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658" r:id="rId5"/>
    <p:sldMasterId id="2147483661" r:id="rId6"/>
    <p:sldMasterId id="2147483696" r:id="rId7"/>
  </p:sldMasterIdLst>
  <p:notesMasterIdLst>
    <p:notesMasterId r:id="rId23"/>
  </p:notesMasterIdLst>
  <p:handoutMasterIdLst>
    <p:handoutMasterId r:id="rId24"/>
  </p:handoutMasterIdLst>
  <p:sldIdLst>
    <p:sldId id="258" r:id="rId8"/>
    <p:sldId id="259" r:id="rId9"/>
    <p:sldId id="269" r:id="rId10"/>
    <p:sldId id="264" r:id="rId11"/>
    <p:sldId id="260" r:id="rId12"/>
    <p:sldId id="261" r:id="rId13"/>
    <p:sldId id="262" r:id="rId14"/>
    <p:sldId id="263" r:id="rId15"/>
    <p:sldId id="268" r:id="rId16"/>
    <p:sldId id="270" r:id="rId17"/>
    <p:sldId id="273" r:id="rId18"/>
    <p:sldId id="271" r:id="rId19"/>
    <p:sldId id="272" r:id="rId20"/>
    <p:sldId id="266" r:id="rId21"/>
    <p:sldId id="267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6E6E6ECD-356C-4D49-9D22-22C3E7AF66C1}">
          <p14:sldIdLst>
            <p14:sldId id="258"/>
            <p14:sldId id="259"/>
            <p14:sldId id="269"/>
            <p14:sldId id="264"/>
            <p14:sldId id="260"/>
            <p14:sldId id="261"/>
            <p14:sldId id="262"/>
            <p14:sldId id="263"/>
            <p14:sldId id="268"/>
            <p14:sldId id="270"/>
            <p14:sldId id="273"/>
            <p14:sldId id="271"/>
            <p14:sldId id="272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mana Fragola" initials="RF" lastIdx="12" clrIdx="0">
    <p:extLst>
      <p:ext uri="{19B8F6BF-5375-455C-9EA6-DF929625EA0E}">
        <p15:presenceInfo xmlns:p15="http://schemas.microsoft.com/office/powerpoint/2012/main" userId="S-1-5-21-4131883640-3538687144-2967617012-976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AD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74" autoAdjust="0"/>
    <p:restoredTop sz="96405" autoAdjust="0"/>
  </p:normalViewPr>
  <p:slideViewPr>
    <p:cSldViewPr snapToGrid="0">
      <p:cViewPr varScale="1">
        <p:scale>
          <a:sx n="122" d="100"/>
          <a:sy n="122" d="100"/>
        </p:scale>
        <p:origin x="1144" y="192"/>
      </p:cViewPr>
      <p:guideLst/>
    </p:cSldViewPr>
  </p:slideViewPr>
  <p:outlineViewPr>
    <p:cViewPr>
      <p:scale>
        <a:sx n="33" d="100"/>
        <a:sy n="33" d="100"/>
      </p:scale>
      <p:origin x="0" y="-68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75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74B5E0-979B-4778-AA91-DFB9981240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8F3A75-7BAB-4739-9B4A-44D995F283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E098B-779E-4239-A805-32D7EA5B50ED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58F2DDE-55C4-46B4-8142-AC0EF1EFA8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F37CFD-A379-4AA4-A3A0-F5D30A309B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B9A0D-3E2B-43A5-ACF1-3F8FFA116C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2991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48B8-B094-4598-B4A2-7DB117F5FE5E}" type="datetimeFigureOut">
              <a:rPr lang="sv-SE" smtClean="0"/>
              <a:t>2024-10-02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9BF81-6DC6-4834-9A9B-42830F0DB6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9BF81-6DC6-4834-9A9B-42830F0DB66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906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9BF81-6DC6-4834-9A9B-42830F0DB66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34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9BF81-6DC6-4834-9A9B-42830F0DB66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70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9BF81-6DC6-4834-9A9B-42830F0DB66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87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9BF81-6DC6-4834-9A9B-42830F0DB664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08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834A3B35-07B7-4FF7-91C9-8DDD54866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4" cy="862721"/>
          </a:xfrm>
          <a:noFill/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</a:p>
        </p:txBody>
      </p:sp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FBE8598E-E0DE-4F24-92C3-C8BE3F595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  <a:noFill/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213475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10514014" cy="862721"/>
          </a:xfrm>
          <a:noFill/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  <a:noFill/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65724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4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4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</a:rPr>
              <a:t>För att byta bakgrundsbild, högerklicka på bilden. Välj Formatera bakgrund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935942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D733A9C-1085-499A-8975-9189B34C1A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2205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BD5ACCD-99E0-48AB-AF9F-9E8671DB62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52078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78E47D6-968F-4B1D-8AB2-A302F974D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6" cy="862721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4248223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354199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84E5719-C606-48AD-9AB0-28FCDCF791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96685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A6080E3-A8C3-4FE7-A111-005540FBA4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6" cy="862721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30067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9A0D8C8-C13E-4784-B9EF-811A10CA6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459410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10514014" cy="862721"/>
          </a:xfrm>
          <a:noFill/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  <a:noFill/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32561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2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2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spcBef>
                <a:spcPct val="0"/>
              </a:spcBef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</a:rPr>
              <a:t>För att byta bakgrundsbild, högerklicka på bilden. Välj Formatera bakgrund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778632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4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4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</a:rPr>
              <a:t>För att byta bakgrundsbild, högerklicka på bilden. Välj Formatera bakgrund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4091562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F70D9EBA-C909-43A2-BA63-EAE60AE46A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696637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A8C8C14-67C1-44CB-966A-0B15D8B17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392742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14055580-4184-4985-BC6F-EC354D1B5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6" cy="862721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918694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93993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54733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2056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25564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7F9BDE-0F6D-4DCA-A0FC-0203C33B0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10514014" cy="862721"/>
          </a:xfrm>
          <a:noFill/>
        </p:spPr>
        <p:txBody>
          <a:bodyPr vert="horz" lIns="0" tIns="0" rIns="0" bIns="0" rtlCol="0" anchor="b">
            <a:no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FEDAAAA-A0D1-4186-BCA6-236E1DBCE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06574"/>
            <a:ext cx="10514013" cy="1045956"/>
          </a:xfrm>
          <a:noFill/>
        </p:spPr>
        <p:txBody>
          <a:bodyPr vert="horz" lIns="0" tIns="0" rIns="0" bIns="0" rtlCol="0">
            <a:no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3000" b="1">
                <a:solidFill>
                  <a:schemeClr val="bg1"/>
                </a:solidFill>
                <a:latin typeface="+mj-lt"/>
              </a:defRPr>
            </a:lvl2pPr>
          </a:lstStyle>
          <a:p>
            <a:pPr marL="288000" lvl="0" indent="-360000">
              <a:lnSpc>
                <a:spcPct val="100000"/>
              </a:lnSpc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67A94A1-4099-428D-BD8F-6714BDE71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7" y="6375986"/>
            <a:ext cx="4410075" cy="345490"/>
          </a:xfrm>
        </p:spPr>
        <p:txBody>
          <a:bodyPr/>
          <a:lstStyle>
            <a:lvl1pPr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424061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60C66-699D-47FE-BE29-FD86386D2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69" y="980709"/>
            <a:ext cx="7229644" cy="699404"/>
          </a:xfrm>
          <a:solidFill>
            <a:schemeClr val="accent4"/>
          </a:solidFill>
        </p:spPr>
        <p:txBody>
          <a:bodyPr wrap="none" lIns="108000" tIns="72000" rIns="108000" bIns="72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titel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E0DD83-72DC-4DEE-93B2-B7C7B0F30B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869" y="1790652"/>
            <a:ext cx="7540307" cy="560905"/>
          </a:xfrm>
          <a:solidFill>
            <a:schemeClr val="accent4"/>
          </a:solidFill>
        </p:spPr>
        <p:txBody>
          <a:bodyPr vert="horz" wrap="none" lIns="108000" tIns="72000" rIns="108000" bIns="72000" rtlCol="0" anchor="ctr">
            <a:spAutoFit/>
          </a:bodyPr>
          <a:lstStyle>
            <a:lvl1pPr marL="288000" indent="-360000"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  <a:defRPr lang="sv-SE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lang="sv-SE" dirty="0"/>
            </a:lvl2pPr>
          </a:lstStyle>
          <a:p>
            <a:pPr marL="288000" lvl="0" indent="-360000">
              <a:lnSpc>
                <a:spcPct val="100000"/>
              </a:lnSpc>
              <a:spcBef>
                <a:spcPct val="0"/>
              </a:spcBef>
              <a:buClr>
                <a:schemeClr val="bg1"/>
              </a:buClr>
              <a:buSzPct val="120000"/>
              <a:buFont typeface="Georgia" panose="02040502050405020303" pitchFamily="18" charset="0"/>
              <a:buChar char="−"/>
            </a:pPr>
            <a:r>
              <a:rPr lang="sv-SE" dirty="0"/>
              <a:t>Klicka för att lägga till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23784B-901D-4C36-8B92-AF8ADA11E6F8}"/>
              </a:ext>
            </a:extLst>
          </p:cNvPr>
          <p:cNvSpPr/>
          <p:nvPr userDrawn="1"/>
        </p:nvSpPr>
        <p:spPr>
          <a:xfrm>
            <a:off x="0" y="-333982"/>
            <a:ext cx="12192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sv-SE" sz="1400">
                <a:solidFill>
                  <a:schemeClr val="bg1"/>
                </a:solidFill>
              </a:rPr>
              <a:t>För att byta bakgrundsbild, högerklicka på bilden. Välj Formatera bakgrund - Fyllning - Bild eller strukturfyllning, och klicka på Fil.</a:t>
            </a:r>
          </a:p>
        </p:txBody>
      </p:sp>
    </p:spTree>
    <p:extLst>
      <p:ext uri="{BB962C8B-B14F-4D97-AF65-F5344CB8AC3E}">
        <p14:creationId xmlns:p14="http://schemas.microsoft.com/office/powerpoint/2010/main" val="313530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GB" noProof="0"/>
              <a:t>Klicka här för att ändra mall för rubrikformat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en-GB" noProof="0"/>
              <a:t>Klicka här för att ändra format på bakgrundstexten</a:t>
            </a:r>
          </a:p>
          <a:p>
            <a:pPr lvl="1"/>
            <a:r>
              <a:rPr lang="en-GB" noProof="0"/>
              <a:t>Nivå två</a:t>
            </a:r>
          </a:p>
          <a:p>
            <a:pPr lvl="2"/>
            <a:r>
              <a:rPr lang="en-GB" noProof="0"/>
              <a:t>Nivå tre</a:t>
            </a:r>
          </a:p>
          <a:p>
            <a:pPr lvl="3"/>
            <a:r>
              <a:rPr lang="en-GB" noProof="0"/>
              <a:t>Nivå fyra</a:t>
            </a:r>
          </a:p>
          <a:p>
            <a:pPr lvl="4"/>
            <a:r>
              <a:rPr lang="en-GB" noProof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en-GB" noProof="0" smtClean="0"/>
              <a:pPr/>
              <a:t>02/10/2024</a:t>
            </a:fld>
            <a:endParaRPr lang="en-GB" noProof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2798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A272C4-071A-41B0-91BA-4D771955B7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1" y="1806574"/>
            <a:ext cx="7659757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37B594EC-3DF5-4EC1-BE2E-0B32686A369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1DFF447C-2255-46BC-B1CE-993F547D9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0211B89-6BA1-4454-BFD5-ED41B26D2E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420B6E8-01E2-45FD-A9D2-1AAF2DF07C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922716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B70BF09-8691-4C6F-BFAC-C64D928075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5811908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20273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348766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975415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921255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73094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DA1317BD-8839-465B-842C-E479FFD7C6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618491"/>
            <a:ext cx="10515601" cy="638175"/>
          </a:xfrm>
        </p:spPr>
        <p:txBody>
          <a:bodyPr/>
          <a:lstStyle>
            <a:lvl1pPr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datum 11">
            <a:extLst>
              <a:ext uri="{FF2B5EF4-FFF2-40B4-BE49-F238E27FC236}">
                <a16:creationId xmlns:a16="http://schemas.microsoft.com/office/drawing/2014/main" id="{2FE9E67F-A741-4DDF-8EAC-0AD3E318FED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F99779E5-AFCC-4FDE-AFD4-8418257458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98F8BA8-6A8C-45D2-98B1-7CEF21E492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C337B9B6-D14F-4D25-9B97-53FF007246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201" y="2345634"/>
            <a:ext cx="7659757" cy="381227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762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5" y="736600"/>
            <a:ext cx="5591175" cy="43846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61115ED-E06A-4F6C-AEE6-DB54D771D7D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BA9ABA4-C005-4B98-9FDB-D68A6660C6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06573"/>
            <a:ext cx="5591175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759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8" y="736601"/>
            <a:ext cx="3201648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20642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E9F51B1-2180-4331-9637-5BA5883C218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C393E318-0BF7-47DE-A4FA-0099AB378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806573"/>
            <a:ext cx="3201648" cy="3446914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SzPct val="110000"/>
              <a:buFont typeface="Georgia" panose="02040502050405020303" pitchFamily="18" charset="0"/>
              <a:buChar char="−"/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149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741526C-1793-44A5-A72C-2DE31F3283B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827" y="0"/>
            <a:ext cx="5591174" cy="512127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16D87B03-B6F9-4F15-AF26-C969688EEC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8201E32-582C-4A04-908D-BE51C5E96AB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8B07291-B0BB-4862-AB04-E576F50A1E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FAB4446-53A6-40D8-A44D-C5F7BA3BB5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1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2977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5" y="736600"/>
            <a:ext cx="5591175" cy="43846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6A786C-70C4-4889-9E20-4EF805095D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265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C9B6-E234-4DC9-8F72-05B147E0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5591175" cy="86272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D42D1-EE36-4EAE-AAE3-5326336CE9F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0826" y="1806572"/>
            <a:ext cx="4752974" cy="34867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331677C4-60D2-4A7B-9972-B51092F8783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pPr/>
              <a:t>2024-10-02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151C2DEE-2B07-41E5-97FA-0635B616ED8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0582294-42E9-4D72-B1A8-C04F19E4F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FF0805BD-8B09-446D-909E-98AA1BB21F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201" y="1806572"/>
            <a:ext cx="5591175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868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noProof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Klicka här för att ändra format på bakgrundstexten</a:t>
            </a:r>
          </a:p>
          <a:p>
            <a:pPr lvl="1"/>
            <a:r>
              <a:rPr lang="en-GB" noProof="0"/>
              <a:t>Nivå två</a:t>
            </a:r>
          </a:p>
          <a:p>
            <a:pPr lvl="2"/>
            <a:r>
              <a:rPr lang="en-GB" noProof="0"/>
              <a:t>Nivå tre</a:t>
            </a:r>
          </a:p>
          <a:p>
            <a:pPr lvl="3"/>
            <a:r>
              <a:rPr lang="en-GB" noProof="0"/>
              <a:t>Nivå fyra</a:t>
            </a:r>
          </a:p>
          <a:p>
            <a:pPr lvl="4"/>
            <a:r>
              <a:rPr lang="en-GB" noProof="0"/>
              <a:t>Nivå fem</a:t>
            </a:r>
          </a:p>
          <a:p>
            <a:pPr lvl="5"/>
            <a:r>
              <a:rPr lang="en-GB" noProof="0"/>
              <a:t>Nivå 6</a:t>
            </a:r>
          </a:p>
          <a:p>
            <a:pPr lvl="6"/>
            <a:r>
              <a:rPr lang="en-GB" noProof="0"/>
              <a:t>Nivå 7</a:t>
            </a:r>
          </a:p>
          <a:p>
            <a:pPr lvl="7"/>
            <a:r>
              <a:rPr lang="en-GB" noProof="0"/>
              <a:t>Nivå 8</a:t>
            </a:r>
          </a:p>
          <a:p>
            <a:pPr lvl="8"/>
            <a:r>
              <a:rPr lang="en-GB" noProof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en-GB" noProof="0" smtClean="0"/>
              <a:pPr/>
              <a:t>02/10/2024</a:t>
            </a:fld>
            <a:endParaRPr lang="en-GB" noProof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GB" noProof="0">
              <a:solidFill>
                <a:schemeClr val="tx1"/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GB" noProof="0" smtClean="0"/>
              <a:pPr/>
              <a:t>‹#›</a:t>
            </a:fld>
            <a:endParaRPr lang="en-GB" noProof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DCF239-2BAD-4F37-B5D6-6897950AFFDC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DC3452-4161-4DC1-BE24-AAE95AB44EE5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C78F1CD-7EAD-41FE-974B-005C79C4D3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349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705" r:id="rId6"/>
    <p:sldLayoutId id="2147483677" r:id="rId7"/>
    <p:sldLayoutId id="2147483678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1013" userDrawn="1">
          <p15:clr>
            <a:srgbClr val="F26B43"/>
          </p15:clr>
        </p15:guide>
        <p15:guide id="5" orient="horz" pos="1139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  <p15:guide id="8" pos="529" userDrawn="1">
          <p15:clr>
            <a:srgbClr val="F26B43"/>
          </p15:clr>
        </p15:guide>
        <p15:guide id="9" pos="71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2024-10-02</a:t>
            </a:fld>
            <a:endParaRPr lang="sv-SE" sz="100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 sz="100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sz="10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F8A296-2E7B-478B-BF02-9E3A47E0653A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341FB4-5756-448F-8BA0-376AAC5688E3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54DC7B3-A32F-4EC8-90D9-33E15F0D9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779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459" userDrawn="1">
          <p15:clr>
            <a:srgbClr val="F26B43"/>
          </p15:clr>
        </p15:guide>
        <p15:guide id="6" orient="horz" pos="1013" userDrawn="1">
          <p15:clr>
            <a:srgbClr val="F26B43"/>
          </p15:clr>
        </p15:guide>
        <p15:guide id="7" orient="horz" pos="1134" userDrawn="1">
          <p15:clr>
            <a:srgbClr val="F26B43"/>
          </p15:clr>
        </p15:guide>
        <p15:guide id="8" orient="horz" pos="3880" userDrawn="1">
          <p15:clr>
            <a:srgbClr val="F26B43"/>
          </p15:clr>
        </p15:guide>
        <p15:guide id="9" orient="horz" pos="400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noProof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Klicka här för att ändra format på bakgrundstexten</a:t>
            </a:r>
          </a:p>
          <a:p>
            <a:pPr lvl="1"/>
            <a:r>
              <a:rPr lang="en-GB" noProof="0"/>
              <a:t>Nivå två</a:t>
            </a:r>
          </a:p>
          <a:p>
            <a:pPr lvl="2"/>
            <a:r>
              <a:rPr lang="en-GB" noProof="0"/>
              <a:t>Nivå tre</a:t>
            </a:r>
          </a:p>
          <a:p>
            <a:pPr lvl="3"/>
            <a:r>
              <a:rPr lang="en-GB" noProof="0"/>
              <a:t>Nivå fyra</a:t>
            </a:r>
          </a:p>
          <a:p>
            <a:pPr lvl="4"/>
            <a:r>
              <a:rPr lang="en-GB" noProof="0"/>
              <a:t>Nivå fem</a:t>
            </a:r>
          </a:p>
          <a:p>
            <a:pPr lvl="5"/>
            <a:r>
              <a:rPr lang="en-GB" noProof="0"/>
              <a:t>Nivå 6</a:t>
            </a:r>
          </a:p>
          <a:p>
            <a:pPr lvl="6"/>
            <a:r>
              <a:rPr lang="en-GB" noProof="0"/>
              <a:t>Nivå 7</a:t>
            </a:r>
          </a:p>
          <a:p>
            <a:pPr lvl="7"/>
            <a:r>
              <a:rPr lang="en-GB" noProof="0"/>
              <a:t>Nivå 8</a:t>
            </a:r>
          </a:p>
          <a:p>
            <a:pPr lvl="8"/>
            <a:r>
              <a:rPr lang="en-GB" noProof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en-GB" noProof="0" smtClean="0"/>
              <a:pPr/>
              <a:t>02/10/2024</a:t>
            </a:fld>
            <a:endParaRPr lang="en-GB" sz="1000" noProof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GB" sz="1000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GB" noProof="0" smtClean="0"/>
              <a:pPr/>
              <a:t>‹#›</a:t>
            </a:fld>
            <a:endParaRPr lang="en-GB" sz="1000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41C363-C430-4D8C-8E17-1DBF0D28B139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9BC9C8-91E7-4C2D-BD89-1E9C98E1DBAE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48F975E-1E5D-469C-B5DB-622B49E631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327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1013" userDrawn="1">
          <p15:clr>
            <a:srgbClr val="F26B43"/>
          </p15:clr>
        </p15:guide>
        <p15:guide id="5" orient="horz" pos="1134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  <p15:guide id="8" pos="529" userDrawn="1">
          <p15:clr>
            <a:srgbClr val="F26B43"/>
          </p15:clr>
        </p15:guide>
        <p15:guide id="9" pos="71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6601"/>
            <a:ext cx="10514013" cy="86272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657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D403CD0-842C-4BCD-83D3-BB78B185EE38}" type="datetimeFigureOut">
              <a:rPr lang="sv-SE" smtClean="0"/>
              <a:pPr/>
              <a:t>2024-10-02</a:t>
            </a:fld>
            <a:endParaRPr lang="sv-SE" sz="100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sv-SE" sz="100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0"/>
            <a:ext cx="1755913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sz="10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8909B5-21FC-4BC8-BEC2-780DB3F34E15}"/>
              </a:ext>
            </a:extLst>
          </p:cNvPr>
          <p:cNvGrpSpPr/>
          <p:nvPr userDrawn="1"/>
        </p:nvGrpSpPr>
        <p:grpSpPr>
          <a:xfrm>
            <a:off x="10456503" y="5411039"/>
            <a:ext cx="971518" cy="1446961"/>
            <a:chOff x="10456503" y="5411039"/>
            <a:chExt cx="971518" cy="14469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A9DCFF4-9387-422F-9390-0B95F99ED1EE}"/>
                </a:ext>
              </a:extLst>
            </p:cNvPr>
            <p:cNvSpPr/>
            <p:nvPr userDrawn="1"/>
          </p:nvSpPr>
          <p:spPr>
            <a:xfrm>
              <a:off x="10456503" y="5411039"/>
              <a:ext cx="971518" cy="1446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D367394-40CB-4768-ABEF-0CD5DF0CB4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577513" y="5643834"/>
              <a:ext cx="728662" cy="770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68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110000"/>
        <a:buFont typeface="Georgia" panose="02040502050405020303" pitchFamily="18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151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1013">
          <p15:clr>
            <a:srgbClr val="F26B43"/>
          </p15:clr>
        </p15:guide>
        <p15:guide id="7" orient="horz" pos="1134">
          <p15:clr>
            <a:srgbClr val="F26B43"/>
          </p15:clr>
        </p15:guide>
        <p15:guide id="8" orient="horz" pos="3880">
          <p15:clr>
            <a:srgbClr val="F26B43"/>
          </p15:clr>
        </p15:guide>
        <p15:guide id="9" orient="horz" pos="40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era.kb.s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rn.kb.se/resolve?urn=urn:nbn:se:kb:publ-73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b.se/samverkan-och-utveckling/oppen-tillgang-och-bibsamkonsortiet/open-access-and-bibsam-consortium/cost-of-scholarly-publishing.html" TargetMode="External"/><Relationship Id="rId2" Type="http://schemas.openxmlformats.org/officeDocument/2006/relationships/hyperlink" Target="https://urn.kb.se/resolve?urn=urn:nbn:se:kb:publ-42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DCE300-0FE5-4602-A44B-4ECB937C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Monitoring costs of scholarly publishing in Sweden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63A034-48E8-4D68-9E2B-035CAADDA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noProof="0" dirty="0"/>
              <a:t>Read and publish agreements, APCs in the wild and subscriptions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C08E64-1FA2-4160-8BDF-E8F133B48C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9787" y="6271260"/>
            <a:ext cx="5629593" cy="450216"/>
          </a:xfrm>
        </p:spPr>
        <p:txBody>
          <a:bodyPr/>
          <a:lstStyle/>
          <a:p>
            <a:pPr marL="9525" indent="0"/>
            <a:r>
              <a:rPr lang="en-GB" noProof="0" dirty="0"/>
              <a:t>Dr Johan Fröberg, Executive officer, Open Access/Open Science Research Collaboration Unit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1C73503-C7A5-B1AE-AACC-8271B6D6858C}"/>
              </a:ext>
            </a:extLst>
          </p:cNvPr>
          <p:cNvSpPr txBox="1"/>
          <p:nvPr/>
        </p:nvSpPr>
        <p:spPr>
          <a:xfrm>
            <a:off x="838199" y="4005471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openCost</a:t>
            </a:r>
            <a:r>
              <a:rPr lang="en-GB" dirty="0">
                <a:solidFill>
                  <a:schemeClr val="bg1"/>
                </a:solidFill>
              </a:rPr>
              <a:t> conference – University of Regensburg – 08/10/2024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6EE7C93-1B2E-3DB2-6EFB-8C3568A2A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41" y="6302376"/>
            <a:ext cx="12192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5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5B9733-C992-155A-2160-401B4E0C0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Costs of scholarly publishing</a:t>
            </a:r>
          </a:p>
        </p:txBody>
      </p:sp>
      <p:pic>
        <p:nvPicPr>
          <p:cNvPr id="3" name="Bild 2">
            <a:extLst>
              <a:ext uri="{FF2B5EF4-FFF2-40B4-BE49-F238E27FC236}">
                <a16:creationId xmlns:a16="http://schemas.microsoft.com/office/drawing/2014/main" id="{DFD8C054-6297-A033-4456-1E4260A95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1800000"/>
            <a:ext cx="7772400" cy="440476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3F9795D-3F3D-494B-DA3A-CE30B0859C22}"/>
              </a:ext>
            </a:extLst>
          </p:cNvPr>
          <p:cNvSpPr txBox="1"/>
          <p:nvPr/>
        </p:nvSpPr>
        <p:spPr>
          <a:xfrm>
            <a:off x="9534293" y="1918010"/>
            <a:ext cx="16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1 € = ~11 SEK</a:t>
            </a:r>
          </a:p>
        </p:txBody>
      </p:sp>
    </p:spTree>
    <p:extLst>
      <p:ext uri="{BB962C8B-B14F-4D97-AF65-F5344CB8AC3E}">
        <p14:creationId xmlns:p14="http://schemas.microsoft.com/office/powerpoint/2010/main" val="958718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5B9733-C992-155A-2160-401B4E0C0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Bibsam</a:t>
            </a:r>
            <a:r>
              <a:rPr lang="en-GB" dirty="0"/>
              <a:t>: From paying for reading to </a:t>
            </a:r>
            <a:br>
              <a:rPr lang="en-GB" dirty="0"/>
            </a:br>
            <a:r>
              <a:rPr lang="en-GB" dirty="0"/>
              <a:t>paying for reading and publishing</a:t>
            </a:r>
          </a:p>
        </p:txBody>
      </p:sp>
      <p:pic>
        <p:nvPicPr>
          <p:cNvPr id="3" name="Bild 2">
            <a:extLst>
              <a:ext uri="{FF2B5EF4-FFF2-40B4-BE49-F238E27FC236}">
                <a16:creationId xmlns:a16="http://schemas.microsoft.com/office/drawing/2014/main" id="{133C5D67-B7EB-2C4D-C3CD-F3214E10C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800" y="1800000"/>
            <a:ext cx="7772400" cy="440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26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18659C-A785-745D-B5A6-426BC7FC6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costs in relation to HEI </a:t>
            </a:r>
            <a:br>
              <a:rPr lang="en-GB" dirty="0"/>
            </a:br>
            <a:r>
              <a:rPr lang="en-GB" dirty="0"/>
              <a:t>research funding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665C5D7-7C8B-8C27-E922-052A94D48C37}"/>
              </a:ext>
            </a:extLst>
          </p:cNvPr>
          <p:cNvSpPr txBox="1"/>
          <p:nvPr/>
        </p:nvSpPr>
        <p:spPr>
          <a:xfrm>
            <a:off x="838199" y="6206402"/>
            <a:ext cx="671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571500" algn="l"/>
              </a:tabLst>
            </a:pPr>
            <a:r>
              <a:rPr lang="en-GB" sz="1200" dirty="0"/>
              <a:t>Source: Costs of scholarly publishing, National Library</a:t>
            </a:r>
            <a:br>
              <a:rPr lang="en-GB" sz="1200" dirty="0"/>
            </a:br>
            <a:r>
              <a:rPr lang="en-GB" sz="1200" dirty="0"/>
              <a:t>	Revenues for research and third-cycle education, Swedish Higher Education Authority 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782D375-9278-98EE-5F40-D82AB3622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800" y="1800000"/>
            <a:ext cx="7772400" cy="3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69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E0F473-4CC9-57CD-C1FC-7E51E760C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Reported APCs to OpenAPC Initiative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0D75F37-E9D3-83B4-5BEE-7C664F1F3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1800000"/>
            <a:ext cx="7772400" cy="3880099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882A397A-DFD2-DF02-57FA-60AC98C9E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407" y="1547229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339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A90061-A7CE-4211-FB7B-092B1B6F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and future development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9D78EE-B22C-C50F-7F67-9CEBB7F15F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How to define open infrastructures?</a:t>
            </a:r>
          </a:p>
          <a:p>
            <a:r>
              <a:rPr lang="en-GB" dirty="0"/>
              <a:t>Administrative expenditures</a:t>
            </a:r>
          </a:p>
          <a:p>
            <a:r>
              <a:rPr lang="en-GB" dirty="0"/>
              <a:t>Conference publications not covered in reporting to OpenAPC</a:t>
            </a:r>
          </a:p>
          <a:p>
            <a:r>
              <a:rPr lang="en-GB" dirty="0"/>
              <a:t>Publishing charges for books and book chapters increasing in numbers</a:t>
            </a:r>
          </a:p>
          <a:p>
            <a:r>
              <a:rPr lang="en-GB" dirty="0"/>
              <a:t>How to get all HEIs to report to OpenAPC?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486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B5239-B13C-3A0F-29A3-EB614ABA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93" y="2566279"/>
            <a:ext cx="10514014" cy="862721"/>
          </a:xfrm>
        </p:spPr>
        <p:txBody>
          <a:bodyPr/>
          <a:lstStyle/>
          <a:p>
            <a:pPr algn="ctr"/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15153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722C69-EAE4-4362-A1AC-5F16C873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Outline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1D679D-AECE-4296-BC63-86670D01D69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noProof="0" dirty="0"/>
              <a:t>Background on the National Library and our Open Science activities</a:t>
            </a:r>
          </a:p>
          <a:p>
            <a:r>
              <a:rPr lang="en-GB" noProof="0" dirty="0"/>
              <a:t>Reporting on total costs of scholarly publishing</a:t>
            </a:r>
          </a:p>
          <a:p>
            <a:r>
              <a:rPr lang="en-GB" noProof="0" dirty="0"/>
              <a:t>Focus on the process for OpenAPC</a:t>
            </a:r>
          </a:p>
          <a:p>
            <a:r>
              <a:rPr lang="en-GB" dirty="0"/>
              <a:t>Selected results</a:t>
            </a:r>
          </a:p>
          <a:p>
            <a:r>
              <a:rPr lang="en-GB" dirty="0"/>
              <a:t>Challenges and future developments</a:t>
            </a:r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55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39428F-9C9F-F690-F3D0-DF5EB50F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National Library of Sweden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0E614F-89C2-4821-7324-EC23022F6E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Government agency under the Ministry of Education and Research, </a:t>
            </a:r>
            <a:br>
              <a:rPr lang="en-GB" dirty="0"/>
            </a:br>
            <a:r>
              <a:rPr lang="en-GB" dirty="0"/>
              <a:t>additional assignments from the Ministry of Culture</a:t>
            </a:r>
          </a:p>
          <a:p>
            <a:r>
              <a:rPr lang="en-GB" dirty="0"/>
              <a:t>Collects, preserves, and provides access to Sweden's published cultural heritage so that researchers and the public may have access to it</a:t>
            </a:r>
          </a:p>
          <a:p>
            <a:r>
              <a:rPr lang="en-GB" dirty="0"/>
              <a:t>Produces official library statistics</a:t>
            </a:r>
          </a:p>
          <a:p>
            <a:r>
              <a:rPr lang="en-GB" dirty="0"/>
              <a:t>Runs </a:t>
            </a:r>
            <a:r>
              <a:rPr lang="en-GB" dirty="0" err="1"/>
              <a:t>KBlab</a:t>
            </a:r>
            <a:r>
              <a:rPr lang="en-GB" dirty="0"/>
              <a:t> – enables large-scale research on the collections, develops language models and AI solutions</a:t>
            </a:r>
          </a:p>
          <a:p>
            <a:r>
              <a:rPr lang="en-GB" dirty="0"/>
              <a:t>Develops and promotes libraries for national minorities</a:t>
            </a:r>
          </a:p>
          <a:p>
            <a:r>
              <a:rPr lang="en-GB" dirty="0"/>
              <a:t>Coordinates the library sector to meet the national library strategy</a:t>
            </a:r>
          </a:p>
          <a:p>
            <a:r>
              <a:rPr lang="en-GB" dirty="0"/>
              <a:t>Coordinates activities in higher education sector towards open access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FAD47B7-33A4-DE60-7CB8-B87DC7EE0E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851" y="1806574"/>
            <a:ext cx="3696149" cy="248340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B128EA3-0960-93B4-DCA3-A2323A495084}"/>
              </a:ext>
            </a:extLst>
          </p:cNvPr>
          <p:cNvSpPr txBox="1"/>
          <p:nvPr/>
        </p:nvSpPr>
        <p:spPr>
          <a:xfrm>
            <a:off x="8497958" y="4289981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Source: Jens Östman/KB</a:t>
            </a:r>
          </a:p>
        </p:txBody>
      </p:sp>
    </p:spTree>
    <p:extLst>
      <p:ext uri="{BB962C8B-B14F-4D97-AF65-F5344CB8AC3E}">
        <p14:creationId xmlns:p14="http://schemas.microsoft.com/office/powerpoint/2010/main" val="270951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76D70A-0E93-95BF-0B0F-CE820BBAF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Framework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FBCA04-F42E-0B78-D778-2985A724593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Goal for open access stated in research bills from 2016 and 2020</a:t>
            </a:r>
          </a:p>
          <a:p>
            <a:pPr lvl="1"/>
            <a:r>
              <a:rPr lang="en-GB" dirty="0"/>
              <a:t>All publications resulting from publicly funded research should be published with immediate open access by 2021</a:t>
            </a:r>
          </a:p>
          <a:p>
            <a:r>
              <a:rPr lang="en-GB" dirty="0"/>
              <a:t>Swedish higher education institutions (HEIs)</a:t>
            </a:r>
          </a:p>
          <a:p>
            <a:pPr marL="457200" lvl="1" indent="0">
              <a:buNone/>
            </a:pPr>
            <a:r>
              <a:rPr lang="en-GB" dirty="0"/>
              <a:t>18 	Universities</a:t>
            </a:r>
          </a:p>
          <a:p>
            <a:pPr marL="457200" lvl="1" indent="0">
              <a:buNone/>
            </a:pPr>
            <a:r>
              <a:rPr lang="en-GB" dirty="0"/>
              <a:t>12 	University colleges</a:t>
            </a:r>
          </a:p>
          <a:p>
            <a:pPr marL="457200" lvl="1" indent="0">
              <a:buNone/>
            </a:pPr>
            <a:r>
              <a:rPr lang="en-GB" dirty="0"/>
              <a:t>  5 	Art, design and music academies</a:t>
            </a:r>
          </a:p>
          <a:p>
            <a:pPr marL="457200" lvl="1" indent="0">
              <a:buNone/>
            </a:pPr>
            <a:r>
              <a:rPr lang="en-GB" dirty="0"/>
              <a:t>14 	Independent education providers </a:t>
            </a:r>
          </a:p>
          <a:p>
            <a:r>
              <a:rPr lang="en-GB" dirty="0"/>
              <a:t>SUHF – Association of Swedish Higher Education Institutions</a:t>
            </a:r>
          </a:p>
          <a:p>
            <a:r>
              <a:rPr lang="en-GB" dirty="0"/>
              <a:t>UKÄ – </a:t>
            </a:r>
            <a:r>
              <a:rPr lang="en-GB" dirty="0" err="1"/>
              <a:t>Universitetskanslersämbetet</a:t>
            </a:r>
            <a:r>
              <a:rPr lang="en-GB" dirty="0"/>
              <a:t> / Swedish Higher Education Authority</a:t>
            </a:r>
          </a:p>
          <a:p>
            <a:r>
              <a:rPr lang="en-GB" dirty="0" err="1"/>
              <a:t>Bibsam</a:t>
            </a:r>
            <a:r>
              <a:rPr lang="en-GB" dirty="0"/>
              <a:t> – national consortium for license agreements for electronic information resources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07CD828-3993-B135-C994-898C5759B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335" y="296121"/>
            <a:ext cx="2711399" cy="504823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2CDA8D0-6C22-68AD-F6B4-713706D27340}"/>
              </a:ext>
            </a:extLst>
          </p:cNvPr>
          <p:cNvSpPr txBox="1"/>
          <p:nvPr/>
        </p:nvSpPr>
        <p:spPr>
          <a:xfrm>
            <a:off x="9249335" y="5344356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Source: UKÄ</a:t>
            </a:r>
          </a:p>
        </p:txBody>
      </p:sp>
    </p:spTree>
    <p:extLst>
      <p:ext uri="{BB962C8B-B14F-4D97-AF65-F5344CB8AC3E}">
        <p14:creationId xmlns:p14="http://schemas.microsoft.com/office/powerpoint/2010/main" val="912261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C3DAB9-D3E6-7BF6-CD16-C5BB47DD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National Library and Open Science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966964-A705-31EB-D87B-3666B0A079D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2" y="1806574"/>
            <a:ext cx="6016082" cy="4351338"/>
          </a:xfrm>
        </p:spPr>
        <p:txBody>
          <a:bodyPr/>
          <a:lstStyle/>
          <a:p>
            <a:r>
              <a:rPr lang="en-GB" dirty="0"/>
              <a:t>Government assignment to </a:t>
            </a:r>
          </a:p>
          <a:p>
            <a:pPr lvl="1"/>
            <a:r>
              <a:rPr lang="en-GB" dirty="0"/>
              <a:t>Coordinate, monitor and report on the national development in open access to scholarly publications annually since 2017</a:t>
            </a:r>
          </a:p>
          <a:p>
            <a:pPr lvl="1"/>
            <a:r>
              <a:rPr lang="en-GB" dirty="0"/>
              <a:t>Monitor and report on total costs of scholarly publishing annually since 2017</a:t>
            </a:r>
          </a:p>
          <a:p>
            <a:pPr lvl="1"/>
            <a:r>
              <a:rPr lang="en-GB" dirty="0"/>
              <a:t>Develop and maintain a publishing platform for Swedish open access journals, </a:t>
            </a:r>
            <a:r>
              <a:rPr lang="en-GB" dirty="0">
                <a:solidFill>
                  <a:schemeClr val="accent2"/>
                </a:solidFill>
                <a:hlinkClick r:id="rId3"/>
              </a:rPr>
              <a:t>publicera.kb.se</a:t>
            </a:r>
            <a:r>
              <a:rPr lang="en-GB" dirty="0">
                <a:solidFill>
                  <a:schemeClr val="accent2"/>
                </a:solidFill>
              </a:rPr>
              <a:t>, </a:t>
            </a:r>
            <a:r>
              <a:rPr lang="en-GB" dirty="0"/>
              <a:t>launched in 2021</a:t>
            </a:r>
          </a:p>
          <a:p>
            <a:r>
              <a:rPr lang="en-GB" dirty="0"/>
              <a:t>Administration of the </a:t>
            </a:r>
            <a:r>
              <a:rPr lang="en-GB" dirty="0" err="1"/>
              <a:t>Bibsam</a:t>
            </a:r>
            <a:r>
              <a:rPr lang="en-GB" dirty="0"/>
              <a:t> Consortium </a:t>
            </a:r>
          </a:p>
          <a:p>
            <a:pPr lvl="1"/>
            <a:r>
              <a:rPr lang="en-GB" dirty="0"/>
              <a:t>Signs transformative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agreements and publishing agreements on behalf of the 90+ participating institutions (HEIs, government agencies &amp; research institutes) </a:t>
            </a:r>
          </a:p>
          <a:p>
            <a:pPr lvl="1"/>
            <a:r>
              <a:rPr lang="en-GB" dirty="0"/>
              <a:t>Focus on transformation towards open access</a:t>
            </a:r>
          </a:p>
          <a:p>
            <a:endParaRPr lang="en-GB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98094176-B390-00A8-B95E-526A5C4215C0}"/>
              </a:ext>
            </a:extLst>
          </p:cNvPr>
          <p:cNvSpPr txBox="1">
            <a:spLocks/>
          </p:cNvSpPr>
          <p:nvPr/>
        </p:nvSpPr>
        <p:spPr>
          <a:xfrm>
            <a:off x="7116337" y="1806574"/>
            <a:ext cx="4488365" cy="34307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110000"/>
              <a:buFont typeface="Georgia" panose="02040502050405020303" pitchFamily="18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Focus on transition to open access</a:t>
            </a:r>
          </a:p>
          <a:p>
            <a:pPr lvl="1"/>
            <a:r>
              <a:rPr lang="en-GB" dirty="0"/>
              <a:t>Active role in the national open access community since 2006</a:t>
            </a:r>
          </a:p>
          <a:p>
            <a:pPr lvl="1"/>
            <a:r>
              <a:rPr lang="en-GB" dirty="0"/>
              <a:t>Five studies on different aspects of open access to scholarly publications presented in 2019</a:t>
            </a:r>
          </a:p>
          <a:p>
            <a:pPr lvl="1"/>
            <a:r>
              <a:rPr lang="en-GB" dirty="0"/>
              <a:t>Studies on Open Educational Resources and Citizen Science presented in 2022 and 2023, respectively</a:t>
            </a:r>
          </a:p>
          <a:p>
            <a:pPr lvl="1"/>
            <a:r>
              <a:rPr lang="en-GB" dirty="0">
                <a:hlinkClick r:id="rId4"/>
              </a:rPr>
              <a:t>National Guidelines for Open Science </a:t>
            </a:r>
            <a:r>
              <a:rPr lang="en-GB" dirty="0"/>
              <a:t>presented in January 2024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90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88E4CC-8232-7222-FCD6-BB5DD311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costs of scholarly publishing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C28524-8A19-2D6C-B08C-BA1A0FBA50B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Recommendation in one of the five studies from 2019 </a:t>
            </a:r>
          </a:p>
          <a:p>
            <a:pPr lvl="1"/>
            <a:r>
              <a:rPr lang="en-GB" dirty="0"/>
              <a:t>That ”…one or more relevant authority(</a:t>
            </a:r>
            <a:r>
              <a:rPr lang="en-GB" dirty="0" err="1"/>
              <a:t>ies</a:t>
            </a:r>
            <a:r>
              <a:rPr lang="en-GB" dirty="0"/>
              <a:t>) be given responsibility for continuous monitoring and analysis of national publishing costs in the transition to an open access publishing system with the aim of restricting scholarly publishing costs.”</a:t>
            </a:r>
          </a:p>
          <a:p>
            <a:r>
              <a:rPr lang="en-GB" dirty="0"/>
              <a:t>Assignment to the National Library since 2019</a:t>
            </a:r>
          </a:p>
          <a:p>
            <a:r>
              <a:rPr lang="en-GB" dirty="0"/>
              <a:t>Annual report in Swedish since 2017</a:t>
            </a:r>
          </a:p>
          <a:p>
            <a:r>
              <a:rPr lang="en-GB" dirty="0"/>
              <a:t>First report also in </a:t>
            </a:r>
            <a:r>
              <a:rPr lang="en-GB" dirty="0">
                <a:hlinkClick r:id="rId2"/>
              </a:rPr>
              <a:t>English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Covers methodology and terminology</a:t>
            </a:r>
          </a:p>
          <a:p>
            <a:r>
              <a:rPr lang="en-GB" dirty="0"/>
              <a:t>Results presented on </a:t>
            </a:r>
            <a:r>
              <a:rPr lang="en-GB" dirty="0">
                <a:hlinkClick r:id="rId3"/>
              </a:rPr>
              <a:t>www.kb.se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BB9324E-6126-30C7-A316-729AD3FAE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718" y="3612995"/>
            <a:ext cx="4515292" cy="324500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813FF51-260A-222A-0C98-0EBE013B90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575" y="1806575"/>
            <a:ext cx="2501458" cy="353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3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F399E1-6CFF-C921-EFC8-25F2C397E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Compilation of total costs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B9C5DC-9BB2-7192-2291-99D7AE51AFA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sz="1600" dirty="0"/>
              <a:t>Type of costs included:</a:t>
            </a:r>
          </a:p>
          <a:p>
            <a:pPr lvl="1"/>
            <a:r>
              <a:rPr lang="en-GB" sz="1400" dirty="0"/>
              <a:t>Subscriptions, </a:t>
            </a:r>
            <a:r>
              <a:rPr lang="en-GB" sz="1400" dirty="0" err="1"/>
              <a:t>Bibsam</a:t>
            </a:r>
            <a:endParaRPr lang="en-GB" sz="1400" dirty="0"/>
          </a:p>
          <a:p>
            <a:pPr lvl="1"/>
            <a:r>
              <a:rPr lang="en-GB" sz="1400" dirty="0"/>
              <a:t>Local subscriptions</a:t>
            </a:r>
          </a:p>
          <a:p>
            <a:pPr lvl="1"/>
            <a:r>
              <a:rPr lang="en-GB" sz="1400" dirty="0"/>
              <a:t>Transformative agreements, </a:t>
            </a:r>
            <a:r>
              <a:rPr lang="en-GB" sz="1400" dirty="0" err="1"/>
              <a:t>Bibsam</a:t>
            </a:r>
            <a:endParaRPr lang="en-GB" sz="1400" dirty="0"/>
          </a:p>
          <a:p>
            <a:pPr lvl="1"/>
            <a:r>
              <a:rPr lang="en-GB" sz="1400" dirty="0"/>
              <a:t>Fully open access agreements, </a:t>
            </a:r>
            <a:r>
              <a:rPr lang="en-GB" sz="1400" dirty="0" err="1"/>
              <a:t>Bibsam</a:t>
            </a:r>
            <a:endParaRPr lang="en-GB" sz="1400" dirty="0"/>
          </a:p>
          <a:p>
            <a:pPr lvl="1"/>
            <a:r>
              <a:rPr lang="en-GB" sz="1400" dirty="0"/>
              <a:t>Open access publishing</a:t>
            </a:r>
          </a:p>
          <a:p>
            <a:pPr lvl="1"/>
            <a:r>
              <a:rPr lang="en-GB" sz="1400" dirty="0"/>
              <a:t>Acquisitions</a:t>
            </a:r>
          </a:p>
          <a:p>
            <a:pPr lvl="1"/>
            <a:r>
              <a:rPr lang="en-GB" sz="1400" dirty="0"/>
              <a:t>Open infrastructures (first included in 2024)</a:t>
            </a:r>
          </a:p>
          <a:p>
            <a:r>
              <a:rPr lang="en-GB" sz="1600" dirty="0"/>
              <a:t>Administrative expenditures (FTE estimates)</a:t>
            </a:r>
          </a:p>
          <a:p>
            <a:r>
              <a:rPr lang="en-GB" sz="1600" dirty="0"/>
              <a:t>All </a:t>
            </a:r>
            <a:r>
              <a:rPr lang="en-GB" sz="1600" dirty="0" err="1"/>
              <a:t>Bibsam</a:t>
            </a:r>
            <a:r>
              <a:rPr lang="en-GB" sz="1600" dirty="0"/>
              <a:t>-related expenditures compiled from information in-house</a:t>
            </a:r>
          </a:p>
          <a:p>
            <a:r>
              <a:rPr lang="en-GB" sz="1600" dirty="0"/>
              <a:t>Local expenditures collected via </a:t>
            </a:r>
          </a:p>
          <a:p>
            <a:pPr lvl="1"/>
            <a:r>
              <a:rPr lang="en-GB" sz="1400" dirty="0"/>
              <a:t>Questionnaire sent to university libraries, open March–April each year </a:t>
            </a:r>
          </a:p>
          <a:p>
            <a:pPr lvl="1"/>
            <a:r>
              <a:rPr lang="en-GB" sz="1400" dirty="0"/>
              <a:t>Official national library statistics</a:t>
            </a:r>
          </a:p>
          <a:p>
            <a:r>
              <a:rPr lang="en-GB" sz="1600" dirty="0"/>
              <a:t>Separate process for open access publishing - OpenAPC</a:t>
            </a:r>
          </a:p>
          <a:p>
            <a:pPr lvl="1"/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18699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DD263F-E4D1-10CF-2E22-F7794F795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”APCs in the wild” – Open APC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434CFD-2E57-4887-3F38-F262902507B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National Library initiated OpenAPC Sweden in 2016 </a:t>
            </a:r>
          </a:p>
          <a:p>
            <a:r>
              <a:rPr lang="en-GB" dirty="0"/>
              <a:t>Part of OpenAPC Initiative since 2017</a:t>
            </a:r>
          </a:p>
          <a:p>
            <a:r>
              <a:rPr lang="en-GB" dirty="0"/>
              <a:t>Started as a project with five HEIs</a:t>
            </a:r>
          </a:p>
          <a:p>
            <a:r>
              <a:rPr lang="en-GB" dirty="0"/>
              <a:t>25 HEIs reported in 2024</a:t>
            </a:r>
          </a:p>
          <a:p>
            <a:pPr lvl="1"/>
            <a:r>
              <a:rPr lang="en-GB" dirty="0"/>
              <a:t>Those who do not provide estimates in the questionnaire</a:t>
            </a:r>
          </a:p>
          <a:p>
            <a:r>
              <a:rPr lang="en-GB" dirty="0"/>
              <a:t>Dedicated account in HEIs’ economic systems </a:t>
            </a:r>
          </a:p>
          <a:p>
            <a:pPr lvl="1"/>
            <a:r>
              <a:rPr lang="en-GB" dirty="0"/>
              <a:t>Decision by the SUHF board</a:t>
            </a:r>
          </a:p>
          <a:p>
            <a:r>
              <a:rPr lang="en-GB" dirty="0"/>
              <a:t>Collects APCs and BPCs (starting a few years back)</a:t>
            </a:r>
          </a:p>
          <a:p>
            <a:r>
              <a:rPr lang="en-GB" dirty="0"/>
              <a:t>GitHub used for data and code (primarily R, previously Python)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CBAB6B3-1F5B-0C10-AF2B-EEB1A7ADB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665" y="1673664"/>
            <a:ext cx="3375340" cy="373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7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F8E668-6A96-76FE-663A-CEF486D3D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APC process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E60E43-1D86-A0F6-5ABE-072B89DD987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Reporting first quarter each year for the previous year</a:t>
            </a:r>
          </a:p>
          <a:p>
            <a:r>
              <a:rPr lang="en-GB" dirty="0"/>
              <a:t>HEIs send Excel/csv-files to the National Library – deadline March 31</a:t>
            </a:r>
          </a:p>
          <a:p>
            <a:r>
              <a:rPr lang="en-GB" dirty="0"/>
              <a:t>National Library</a:t>
            </a:r>
          </a:p>
          <a:p>
            <a:pPr lvl="1"/>
            <a:r>
              <a:rPr lang="en-GB" dirty="0"/>
              <a:t>Checks compliance with format requirements</a:t>
            </a:r>
          </a:p>
          <a:p>
            <a:pPr lvl="1"/>
            <a:r>
              <a:rPr lang="en-GB" dirty="0"/>
              <a:t>Checks for overlap with OpenAPC </a:t>
            </a:r>
            <a:r>
              <a:rPr lang="en-GB" dirty="0" err="1"/>
              <a:t>Initative</a:t>
            </a:r>
            <a:r>
              <a:rPr lang="en-GB" dirty="0"/>
              <a:t> and </a:t>
            </a:r>
            <a:br>
              <a:rPr lang="en-GB" dirty="0"/>
            </a:br>
            <a:r>
              <a:rPr lang="en-GB" dirty="0"/>
              <a:t>publications covered by publishing agreements</a:t>
            </a:r>
          </a:p>
          <a:p>
            <a:pPr lvl="1"/>
            <a:r>
              <a:rPr lang="en-GB" dirty="0"/>
              <a:t>Cleans and pre-processes data</a:t>
            </a:r>
          </a:p>
          <a:p>
            <a:pPr lvl="1"/>
            <a:r>
              <a:rPr lang="en-GB" dirty="0"/>
              <a:t>Sends pull requests to OpenAPC Initiative</a:t>
            </a:r>
          </a:p>
          <a:p>
            <a:pPr lvl="1"/>
            <a:r>
              <a:rPr lang="en-GB" dirty="0"/>
              <a:t>Follows up on any data problems, often in dialogue with HEIs</a:t>
            </a:r>
          </a:p>
          <a:p>
            <a:r>
              <a:rPr lang="en-GB" dirty="0"/>
              <a:t>Compiles results for total costs report – deadline early May</a:t>
            </a:r>
          </a:p>
          <a:p>
            <a:r>
              <a:rPr lang="en-GB" dirty="0"/>
              <a:t>Annual OpenAPC workshop in the fall</a:t>
            </a:r>
          </a:p>
          <a:p>
            <a:pPr lvl="1"/>
            <a:r>
              <a:rPr lang="en-GB" dirty="0"/>
              <a:t>Discussion of results and trends</a:t>
            </a:r>
          </a:p>
          <a:p>
            <a:pPr lvl="1"/>
            <a:r>
              <a:rPr lang="en-GB" dirty="0"/>
              <a:t>Sharing experiences and knowledge</a:t>
            </a:r>
          </a:p>
          <a:p>
            <a:pPr lvl="1"/>
            <a:r>
              <a:rPr lang="en-GB" dirty="0"/>
              <a:t>Planning next year’s reporting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2" name="Bild 21">
            <a:extLst>
              <a:ext uri="{FF2B5EF4-FFF2-40B4-BE49-F238E27FC236}">
                <a16:creationId xmlns:a16="http://schemas.microsoft.com/office/drawing/2014/main" id="{EF080A8E-35C2-F23A-063C-0BB5CA5FF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9800" y="1484504"/>
            <a:ext cx="36322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96130"/>
      </p:ext>
    </p:extLst>
  </p:cSld>
  <p:clrMapOvr>
    <a:masterClrMapping/>
  </p:clrMapOvr>
</p:sld>
</file>

<file path=ppt/theme/theme1.xml><?xml version="1.0" encoding="utf-8"?>
<a:theme xmlns:a="http://schemas.openxmlformats.org/drawingml/2006/main" name="Kungliga Biblioteket Mörkblå">
  <a:themeElements>
    <a:clrScheme name="Kungliga biblioteket Mörk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004577"/>
      </a:accent2>
      <a:accent3>
        <a:srgbClr val="D4EDFC"/>
      </a:accent3>
      <a:accent4>
        <a:srgbClr val="3C6F9C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ungliga biblioteket.potx" id="{007C79CA-47B4-4C5D-9776-7BA5957F6BF7}" vid="{7D6C6565-6A64-47C4-A230-3ED7B404447B}"/>
    </a:ext>
  </a:extLst>
</a:theme>
</file>

<file path=ppt/theme/theme2.xml><?xml version="1.0" encoding="utf-8"?>
<a:theme xmlns:a="http://schemas.openxmlformats.org/drawingml/2006/main" name="Kungliga Biblioteket Violett">
  <a:themeElements>
    <a:clrScheme name="Kungliga biblioteket Violett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6007E"/>
      </a:accent1>
      <a:accent2>
        <a:srgbClr val="935488"/>
      </a:accent2>
      <a:accent3>
        <a:srgbClr val="FADCEB"/>
      </a:accent3>
      <a:accent4>
        <a:srgbClr val="701060"/>
      </a:accent4>
      <a:accent5>
        <a:srgbClr val="F087B6"/>
      </a:accent5>
      <a:accent6>
        <a:srgbClr val="DACADD"/>
      </a:accent6>
      <a:hlink>
        <a:srgbClr val="14822C"/>
      </a:hlink>
      <a:folHlink>
        <a:srgbClr val="DFE48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ungliga biblioteket.potx" id="{007C79CA-47B4-4C5D-9776-7BA5957F6BF7}" vid="{3BD10AB9-B85F-4C41-9C71-E56CFAF84739}"/>
    </a:ext>
  </a:extLst>
</a:theme>
</file>

<file path=ppt/theme/theme3.xml><?xml version="1.0" encoding="utf-8"?>
<a:theme xmlns:a="http://schemas.openxmlformats.org/drawingml/2006/main" name="Kungliga Biblioteket Cayenne">
  <a:themeElements>
    <a:clrScheme name="Kungliga biblioteket Cayenn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7A600"/>
      </a:accent1>
      <a:accent2>
        <a:srgbClr val="ECBA9F"/>
      </a:accent2>
      <a:accent3>
        <a:srgbClr val="FCCB78"/>
      </a:accent3>
      <a:accent4>
        <a:srgbClr val="C4390A"/>
      </a:accent4>
      <a:accent5>
        <a:srgbClr val="FEEED5"/>
      </a:accent5>
      <a:accent6>
        <a:srgbClr val="D67547"/>
      </a:accent6>
      <a:hlink>
        <a:srgbClr val="FCCB78"/>
      </a:hlink>
      <a:folHlink>
        <a:srgbClr val="D67547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ungliga biblioteket.potx" id="{007C79CA-47B4-4C5D-9776-7BA5957F6BF7}" vid="{8661A5A5-B15B-49AB-BA13-2BA9AD6B8205}"/>
    </a:ext>
  </a:extLst>
</a:theme>
</file>

<file path=ppt/theme/theme4.xml><?xml version="1.0" encoding="utf-8"?>
<a:theme xmlns:a="http://schemas.openxmlformats.org/drawingml/2006/main" name="Kungliga Biblioteket Gräsgrön">
  <a:themeElements>
    <a:clrScheme name="Kungliga biblioteket Gräsgrö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6BA25D"/>
      </a:accent1>
      <a:accent2>
        <a:srgbClr val="C8D400"/>
      </a:accent2>
      <a:accent3>
        <a:srgbClr val="F4F6DA"/>
      </a:accent3>
      <a:accent4>
        <a:srgbClr val="14822C"/>
      </a:accent4>
      <a:accent5>
        <a:srgbClr val="DFE482"/>
      </a:accent5>
      <a:accent6>
        <a:srgbClr val="D6E4D0"/>
      </a:accent6>
      <a:hlink>
        <a:srgbClr val="14822C"/>
      </a:hlink>
      <a:folHlink>
        <a:srgbClr val="DFE48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ungliga biblioteket.potx" id="{007C79CA-47B4-4C5D-9776-7BA5957F6BF7}" vid="{17558683-BACB-4349-8A66-FB592356C2B3}"/>
    </a:ext>
  </a:extLst>
</a:theme>
</file>

<file path=ppt/theme/theme5.xml><?xml version="1.0" encoding="utf-8"?>
<a:theme xmlns:a="http://schemas.openxmlformats.org/drawingml/2006/main" name="Office-tema">
  <a:themeElements>
    <a:clrScheme name="Kungliga Biblioteket 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3C6F9C"/>
      </a:accent2>
      <a:accent3>
        <a:srgbClr val="D4EDFC"/>
      </a:accent3>
      <a:accent4>
        <a:srgbClr val="004577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Kungliga Biblioteket 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9FE3"/>
      </a:accent1>
      <a:accent2>
        <a:srgbClr val="3C6F9C"/>
      </a:accent2>
      <a:accent3>
        <a:srgbClr val="D4EDFC"/>
      </a:accent3>
      <a:accent4>
        <a:srgbClr val="004577"/>
      </a:accent4>
      <a:accent5>
        <a:srgbClr val="59C6F2"/>
      </a:accent5>
      <a:accent6>
        <a:srgbClr val="C5CFE2"/>
      </a:accent6>
      <a:hlink>
        <a:srgbClr val="3C6F9C"/>
      </a:hlink>
      <a:folHlink>
        <a:srgbClr val="59C6F2"/>
      </a:folHlink>
    </a:clrScheme>
    <a:fontScheme name="Kungliga Biblioteket 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1B5BABC2062046A3A6C7BA83E1064C" ma:contentTypeVersion="10" ma:contentTypeDescription="Skapa ett nytt dokument." ma:contentTypeScope="" ma:versionID="558cb83ec7cdb221a774d0b7d86f73e5">
  <xsd:schema xmlns:xsd="http://www.w3.org/2001/XMLSchema" xmlns:xs="http://www.w3.org/2001/XMLSchema" xmlns:p="http://schemas.microsoft.com/office/2006/metadata/properties" xmlns:ns3="17798c2e-8ec6-411a-92bf-42cada8c5360" targetNamespace="http://schemas.microsoft.com/office/2006/metadata/properties" ma:root="true" ma:fieldsID="0ebfa375b3427caae85372d13753e19e" ns3:_="">
    <xsd:import namespace="17798c2e-8ec6-411a-92bf-42cada8c53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98c2e-8ec6-411a-92bf-42cada8c53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ABDA6A-1F6C-4B42-8544-08E5AE6AC91F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7798c2e-8ec6-411a-92bf-42cada8c5360"/>
  </ds:schemaRefs>
</ds:datastoreItem>
</file>

<file path=customXml/itemProps2.xml><?xml version="1.0" encoding="utf-8"?>
<ds:datastoreItem xmlns:ds="http://schemas.openxmlformats.org/officeDocument/2006/customXml" ds:itemID="{58DCA370-3D7E-423A-A625-328FC6152E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798c2e-8ec6-411a-92bf-42cada8c53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Kungliga Biblioteket Mörkblå</Template>
  <TotalTime>854</TotalTime>
  <Words>848</Words>
  <Application>Microsoft Macintosh PowerPoint</Application>
  <PresentationFormat>Bredbild</PresentationFormat>
  <Paragraphs>111</Paragraphs>
  <Slides>15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Arial</vt:lpstr>
      <vt:lpstr>Georgia</vt:lpstr>
      <vt:lpstr>Kungliga Biblioteket Mörkblå</vt:lpstr>
      <vt:lpstr>Kungliga Biblioteket Violett</vt:lpstr>
      <vt:lpstr>Kungliga Biblioteket Cayenne</vt:lpstr>
      <vt:lpstr>Kungliga Biblioteket Gräsgrön</vt:lpstr>
      <vt:lpstr>Monitoring costs of scholarly publishing in Sweden</vt:lpstr>
      <vt:lpstr>Outline</vt:lpstr>
      <vt:lpstr>The National Library of Sweden</vt:lpstr>
      <vt:lpstr>Framework</vt:lpstr>
      <vt:lpstr>The National Library and Open Science</vt:lpstr>
      <vt:lpstr>Total costs of scholarly publishing</vt:lpstr>
      <vt:lpstr>Compilation of total costs</vt:lpstr>
      <vt:lpstr>”APCs in the wild” – Open APC</vt:lpstr>
      <vt:lpstr>Open APC process</vt:lpstr>
      <vt:lpstr>Costs of scholarly publishing</vt:lpstr>
      <vt:lpstr>Bibsam: From paying for reading to  paying for reading and publishing</vt:lpstr>
      <vt:lpstr>Total costs in relation to HEI  research funding</vt:lpstr>
      <vt:lpstr>Reported APCs to OpenAPC Initiative</vt:lpstr>
      <vt:lpstr>Challenges and future development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Fröberg</dc:creator>
  <cp:lastModifiedBy>Johan Fröberg</cp:lastModifiedBy>
  <cp:revision>66</cp:revision>
  <dcterms:created xsi:type="dcterms:W3CDTF">2024-09-26T09:33:20Z</dcterms:created>
  <dcterms:modified xsi:type="dcterms:W3CDTF">2024-10-02T09:39:07Z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0x010100261B5BABC2062046A3A6C7BA83E1064C</vt:lpwstr>
  </property>
</Properties>
</file>