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6"/>
    <p:sldMasterId id="2147483719" r:id="rId7"/>
    <p:sldMasterId id="2147483711" r:id="rId8"/>
  </p:sldMasterIdLst>
  <p:notesMasterIdLst>
    <p:notesMasterId r:id="rId30"/>
  </p:notesMasterIdLst>
  <p:handoutMasterIdLst>
    <p:handoutMasterId r:id="rId31"/>
  </p:handoutMasterIdLst>
  <p:sldIdLst>
    <p:sldId id="257" r:id="rId9"/>
    <p:sldId id="268" r:id="rId10"/>
    <p:sldId id="295" r:id="rId11"/>
    <p:sldId id="272" r:id="rId12"/>
    <p:sldId id="315" r:id="rId13"/>
    <p:sldId id="298" r:id="rId14"/>
    <p:sldId id="320" r:id="rId15"/>
    <p:sldId id="325" r:id="rId16"/>
    <p:sldId id="326" r:id="rId17"/>
    <p:sldId id="331" r:id="rId18"/>
    <p:sldId id="327" r:id="rId19"/>
    <p:sldId id="332" r:id="rId20"/>
    <p:sldId id="319" r:id="rId21"/>
    <p:sldId id="324" r:id="rId22"/>
    <p:sldId id="330" r:id="rId23"/>
    <p:sldId id="297" r:id="rId24"/>
    <p:sldId id="321" r:id="rId25"/>
    <p:sldId id="323" r:id="rId26"/>
    <p:sldId id="299" r:id="rId27"/>
    <p:sldId id="303" r:id="rId28"/>
    <p:sldId id="267" r:id="rId2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5239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D5DB16-E033-631D-47EC-A1616F1116E0}" name="Amy Devenney" initials="AD" userId="S::Amy.Devenney@jisc.ac.uk::ff1fb8ff-b9d3-4bd6-be4a-1d657ca6c4d5" providerId="AD"/>
  <p188:author id="{7DFEB448-C5A8-51EF-37CC-4F30FBDA28A3}" name="Bethany Harris" initials="BH" userId="S::bethany.harris@jisc.ac.uk::e132eb0a-ed53-414a-b05a-bd19ead7f9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900"/>
    <a:srgbClr val="FED9A2"/>
    <a:srgbClr val="2A4898"/>
    <a:srgbClr val="003D50"/>
    <a:srgbClr val="0D224C"/>
    <a:srgbClr val="384973"/>
    <a:srgbClr val="007FB3"/>
    <a:srgbClr val="8E1558"/>
    <a:srgbClr val="A74977"/>
    <a:srgbClr val="00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6DFE09-C075-439F-B515-367625FD322C}" v="193" dt="2022-10-06T06:02:57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5"/>
    <p:restoredTop sz="94694"/>
  </p:normalViewPr>
  <p:slideViewPr>
    <p:cSldViewPr snapToGrid="0">
      <p:cViewPr varScale="1">
        <p:scale>
          <a:sx n="140" d="100"/>
          <a:sy n="140" d="100"/>
        </p:scale>
        <p:origin x="870" y="108"/>
      </p:cViewPr>
      <p:guideLst>
        <p:guide pos="5239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3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07E32D-2F3E-4965-A3EF-79EC403F70F7}" type="doc">
      <dgm:prSet loTypeId="urn:microsoft.com/office/officeart/2005/8/layout/defaul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E4ED4CE-BFD5-415C-8E54-DD2BBB8E89DC}">
      <dgm:prSet/>
      <dgm:spPr/>
      <dgm:t>
        <a:bodyPr/>
        <a:lstStyle/>
        <a:p>
          <a:r>
            <a:rPr lang="en-US" b="1" i="0"/>
            <a:t>Jisc APC/Total cost of ownership exercise</a:t>
          </a:r>
          <a:endParaRPr lang="en-US"/>
        </a:p>
      </dgm:t>
    </dgm:pt>
    <dgm:pt modelId="{B41BD5B8-6B77-4826-B859-253BDADEEC60}" type="parTrans" cxnId="{90F57E09-64E9-4292-9299-548953248876}">
      <dgm:prSet/>
      <dgm:spPr/>
      <dgm:t>
        <a:bodyPr/>
        <a:lstStyle/>
        <a:p>
          <a:endParaRPr lang="en-US"/>
        </a:p>
      </dgm:t>
    </dgm:pt>
    <dgm:pt modelId="{E0CD7585-B920-40E3-8847-9DFEACA1C4FF}" type="sibTrans" cxnId="{90F57E09-64E9-4292-9299-548953248876}">
      <dgm:prSet/>
      <dgm:spPr/>
      <dgm:t>
        <a:bodyPr/>
        <a:lstStyle/>
        <a:p>
          <a:endParaRPr lang="en-US"/>
        </a:p>
      </dgm:t>
    </dgm:pt>
    <dgm:pt modelId="{2678998D-50B5-4E85-95E2-D38747A7F2DF}">
      <dgm:prSet/>
      <dgm:spPr/>
      <dgm:t>
        <a:bodyPr/>
        <a:lstStyle/>
        <a:p>
          <a:r>
            <a:rPr lang="en-US" b="1" i="0"/>
            <a:t>Insights from 2015/16 – 2020/21</a:t>
          </a:r>
          <a:endParaRPr lang="en-US"/>
        </a:p>
      </dgm:t>
    </dgm:pt>
    <dgm:pt modelId="{60FB615C-E0D9-4156-A6E1-4779C2F0597B}" type="parTrans" cxnId="{9382766F-7313-4B68-82F3-F585390FD3BA}">
      <dgm:prSet/>
      <dgm:spPr/>
      <dgm:t>
        <a:bodyPr/>
        <a:lstStyle/>
        <a:p>
          <a:endParaRPr lang="en-US"/>
        </a:p>
      </dgm:t>
    </dgm:pt>
    <dgm:pt modelId="{C785FEC8-FCFB-4CFB-B05A-CAEDD0ACEAF9}" type="sibTrans" cxnId="{9382766F-7313-4B68-82F3-F585390FD3BA}">
      <dgm:prSet/>
      <dgm:spPr/>
      <dgm:t>
        <a:bodyPr/>
        <a:lstStyle/>
        <a:p>
          <a:endParaRPr lang="en-US"/>
        </a:p>
      </dgm:t>
    </dgm:pt>
    <dgm:pt modelId="{5D893501-4447-42EA-8374-ABB7BA3869C8}">
      <dgm:prSet/>
      <dgm:spPr/>
      <dgm:t>
        <a:bodyPr/>
        <a:lstStyle/>
        <a:p>
          <a:r>
            <a:rPr lang="en-US" b="1" i="0"/>
            <a:t>Evolution of business models</a:t>
          </a:r>
          <a:endParaRPr lang="en-US"/>
        </a:p>
      </dgm:t>
    </dgm:pt>
    <dgm:pt modelId="{9C31F60B-8EF5-4FDA-9827-47B5CBA40DE2}" type="parTrans" cxnId="{683A4B5E-8470-45F0-8839-377E7D55FB36}">
      <dgm:prSet/>
      <dgm:spPr/>
      <dgm:t>
        <a:bodyPr/>
        <a:lstStyle/>
        <a:p>
          <a:endParaRPr lang="en-US"/>
        </a:p>
      </dgm:t>
    </dgm:pt>
    <dgm:pt modelId="{676B4574-D1A9-4654-A14A-A72D4F621C81}" type="sibTrans" cxnId="{683A4B5E-8470-45F0-8839-377E7D55FB36}">
      <dgm:prSet/>
      <dgm:spPr/>
      <dgm:t>
        <a:bodyPr/>
        <a:lstStyle/>
        <a:p>
          <a:endParaRPr lang="en-US"/>
        </a:p>
      </dgm:t>
    </dgm:pt>
    <dgm:pt modelId="{B6579037-24A0-4B4D-9186-DCF1167B61B7}">
      <dgm:prSet/>
      <dgm:spPr/>
      <dgm:t>
        <a:bodyPr/>
        <a:lstStyle/>
        <a:p>
          <a:r>
            <a:rPr lang="en-US" b="1" i="0"/>
            <a:t>Article-level metatdata collection</a:t>
          </a:r>
          <a:endParaRPr lang="en-US"/>
        </a:p>
      </dgm:t>
    </dgm:pt>
    <dgm:pt modelId="{9849C5FD-DBD6-46EA-A295-6A2E6C1D5327}" type="parTrans" cxnId="{93779458-A1F3-4DED-A7D7-30319456399F}">
      <dgm:prSet/>
      <dgm:spPr/>
      <dgm:t>
        <a:bodyPr/>
        <a:lstStyle/>
        <a:p>
          <a:endParaRPr lang="en-US"/>
        </a:p>
      </dgm:t>
    </dgm:pt>
    <dgm:pt modelId="{FB86F7D5-6C08-4B3B-83AF-5E855FABE58F}" type="sibTrans" cxnId="{93779458-A1F3-4DED-A7D7-30319456399F}">
      <dgm:prSet/>
      <dgm:spPr/>
      <dgm:t>
        <a:bodyPr/>
        <a:lstStyle/>
        <a:p>
          <a:endParaRPr lang="en-US"/>
        </a:p>
      </dgm:t>
    </dgm:pt>
    <dgm:pt modelId="{A441F7F3-77FF-40DD-B5FA-3769D35BE27B}">
      <dgm:prSet/>
      <dgm:spPr/>
      <dgm:t>
        <a:bodyPr/>
        <a:lstStyle/>
        <a:p>
          <a:r>
            <a:rPr lang="en-US" b="1" i="0" dirty="0"/>
            <a:t>Evaluation of Transitional agreements</a:t>
          </a:r>
          <a:endParaRPr lang="en-US" dirty="0"/>
        </a:p>
      </dgm:t>
    </dgm:pt>
    <dgm:pt modelId="{4057990D-D9E4-446B-A3EE-7FDDEC0E0B77}" type="parTrans" cxnId="{6145BA52-C042-4FD0-BAAE-9F542DCE8EC7}">
      <dgm:prSet/>
      <dgm:spPr/>
      <dgm:t>
        <a:bodyPr/>
        <a:lstStyle/>
        <a:p>
          <a:endParaRPr lang="en-US"/>
        </a:p>
      </dgm:t>
    </dgm:pt>
    <dgm:pt modelId="{F76E2B00-8957-474F-A37B-924E3E083633}" type="sibTrans" cxnId="{6145BA52-C042-4FD0-BAAE-9F542DCE8EC7}">
      <dgm:prSet/>
      <dgm:spPr/>
      <dgm:t>
        <a:bodyPr/>
        <a:lstStyle/>
        <a:p>
          <a:endParaRPr lang="en-US"/>
        </a:p>
      </dgm:t>
    </dgm:pt>
    <dgm:pt modelId="{0AC8B49A-2932-4BAE-A72A-0E539C2F87A9}">
      <dgm:prSet/>
      <dgm:spPr/>
      <dgm:t>
        <a:bodyPr/>
        <a:lstStyle/>
        <a:p>
          <a:r>
            <a:rPr lang="en-US" b="1" i="0"/>
            <a:t>Look ahead</a:t>
          </a:r>
          <a:endParaRPr lang="en-US"/>
        </a:p>
      </dgm:t>
    </dgm:pt>
    <dgm:pt modelId="{68D16930-8F6A-49C1-8F99-5779F0E158A3}" type="parTrans" cxnId="{FE4F3B25-51E7-40EC-A548-5E1E0CB57B98}">
      <dgm:prSet/>
      <dgm:spPr/>
      <dgm:t>
        <a:bodyPr/>
        <a:lstStyle/>
        <a:p>
          <a:endParaRPr lang="en-US"/>
        </a:p>
      </dgm:t>
    </dgm:pt>
    <dgm:pt modelId="{6EA6769E-82D2-4D70-A1CA-2AF9F623FDA8}" type="sibTrans" cxnId="{FE4F3B25-51E7-40EC-A548-5E1E0CB57B98}">
      <dgm:prSet/>
      <dgm:spPr/>
      <dgm:t>
        <a:bodyPr/>
        <a:lstStyle/>
        <a:p>
          <a:endParaRPr lang="en-US"/>
        </a:p>
      </dgm:t>
    </dgm:pt>
    <dgm:pt modelId="{F3345C72-BE30-4B49-9B22-6F7132AE836F}" type="pres">
      <dgm:prSet presAssocID="{0F07E32D-2F3E-4965-A3EF-79EC403F70F7}" presName="diagram" presStyleCnt="0">
        <dgm:presLayoutVars>
          <dgm:dir/>
          <dgm:resizeHandles val="exact"/>
        </dgm:presLayoutVars>
      </dgm:prSet>
      <dgm:spPr/>
    </dgm:pt>
    <dgm:pt modelId="{86D8C6E4-BA6C-43E4-8681-ABB7352B9AF2}" type="pres">
      <dgm:prSet presAssocID="{6E4ED4CE-BFD5-415C-8E54-DD2BBB8E89DC}" presName="node" presStyleLbl="node1" presStyleIdx="0" presStyleCnt="6">
        <dgm:presLayoutVars>
          <dgm:bulletEnabled val="1"/>
        </dgm:presLayoutVars>
      </dgm:prSet>
      <dgm:spPr/>
    </dgm:pt>
    <dgm:pt modelId="{922D2650-515D-420B-B4AB-400905FB6B18}" type="pres">
      <dgm:prSet presAssocID="{E0CD7585-B920-40E3-8847-9DFEACA1C4FF}" presName="sibTrans" presStyleCnt="0"/>
      <dgm:spPr/>
    </dgm:pt>
    <dgm:pt modelId="{E13FF015-7287-470F-A879-E43357023511}" type="pres">
      <dgm:prSet presAssocID="{2678998D-50B5-4E85-95E2-D38747A7F2DF}" presName="node" presStyleLbl="node1" presStyleIdx="1" presStyleCnt="6">
        <dgm:presLayoutVars>
          <dgm:bulletEnabled val="1"/>
        </dgm:presLayoutVars>
      </dgm:prSet>
      <dgm:spPr/>
    </dgm:pt>
    <dgm:pt modelId="{B634271A-189B-489B-97BC-22191E0D9C4E}" type="pres">
      <dgm:prSet presAssocID="{C785FEC8-FCFB-4CFB-B05A-CAEDD0ACEAF9}" presName="sibTrans" presStyleCnt="0"/>
      <dgm:spPr/>
    </dgm:pt>
    <dgm:pt modelId="{E764F071-C75A-4E6F-92EF-E4D59870D223}" type="pres">
      <dgm:prSet presAssocID="{5D893501-4447-42EA-8374-ABB7BA3869C8}" presName="node" presStyleLbl="node1" presStyleIdx="2" presStyleCnt="6">
        <dgm:presLayoutVars>
          <dgm:bulletEnabled val="1"/>
        </dgm:presLayoutVars>
      </dgm:prSet>
      <dgm:spPr/>
    </dgm:pt>
    <dgm:pt modelId="{D465FEF4-B597-4B07-8CC8-CFA732F5B95F}" type="pres">
      <dgm:prSet presAssocID="{676B4574-D1A9-4654-A14A-A72D4F621C81}" presName="sibTrans" presStyleCnt="0"/>
      <dgm:spPr/>
    </dgm:pt>
    <dgm:pt modelId="{C4B7D735-8DE1-439B-9818-761D620CABBC}" type="pres">
      <dgm:prSet presAssocID="{B6579037-24A0-4B4D-9186-DCF1167B61B7}" presName="node" presStyleLbl="node1" presStyleIdx="3" presStyleCnt="6">
        <dgm:presLayoutVars>
          <dgm:bulletEnabled val="1"/>
        </dgm:presLayoutVars>
      </dgm:prSet>
      <dgm:spPr/>
    </dgm:pt>
    <dgm:pt modelId="{13CE11DD-5593-4728-921F-ACFE7DA1B702}" type="pres">
      <dgm:prSet presAssocID="{FB86F7D5-6C08-4B3B-83AF-5E855FABE58F}" presName="sibTrans" presStyleCnt="0"/>
      <dgm:spPr/>
    </dgm:pt>
    <dgm:pt modelId="{C5A938E1-CC7D-4F5D-A697-0E252DBBA9A7}" type="pres">
      <dgm:prSet presAssocID="{A441F7F3-77FF-40DD-B5FA-3769D35BE27B}" presName="node" presStyleLbl="node1" presStyleIdx="4" presStyleCnt="6">
        <dgm:presLayoutVars>
          <dgm:bulletEnabled val="1"/>
        </dgm:presLayoutVars>
      </dgm:prSet>
      <dgm:spPr/>
    </dgm:pt>
    <dgm:pt modelId="{6951B8AB-33F1-405B-99BF-3D102B19AA91}" type="pres">
      <dgm:prSet presAssocID="{F76E2B00-8957-474F-A37B-924E3E083633}" presName="sibTrans" presStyleCnt="0"/>
      <dgm:spPr/>
    </dgm:pt>
    <dgm:pt modelId="{367251A4-9764-4CC0-83F8-6CD8F05F6383}" type="pres">
      <dgm:prSet presAssocID="{0AC8B49A-2932-4BAE-A72A-0E539C2F87A9}" presName="node" presStyleLbl="node1" presStyleIdx="5" presStyleCnt="6">
        <dgm:presLayoutVars>
          <dgm:bulletEnabled val="1"/>
        </dgm:presLayoutVars>
      </dgm:prSet>
      <dgm:spPr/>
    </dgm:pt>
  </dgm:ptLst>
  <dgm:cxnLst>
    <dgm:cxn modelId="{B8D3E005-0FDB-4607-86E6-CB61AF9A7C72}" type="presOf" srcId="{2678998D-50B5-4E85-95E2-D38747A7F2DF}" destId="{E13FF015-7287-470F-A879-E43357023511}" srcOrd="0" destOrd="0" presId="urn:microsoft.com/office/officeart/2005/8/layout/default"/>
    <dgm:cxn modelId="{90F57E09-64E9-4292-9299-548953248876}" srcId="{0F07E32D-2F3E-4965-A3EF-79EC403F70F7}" destId="{6E4ED4CE-BFD5-415C-8E54-DD2BBB8E89DC}" srcOrd="0" destOrd="0" parTransId="{B41BD5B8-6B77-4826-B859-253BDADEEC60}" sibTransId="{E0CD7585-B920-40E3-8847-9DFEACA1C4FF}"/>
    <dgm:cxn modelId="{A60E5F0E-E0C2-46EE-8993-32E459CB3344}" type="presOf" srcId="{0F07E32D-2F3E-4965-A3EF-79EC403F70F7}" destId="{F3345C72-BE30-4B49-9B22-6F7132AE836F}" srcOrd="0" destOrd="0" presId="urn:microsoft.com/office/officeart/2005/8/layout/default"/>
    <dgm:cxn modelId="{FE4F3B25-51E7-40EC-A548-5E1E0CB57B98}" srcId="{0F07E32D-2F3E-4965-A3EF-79EC403F70F7}" destId="{0AC8B49A-2932-4BAE-A72A-0E539C2F87A9}" srcOrd="5" destOrd="0" parTransId="{68D16930-8F6A-49C1-8F99-5779F0E158A3}" sibTransId="{6EA6769E-82D2-4D70-A1CA-2AF9F623FDA8}"/>
    <dgm:cxn modelId="{683A4B5E-8470-45F0-8839-377E7D55FB36}" srcId="{0F07E32D-2F3E-4965-A3EF-79EC403F70F7}" destId="{5D893501-4447-42EA-8374-ABB7BA3869C8}" srcOrd="2" destOrd="0" parTransId="{9C31F60B-8EF5-4FDA-9827-47B5CBA40DE2}" sibTransId="{676B4574-D1A9-4654-A14A-A72D4F621C81}"/>
    <dgm:cxn modelId="{5645C068-7124-4AF1-AF54-F8D22DDAB516}" type="presOf" srcId="{A441F7F3-77FF-40DD-B5FA-3769D35BE27B}" destId="{C5A938E1-CC7D-4F5D-A697-0E252DBBA9A7}" srcOrd="0" destOrd="0" presId="urn:microsoft.com/office/officeart/2005/8/layout/default"/>
    <dgm:cxn modelId="{414D0F6B-7586-4696-9A40-6469FC820CA6}" type="presOf" srcId="{5D893501-4447-42EA-8374-ABB7BA3869C8}" destId="{E764F071-C75A-4E6F-92EF-E4D59870D223}" srcOrd="0" destOrd="0" presId="urn:microsoft.com/office/officeart/2005/8/layout/default"/>
    <dgm:cxn modelId="{9382766F-7313-4B68-82F3-F585390FD3BA}" srcId="{0F07E32D-2F3E-4965-A3EF-79EC403F70F7}" destId="{2678998D-50B5-4E85-95E2-D38747A7F2DF}" srcOrd="1" destOrd="0" parTransId="{60FB615C-E0D9-4156-A6E1-4779C2F0597B}" sibTransId="{C785FEC8-FCFB-4CFB-B05A-CAEDD0ACEAF9}"/>
    <dgm:cxn modelId="{6145BA52-C042-4FD0-BAAE-9F542DCE8EC7}" srcId="{0F07E32D-2F3E-4965-A3EF-79EC403F70F7}" destId="{A441F7F3-77FF-40DD-B5FA-3769D35BE27B}" srcOrd="4" destOrd="0" parTransId="{4057990D-D9E4-446B-A3EE-7FDDEC0E0B77}" sibTransId="{F76E2B00-8957-474F-A37B-924E3E083633}"/>
    <dgm:cxn modelId="{15FE5F76-0B44-4601-9850-5D49B62C7EEF}" type="presOf" srcId="{B6579037-24A0-4B4D-9186-DCF1167B61B7}" destId="{C4B7D735-8DE1-439B-9818-761D620CABBC}" srcOrd="0" destOrd="0" presId="urn:microsoft.com/office/officeart/2005/8/layout/default"/>
    <dgm:cxn modelId="{93779458-A1F3-4DED-A7D7-30319456399F}" srcId="{0F07E32D-2F3E-4965-A3EF-79EC403F70F7}" destId="{B6579037-24A0-4B4D-9186-DCF1167B61B7}" srcOrd="3" destOrd="0" parTransId="{9849C5FD-DBD6-46EA-A295-6A2E6C1D5327}" sibTransId="{FB86F7D5-6C08-4B3B-83AF-5E855FABE58F}"/>
    <dgm:cxn modelId="{ED0510A0-BB78-48B6-B011-5986E6921C31}" type="presOf" srcId="{0AC8B49A-2932-4BAE-A72A-0E539C2F87A9}" destId="{367251A4-9764-4CC0-83F8-6CD8F05F6383}" srcOrd="0" destOrd="0" presId="urn:microsoft.com/office/officeart/2005/8/layout/default"/>
    <dgm:cxn modelId="{137741F8-21EE-4312-B6CE-75511147BE99}" type="presOf" srcId="{6E4ED4CE-BFD5-415C-8E54-DD2BBB8E89DC}" destId="{86D8C6E4-BA6C-43E4-8681-ABB7352B9AF2}" srcOrd="0" destOrd="0" presId="urn:microsoft.com/office/officeart/2005/8/layout/default"/>
    <dgm:cxn modelId="{131732B0-71F2-4F48-9246-CC8D8FAC62FE}" type="presParOf" srcId="{F3345C72-BE30-4B49-9B22-6F7132AE836F}" destId="{86D8C6E4-BA6C-43E4-8681-ABB7352B9AF2}" srcOrd="0" destOrd="0" presId="urn:microsoft.com/office/officeart/2005/8/layout/default"/>
    <dgm:cxn modelId="{D2259A29-0808-4962-A6DA-05365EDB46D8}" type="presParOf" srcId="{F3345C72-BE30-4B49-9B22-6F7132AE836F}" destId="{922D2650-515D-420B-B4AB-400905FB6B18}" srcOrd="1" destOrd="0" presId="urn:microsoft.com/office/officeart/2005/8/layout/default"/>
    <dgm:cxn modelId="{9CE93543-15E2-4E64-B09F-9C10A1CF5836}" type="presParOf" srcId="{F3345C72-BE30-4B49-9B22-6F7132AE836F}" destId="{E13FF015-7287-470F-A879-E43357023511}" srcOrd="2" destOrd="0" presId="urn:microsoft.com/office/officeart/2005/8/layout/default"/>
    <dgm:cxn modelId="{7CD11F91-FE2E-40AE-8E71-8D272E69EDCC}" type="presParOf" srcId="{F3345C72-BE30-4B49-9B22-6F7132AE836F}" destId="{B634271A-189B-489B-97BC-22191E0D9C4E}" srcOrd="3" destOrd="0" presId="urn:microsoft.com/office/officeart/2005/8/layout/default"/>
    <dgm:cxn modelId="{42701B72-8A4B-4B63-87DB-9729FD6616EB}" type="presParOf" srcId="{F3345C72-BE30-4B49-9B22-6F7132AE836F}" destId="{E764F071-C75A-4E6F-92EF-E4D59870D223}" srcOrd="4" destOrd="0" presId="urn:microsoft.com/office/officeart/2005/8/layout/default"/>
    <dgm:cxn modelId="{54F75148-CA50-4AB9-AE5C-E9380BEF4835}" type="presParOf" srcId="{F3345C72-BE30-4B49-9B22-6F7132AE836F}" destId="{D465FEF4-B597-4B07-8CC8-CFA732F5B95F}" srcOrd="5" destOrd="0" presId="urn:microsoft.com/office/officeart/2005/8/layout/default"/>
    <dgm:cxn modelId="{5C68DCE1-5B7D-447C-A411-ADA37782C6F6}" type="presParOf" srcId="{F3345C72-BE30-4B49-9B22-6F7132AE836F}" destId="{C4B7D735-8DE1-439B-9818-761D620CABBC}" srcOrd="6" destOrd="0" presId="urn:microsoft.com/office/officeart/2005/8/layout/default"/>
    <dgm:cxn modelId="{22892529-3851-4DA8-9DB6-9DF31BF7C92A}" type="presParOf" srcId="{F3345C72-BE30-4B49-9B22-6F7132AE836F}" destId="{13CE11DD-5593-4728-921F-ACFE7DA1B702}" srcOrd="7" destOrd="0" presId="urn:microsoft.com/office/officeart/2005/8/layout/default"/>
    <dgm:cxn modelId="{CC8EE65C-942C-4FB7-889E-EAC1B3ECB205}" type="presParOf" srcId="{F3345C72-BE30-4B49-9B22-6F7132AE836F}" destId="{C5A938E1-CC7D-4F5D-A697-0E252DBBA9A7}" srcOrd="8" destOrd="0" presId="urn:microsoft.com/office/officeart/2005/8/layout/default"/>
    <dgm:cxn modelId="{B7725E0D-7631-4FF9-B985-C2B58B3041CE}" type="presParOf" srcId="{F3345C72-BE30-4B49-9B22-6F7132AE836F}" destId="{6951B8AB-33F1-405B-99BF-3D102B19AA91}" srcOrd="9" destOrd="0" presId="urn:microsoft.com/office/officeart/2005/8/layout/default"/>
    <dgm:cxn modelId="{92BA29B9-FE1E-4A67-A3F8-82D3C67A1F7E}" type="presParOf" srcId="{F3345C72-BE30-4B49-9B22-6F7132AE836F}" destId="{367251A4-9764-4CC0-83F8-6CD8F05F638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3D299-ED1A-474A-B9BB-C99B1A52B31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08378A2-7CC6-408E-AA3C-CEC08217B915}">
      <dgm:prSet/>
      <dgm:spPr/>
      <dgm:t>
        <a:bodyPr/>
        <a:lstStyle/>
        <a:p>
          <a:r>
            <a:rPr lang="en-US" b="0" i="0"/>
            <a:t>TCO exercise conducted annually for the last 6 years</a:t>
          </a:r>
          <a:endParaRPr lang="en-US"/>
        </a:p>
      </dgm:t>
    </dgm:pt>
    <dgm:pt modelId="{00EA68F3-40F5-4E22-9271-8CF36F2B4EAF}" type="parTrans" cxnId="{08734FFB-19AD-4249-8CB0-E7A56BD1D8A0}">
      <dgm:prSet/>
      <dgm:spPr/>
      <dgm:t>
        <a:bodyPr/>
        <a:lstStyle/>
        <a:p>
          <a:endParaRPr lang="en-US"/>
        </a:p>
      </dgm:t>
    </dgm:pt>
    <dgm:pt modelId="{D972F475-2254-47B3-BEAE-EAFA636E71AA}" type="sibTrans" cxnId="{08734FFB-19AD-4249-8CB0-E7A56BD1D8A0}">
      <dgm:prSet/>
      <dgm:spPr/>
      <dgm:t>
        <a:bodyPr/>
        <a:lstStyle/>
        <a:p>
          <a:endParaRPr lang="en-US"/>
        </a:p>
      </dgm:t>
    </dgm:pt>
    <dgm:pt modelId="{B6E99A92-FC8B-4C37-879F-AD2F1937D4C6}">
      <dgm:prSet/>
      <dgm:spPr/>
      <dgm:t>
        <a:bodyPr/>
        <a:lstStyle/>
        <a:p>
          <a:r>
            <a:rPr lang="en-US" b="0" i="0"/>
            <a:t>Collected information on institutional expenditure on open access publishing</a:t>
          </a:r>
          <a:endParaRPr lang="en-US"/>
        </a:p>
      </dgm:t>
    </dgm:pt>
    <dgm:pt modelId="{2FE0EF2A-0F64-47BB-B652-FC45AF58D9C7}" type="parTrans" cxnId="{35D1F837-BA33-435F-9952-E785DC5DD99F}">
      <dgm:prSet/>
      <dgm:spPr/>
      <dgm:t>
        <a:bodyPr/>
        <a:lstStyle/>
        <a:p>
          <a:endParaRPr lang="en-US"/>
        </a:p>
      </dgm:t>
    </dgm:pt>
    <dgm:pt modelId="{DB7F37A9-F172-430F-A4FC-9582BC134C66}" type="sibTrans" cxnId="{35D1F837-BA33-435F-9952-E785DC5DD99F}">
      <dgm:prSet/>
      <dgm:spPr/>
      <dgm:t>
        <a:bodyPr/>
        <a:lstStyle/>
        <a:p>
          <a:endParaRPr lang="en-US"/>
        </a:p>
      </dgm:t>
    </dgm:pt>
    <dgm:pt modelId="{1F5027F3-DCD4-48FA-BBE5-381D42FC2675}">
      <dgm:prSet/>
      <dgm:spPr/>
      <dgm:t>
        <a:bodyPr/>
        <a:lstStyle/>
        <a:p>
          <a:r>
            <a:rPr lang="en-US" b="0" i="0"/>
            <a:t>Provided oversight of the total cost of ownership</a:t>
          </a:r>
          <a:endParaRPr lang="en-US"/>
        </a:p>
      </dgm:t>
    </dgm:pt>
    <dgm:pt modelId="{C9B29FCC-CCDC-4E16-BC84-F4DCF23D7ECB}" type="parTrans" cxnId="{949CF5E2-3C1B-4AF6-AA45-EB436A1FFED7}">
      <dgm:prSet/>
      <dgm:spPr/>
      <dgm:t>
        <a:bodyPr/>
        <a:lstStyle/>
        <a:p>
          <a:endParaRPr lang="en-US"/>
        </a:p>
      </dgm:t>
    </dgm:pt>
    <dgm:pt modelId="{12096E21-9DBF-4207-B292-B8B472DA74F6}" type="sibTrans" cxnId="{949CF5E2-3C1B-4AF6-AA45-EB436A1FFED7}">
      <dgm:prSet/>
      <dgm:spPr/>
      <dgm:t>
        <a:bodyPr/>
        <a:lstStyle/>
        <a:p>
          <a:endParaRPr lang="en-US"/>
        </a:p>
      </dgm:t>
    </dgm:pt>
    <dgm:pt modelId="{D315C2D8-A689-4127-83C5-15BAB7EE11D4}">
      <dgm:prSet/>
      <dgm:spPr/>
      <dgm:t>
        <a:bodyPr/>
        <a:lstStyle/>
        <a:p>
          <a:r>
            <a:rPr lang="en-US" b="0" i="0"/>
            <a:t>Enabled an understanding of the trends in open access publishing</a:t>
          </a:r>
          <a:endParaRPr lang="en-US"/>
        </a:p>
      </dgm:t>
    </dgm:pt>
    <dgm:pt modelId="{C90892C6-059E-42F4-BA77-F00DBA46E0D2}" type="parTrans" cxnId="{4C2BC6B4-17F3-4E0B-B5C3-8F84777DDE25}">
      <dgm:prSet/>
      <dgm:spPr/>
      <dgm:t>
        <a:bodyPr/>
        <a:lstStyle/>
        <a:p>
          <a:endParaRPr lang="en-US"/>
        </a:p>
      </dgm:t>
    </dgm:pt>
    <dgm:pt modelId="{31F8385C-9DF3-4927-B00C-CCF132B466F7}" type="sibTrans" cxnId="{4C2BC6B4-17F3-4E0B-B5C3-8F84777DDE25}">
      <dgm:prSet/>
      <dgm:spPr/>
      <dgm:t>
        <a:bodyPr/>
        <a:lstStyle/>
        <a:p>
          <a:endParaRPr lang="en-US"/>
        </a:p>
      </dgm:t>
    </dgm:pt>
    <dgm:pt modelId="{01FDFC81-EFD6-45E4-848E-A7D78CA94E37}">
      <dgm:prSet/>
      <dgm:spPr/>
      <dgm:t>
        <a:bodyPr/>
        <a:lstStyle/>
        <a:p>
          <a:r>
            <a:rPr lang="en-US" b="0" i="0" dirty="0"/>
            <a:t>Informed negotiation strategy to contain expenditure and negotiate TAs</a:t>
          </a:r>
          <a:endParaRPr lang="en-US" dirty="0"/>
        </a:p>
      </dgm:t>
    </dgm:pt>
    <dgm:pt modelId="{65912C94-F884-4FA0-B9C4-49441DA65727}" type="parTrans" cxnId="{7E0F82B2-91D7-4D61-84A0-2B22EC6D427B}">
      <dgm:prSet/>
      <dgm:spPr/>
      <dgm:t>
        <a:bodyPr/>
        <a:lstStyle/>
        <a:p>
          <a:endParaRPr lang="en-US"/>
        </a:p>
      </dgm:t>
    </dgm:pt>
    <dgm:pt modelId="{A0DF39E1-CFD6-48CE-9434-964104A4EF67}" type="sibTrans" cxnId="{7E0F82B2-91D7-4D61-84A0-2B22EC6D427B}">
      <dgm:prSet/>
      <dgm:spPr/>
      <dgm:t>
        <a:bodyPr/>
        <a:lstStyle/>
        <a:p>
          <a:endParaRPr lang="en-US"/>
        </a:p>
      </dgm:t>
    </dgm:pt>
    <dgm:pt modelId="{A60A1038-C155-4549-AECB-F7FCF1DEACB0}">
      <dgm:prSet/>
      <dgm:spPr/>
      <dgm:t>
        <a:bodyPr/>
        <a:lstStyle/>
        <a:p>
          <a:r>
            <a:rPr lang="en-US" b="0" i="0"/>
            <a:t>Aligned with the financial year April - March</a:t>
          </a:r>
          <a:endParaRPr lang="en-US"/>
        </a:p>
      </dgm:t>
    </dgm:pt>
    <dgm:pt modelId="{728A231F-E355-4ACA-89A1-E3B4AD5B59CD}" type="parTrans" cxnId="{C26DD00D-C797-4CAE-950F-2CEA54AE218C}">
      <dgm:prSet/>
      <dgm:spPr/>
      <dgm:t>
        <a:bodyPr/>
        <a:lstStyle/>
        <a:p>
          <a:endParaRPr lang="en-US"/>
        </a:p>
      </dgm:t>
    </dgm:pt>
    <dgm:pt modelId="{B547BF44-9B51-4A93-944A-C322DAA24695}" type="sibTrans" cxnId="{C26DD00D-C797-4CAE-950F-2CEA54AE218C}">
      <dgm:prSet/>
      <dgm:spPr/>
      <dgm:t>
        <a:bodyPr/>
        <a:lstStyle/>
        <a:p>
          <a:endParaRPr lang="en-US"/>
        </a:p>
      </dgm:t>
    </dgm:pt>
    <dgm:pt modelId="{E2480DB3-B264-47DC-8836-B96F97D31F57}" type="pres">
      <dgm:prSet presAssocID="{2003D299-ED1A-474A-B9BB-C99B1A52B31C}" presName="root" presStyleCnt="0">
        <dgm:presLayoutVars>
          <dgm:dir/>
          <dgm:resizeHandles val="exact"/>
        </dgm:presLayoutVars>
      </dgm:prSet>
      <dgm:spPr/>
    </dgm:pt>
    <dgm:pt modelId="{3C37749E-1DC8-4C3A-803F-568991A485C3}" type="pres">
      <dgm:prSet presAssocID="{A08378A2-7CC6-408E-AA3C-CEC08217B915}" presName="compNode" presStyleCnt="0"/>
      <dgm:spPr/>
    </dgm:pt>
    <dgm:pt modelId="{D15BD5C9-D072-4A9B-8E0D-5596A1A6D4F4}" type="pres">
      <dgm:prSet presAssocID="{A08378A2-7CC6-408E-AA3C-CEC08217B915}" presName="bgRect" presStyleLbl="bgShp" presStyleIdx="0" presStyleCnt="6"/>
      <dgm:spPr/>
    </dgm:pt>
    <dgm:pt modelId="{E646D73A-4AFB-4A3E-B797-1C85A146385A}" type="pres">
      <dgm:prSet presAssocID="{A08378A2-7CC6-408E-AA3C-CEC08217B91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248826A2-0E13-4610-9A21-D894972CA9FE}" type="pres">
      <dgm:prSet presAssocID="{A08378A2-7CC6-408E-AA3C-CEC08217B915}" presName="spaceRect" presStyleCnt="0"/>
      <dgm:spPr/>
    </dgm:pt>
    <dgm:pt modelId="{DE5E2816-D39B-4A5E-A3F1-C3CAC9C1D081}" type="pres">
      <dgm:prSet presAssocID="{A08378A2-7CC6-408E-AA3C-CEC08217B915}" presName="parTx" presStyleLbl="revTx" presStyleIdx="0" presStyleCnt="6">
        <dgm:presLayoutVars>
          <dgm:chMax val="0"/>
          <dgm:chPref val="0"/>
        </dgm:presLayoutVars>
      </dgm:prSet>
      <dgm:spPr/>
    </dgm:pt>
    <dgm:pt modelId="{7C3E5DF6-F2FB-45F4-B917-B20E9A25722A}" type="pres">
      <dgm:prSet presAssocID="{D972F475-2254-47B3-BEAE-EAFA636E71AA}" presName="sibTrans" presStyleCnt="0"/>
      <dgm:spPr/>
    </dgm:pt>
    <dgm:pt modelId="{523B8A12-F367-48DE-BF1E-3B5FAA58683A}" type="pres">
      <dgm:prSet presAssocID="{B6E99A92-FC8B-4C37-879F-AD2F1937D4C6}" presName="compNode" presStyleCnt="0"/>
      <dgm:spPr/>
    </dgm:pt>
    <dgm:pt modelId="{65E16188-5C6C-42C2-8EF5-2DEC3F56542F}" type="pres">
      <dgm:prSet presAssocID="{B6E99A92-FC8B-4C37-879F-AD2F1937D4C6}" presName="bgRect" presStyleLbl="bgShp" presStyleIdx="1" presStyleCnt="6"/>
      <dgm:spPr/>
    </dgm:pt>
    <dgm:pt modelId="{2D1DDBA9-71A9-4651-974A-AED965E6374A}" type="pres">
      <dgm:prSet presAssocID="{B6E99A92-FC8B-4C37-879F-AD2F1937D4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EE5F13A-1986-47D5-A6C9-6CE7C296842E}" type="pres">
      <dgm:prSet presAssocID="{B6E99A92-FC8B-4C37-879F-AD2F1937D4C6}" presName="spaceRect" presStyleCnt="0"/>
      <dgm:spPr/>
    </dgm:pt>
    <dgm:pt modelId="{B06E2F72-4FD8-4AF4-8B40-BA4AC4D4EF4A}" type="pres">
      <dgm:prSet presAssocID="{B6E99A92-FC8B-4C37-879F-AD2F1937D4C6}" presName="parTx" presStyleLbl="revTx" presStyleIdx="1" presStyleCnt="6">
        <dgm:presLayoutVars>
          <dgm:chMax val="0"/>
          <dgm:chPref val="0"/>
        </dgm:presLayoutVars>
      </dgm:prSet>
      <dgm:spPr/>
    </dgm:pt>
    <dgm:pt modelId="{FCBEDC5B-F07E-4E78-BD3C-DAD9CA75483F}" type="pres">
      <dgm:prSet presAssocID="{DB7F37A9-F172-430F-A4FC-9582BC134C66}" presName="sibTrans" presStyleCnt="0"/>
      <dgm:spPr/>
    </dgm:pt>
    <dgm:pt modelId="{05D1F5EE-BB90-408A-9E47-2FCED697F334}" type="pres">
      <dgm:prSet presAssocID="{1F5027F3-DCD4-48FA-BBE5-381D42FC2675}" presName="compNode" presStyleCnt="0"/>
      <dgm:spPr/>
    </dgm:pt>
    <dgm:pt modelId="{D5F72C90-47B3-43CC-A9BE-C5B0C9FC1501}" type="pres">
      <dgm:prSet presAssocID="{1F5027F3-DCD4-48FA-BBE5-381D42FC2675}" presName="bgRect" presStyleLbl="bgShp" presStyleIdx="2" presStyleCnt="6"/>
      <dgm:spPr/>
    </dgm:pt>
    <dgm:pt modelId="{F9362A88-2060-412E-8E53-CD733A4EE2E5}" type="pres">
      <dgm:prSet presAssocID="{1F5027F3-DCD4-48FA-BBE5-381D42FC267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C395F24-39A5-4A79-B322-AF9A084EE72B}" type="pres">
      <dgm:prSet presAssocID="{1F5027F3-DCD4-48FA-BBE5-381D42FC2675}" presName="spaceRect" presStyleCnt="0"/>
      <dgm:spPr/>
    </dgm:pt>
    <dgm:pt modelId="{4E3B2063-F2E2-4366-AE4C-509D4E14B551}" type="pres">
      <dgm:prSet presAssocID="{1F5027F3-DCD4-48FA-BBE5-381D42FC2675}" presName="parTx" presStyleLbl="revTx" presStyleIdx="2" presStyleCnt="6">
        <dgm:presLayoutVars>
          <dgm:chMax val="0"/>
          <dgm:chPref val="0"/>
        </dgm:presLayoutVars>
      </dgm:prSet>
      <dgm:spPr/>
    </dgm:pt>
    <dgm:pt modelId="{A92B6334-20A2-48BE-95D6-0F077D27C142}" type="pres">
      <dgm:prSet presAssocID="{12096E21-9DBF-4207-B292-B8B472DA74F6}" presName="sibTrans" presStyleCnt="0"/>
      <dgm:spPr/>
    </dgm:pt>
    <dgm:pt modelId="{778FC01E-8380-430B-ABB9-5446E5613A02}" type="pres">
      <dgm:prSet presAssocID="{D315C2D8-A689-4127-83C5-15BAB7EE11D4}" presName="compNode" presStyleCnt="0"/>
      <dgm:spPr/>
    </dgm:pt>
    <dgm:pt modelId="{87A54FF2-46D4-4F7E-B70C-3CC127D98FF3}" type="pres">
      <dgm:prSet presAssocID="{D315C2D8-A689-4127-83C5-15BAB7EE11D4}" presName="bgRect" presStyleLbl="bgShp" presStyleIdx="3" presStyleCnt="6"/>
      <dgm:spPr/>
    </dgm:pt>
    <dgm:pt modelId="{3BDA5E4E-AC7D-4EF2-BBB1-E919DA661865}" type="pres">
      <dgm:prSet presAssocID="{D315C2D8-A689-4127-83C5-15BAB7EE11D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751AFEF-7FA9-43AB-ABB8-3C0123D6268C}" type="pres">
      <dgm:prSet presAssocID="{D315C2D8-A689-4127-83C5-15BAB7EE11D4}" presName="spaceRect" presStyleCnt="0"/>
      <dgm:spPr/>
    </dgm:pt>
    <dgm:pt modelId="{7663AC3B-9C25-4A8E-8432-820BFE514336}" type="pres">
      <dgm:prSet presAssocID="{D315C2D8-A689-4127-83C5-15BAB7EE11D4}" presName="parTx" presStyleLbl="revTx" presStyleIdx="3" presStyleCnt="6">
        <dgm:presLayoutVars>
          <dgm:chMax val="0"/>
          <dgm:chPref val="0"/>
        </dgm:presLayoutVars>
      </dgm:prSet>
      <dgm:spPr/>
    </dgm:pt>
    <dgm:pt modelId="{3BB1B641-3C04-408D-9675-0BA848D792BB}" type="pres">
      <dgm:prSet presAssocID="{31F8385C-9DF3-4927-B00C-CCF132B466F7}" presName="sibTrans" presStyleCnt="0"/>
      <dgm:spPr/>
    </dgm:pt>
    <dgm:pt modelId="{AE1E4C41-FA4F-47DF-A7A0-7DBCD35D5466}" type="pres">
      <dgm:prSet presAssocID="{01FDFC81-EFD6-45E4-848E-A7D78CA94E37}" presName="compNode" presStyleCnt="0"/>
      <dgm:spPr/>
    </dgm:pt>
    <dgm:pt modelId="{E39CA87A-DE02-48BB-AF35-602A1384EE2F}" type="pres">
      <dgm:prSet presAssocID="{01FDFC81-EFD6-45E4-848E-A7D78CA94E37}" presName="bgRect" presStyleLbl="bgShp" presStyleIdx="4" presStyleCnt="6" custLinFactNeighborX="0"/>
      <dgm:spPr/>
    </dgm:pt>
    <dgm:pt modelId="{82E0FC87-28E5-4E73-AFEF-A6F2B79D7D04}" type="pres">
      <dgm:prSet presAssocID="{01FDFC81-EFD6-45E4-848E-A7D78CA94E3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E283AD60-0767-4732-8899-60D293EBADE0}" type="pres">
      <dgm:prSet presAssocID="{01FDFC81-EFD6-45E4-848E-A7D78CA94E37}" presName="spaceRect" presStyleCnt="0"/>
      <dgm:spPr/>
    </dgm:pt>
    <dgm:pt modelId="{F10F535C-2163-48A7-ACB4-E9F72A519F3B}" type="pres">
      <dgm:prSet presAssocID="{01FDFC81-EFD6-45E4-848E-A7D78CA94E37}" presName="parTx" presStyleLbl="revTx" presStyleIdx="4" presStyleCnt="6">
        <dgm:presLayoutVars>
          <dgm:chMax val="0"/>
          <dgm:chPref val="0"/>
        </dgm:presLayoutVars>
      </dgm:prSet>
      <dgm:spPr/>
    </dgm:pt>
    <dgm:pt modelId="{BCDC68F0-9D37-4469-A222-580FF9A5236B}" type="pres">
      <dgm:prSet presAssocID="{A0DF39E1-CFD6-48CE-9434-964104A4EF67}" presName="sibTrans" presStyleCnt="0"/>
      <dgm:spPr/>
    </dgm:pt>
    <dgm:pt modelId="{844A4018-6EB0-4444-BFB8-49FBB447D544}" type="pres">
      <dgm:prSet presAssocID="{A60A1038-C155-4549-AECB-F7FCF1DEACB0}" presName="compNode" presStyleCnt="0"/>
      <dgm:spPr/>
    </dgm:pt>
    <dgm:pt modelId="{628A6000-DDBA-48AD-8983-105FF753B2FA}" type="pres">
      <dgm:prSet presAssocID="{A60A1038-C155-4549-AECB-F7FCF1DEACB0}" presName="bgRect" presStyleLbl="bgShp" presStyleIdx="5" presStyleCnt="6"/>
      <dgm:spPr/>
    </dgm:pt>
    <dgm:pt modelId="{E75527C0-1DAE-4A03-BC4C-95450CEC039B}" type="pres">
      <dgm:prSet presAssocID="{A60A1038-C155-4549-AECB-F7FCF1DEACB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75118700-D6F7-4116-8E4E-865BBC2E93B5}" type="pres">
      <dgm:prSet presAssocID="{A60A1038-C155-4549-AECB-F7FCF1DEACB0}" presName="spaceRect" presStyleCnt="0"/>
      <dgm:spPr/>
    </dgm:pt>
    <dgm:pt modelId="{15C5A8D8-ED0E-4858-B94F-9683F1A62BE0}" type="pres">
      <dgm:prSet presAssocID="{A60A1038-C155-4549-AECB-F7FCF1DEACB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26DD00D-C797-4CAE-950F-2CEA54AE218C}" srcId="{2003D299-ED1A-474A-B9BB-C99B1A52B31C}" destId="{A60A1038-C155-4549-AECB-F7FCF1DEACB0}" srcOrd="5" destOrd="0" parTransId="{728A231F-E355-4ACA-89A1-E3B4AD5B59CD}" sibTransId="{B547BF44-9B51-4A93-944A-C322DAA24695}"/>
    <dgm:cxn modelId="{A7455D12-87FD-47ED-87F4-F64A056F2E1D}" type="presOf" srcId="{01FDFC81-EFD6-45E4-848E-A7D78CA94E37}" destId="{F10F535C-2163-48A7-ACB4-E9F72A519F3B}" srcOrd="0" destOrd="0" presId="urn:microsoft.com/office/officeart/2018/2/layout/IconVerticalSolidList"/>
    <dgm:cxn modelId="{3634C833-42D3-496C-99A4-D91B99A708C4}" type="presOf" srcId="{B6E99A92-FC8B-4C37-879F-AD2F1937D4C6}" destId="{B06E2F72-4FD8-4AF4-8B40-BA4AC4D4EF4A}" srcOrd="0" destOrd="0" presId="urn:microsoft.com/office/officeart/2018/2/layout/IconVerticalSolidList"/>
    <dgm:cxn modelId="{35D1F837-BA33-435F-9952-E785DC5DD99F}" srcId="{2003D299-ED1A-474A-B9BB-C99B1A52B31C}" destId="{B6E99A92-FC8B-4C37-879F-AD2F1937D4C6}" srcOrd="1" destOrd="0" parTransId="{2FE0EF2A-0F64-47BB-B652-FC45AF58D9C7}" sibTransId="{DB7F37A9-F172-430F-A4FC-9582BC134C66}"/>
    <dgm:cxn modelId="{7124C04A-B997-4421-94DD-A51EFA4DD891}" type="presOf" srcId="{A60A1038-C155-4549-AECB-F7FCF1DEACB0}" destId="{15C5A8D8-ED0E-4858-B94F-9683F1A62BE0}" srcOrd="0" destOrd="0" presId="urn:microsoft.com/office/officeart/2018/2/layout/IconVerticalSolidList"/>
    <dgm:cxn modelId="{FC2D008E-F4E8-4AD2-AE33-53E58C8F75B0}" type="presOf" srcId="{A08378A2-7CC6-408E-AA3C-CEC08217B915}" destId="{DE5E2816-D39B-4A5E-A3F1-C3CAC9C1D081}" srcOrd="0" destOrd="0" presId="urn:microsoft.com/office/officeart/2018/2/layout/IconVerticalSolidList"/>
    <dgm:cxn modelId="{E751C6A8-8396-4D77-A970-14FADEB6FFA2}" type="presOf" srcId="{D315C2D8-A689-4127-83C5-15BAB7EE11D4}" destId="{7663AC3B-9C25-4A8E-8432-820BFE514336}" srcOrd="0" destOrd="0" presId="urn:microsoft.com/office/officeart/2018/2/layout/IconVerticalSolidList"/>
    <dgm:cxn modelId="{7E0F82B2-91D7-4D61-84A0-2B22EC6D427B}" srcId="{2003D299-ED1A-474A-B9BB-C99B1A52B31C}" destId="{01FDFC81-EFD6-45E4-848E-A7D78CA94E37}" srcOrd="4" destOrd="0" parTransId="{65912C94-F884-4FA0-B9C4-49441DA65727}" sibTransId="{A0DF39E1-CFD6-48CE-9434-964104A4EF67}"/>
    <dgm:cxn modelId="{4C2BC6B4-17F3-4E0B-B5C3-8F84777DDE25}" srcId="{2003D299-ED1A-474A-B9BB-C99B1A52B31C}" destId="{D315C2D8-A689-4127-83C5-15BAB7EE11D4}" srcOrd="3" destOrd="0" parTransId="{C90892C6-059E-42F4-BA77-F00DBA46E0D2}" sibTransId="{31F8385C-9DF3-4927-B00C-CCF132B466F7}"/>
    <dgm:cxn modelId="{1609ECD9-16E9-44DC-A521-6C22BAACB7F8}" type="presOf" srcId="{1F5027F3-DCD4-48FA-BBE5-381D42FC2675}" destId="{4E3B2063-F2E2-4366-AE4C-509D4E14B551}" srcOrd="0" destOrd="0" presId="urn:microsoft.com/office/officeart/2018/2/layout/IconVerticalSolidList"/>
    <dgm:cxn modelId="{949CF5E2-3C1B-4AF6-AA45-EB436A1FFED7}" srcId="{2003D299-ED1A-474A-B9BB-C99B1A52B31C}" destId="{1F5027F3-DCD4-48FA-BBE5-381D42FC2675}" srcOrd="2" destOrd="0" parTransId="{C9B29FCC-CCDC-4E16-BC84-F4DCF23D7ECB}" sibTransId="{12096E21-9DBF-4207-B292-B8B472DA74F6}"/>
    <dgm:cxn modelId="{F55B37F7-D59A-4A1E-A832-8759A6ACF569}" type="presOf" srcId="{2003D299-ED1A-474A-B9BB-C99B1A52B31C}" destId="{E2480DB3-B264-47DC-8836-B96F97D31F57}" srcOrd="0" destOrd="0" presId="urn:microsoft.com/office/officeart/2018/2/layout/IconVerticalSolidList"/>
    <dgm:cxn modelId="{08734FFB-19AD-4249-8CB0-E7A56BD1D8A0}" srcId="{2003D299-ED1A-474A-B9BB-C99B1A52B31C}" destId="{A08378A2-7CC6-408E-AA3C-CEC08217B915}" srcOrd="0" destOrd="0" parTransId="{00EA68F3-40F5-4E22-9271-8CF36F2B4EAF}" sibTransId="{D972F475-2254-47B3-BEAE-EAFA636E71AA}"/>
    <dgm:cxn modelId="{D823866C-58DB-480A-9B11-F307BCE08D0D}" type="presParOf" srcId="{E2480DB3-B264-47DC-8836-B96F97D31F57}" destId="{3C37749E-1DC8-4C3A-803F-568991A485C3}" srcOrd="0" destOrd="0" presId="urn:microsoft.com/office/officeart/2018/2/layout/IconVerticalSolidList"/>
    <dgm:cxn modelId="{D798411A-B158-409C-A934-B464C95363CA}" type="presParOf" srcId="{3C37749E-1DC8-4C3A-803F-568991A485C3}" destId="{D15BD5C9-D072-4A9B-8E0D-5596A1A6D4F4}" srcOrd="0" destOrd="0" presId="urn:microsoft.com/office/officeart/2018/2/layout/IconVerticalSolidList"/>
    <dgm:cxn modelId="{16B43E40-16E3-4A9D-B14A-6EC8DBDBABF5}" type="presParOf" srcId="{3C37749E-1DC8-4C3A-803F-568991A485C3}" destId="{E646D73A-4AFB-4A3E-B797-1C85A146385A}" srcOrd="1" destOrd="0" presId="urn:microsoft.com/office/officeart/2018/2/layout/IconVerticalSolidList"/>
    <dgm:cxn modelId="{9EE801FD-74E2-4E6C-93A1-4B0487F756BC}" type="presParOf" srcId="{3C37749E-1DC8-4C3A-803F-568991A485C3}" destId="{248826A2-0E13-4610-9A21-D894972CA9FE}" srcOrd="2" destOrd="0" presId="urn:microsoft.com/office/officeart/2018/2/layout/IconVerticalSolidList"/>
    <dgm:cxn modelId="{532979BD-FE55-4D5F-9B24-5C4E3EC3EAB8}" type="presParOf" srcId="{3C37749E-1DC8-4C3A-803F-568991A485C3}" destId="{DE5E2816-D39B-4A5E-A3F1-C3CAC9C1D081}" srcOrd="3" destOrd="0" presId="urn:microsoft.com/office/officeart/2018/2/layout/IconVerticalSolidList"/>
    <dgm:cxn modelId="{D75A3C9B-9AAD-48CC-BCE0-CF47528FBC9F}" type="presParOf" srcId="{E2480DB3-B264-47DC-8836-B96F97D31F57}" destId="{7C3E5DF6-F2FB-45F4-B917-B20E9A25722A}" srcOrd="1" destOrd="0" presId="urn:microsoft.com/office/officeart/2018/2/layout/IconVerticalSolidList"/>
    <dgm:cxn modelId="{5A08D87F-2510-49EC-A520-B4D35FF76F1E}" type="presParOf" srcId="{E2480DB3-B264-47DC-8836-B96F97D31F57}" destId="{523B8A12-F367-48DE-BF1E-3B5FAA58683A}" srcOrd="2" destOrd="0" presId="urn:microsoft.com/office/officeart/2018/2/layout/IconVerticalSolidList"/>
    <dgm:cxn modelId="{58AA78C2-1776-4299-8D56-0ABE1A401158}" type="presParOf" srcId="{523B8A12-F367-48DE-BF1E-3B5FAA58683A}" destId="{65E16188-5C6C-42C2-8EF5-2DEC3F56542F}" srcOrd="0" destOrd="0" presId="urn:microsoft.com/office/officeart/2018/2/layout/IconVerticalSolidList"/>
    <dgm:cxn modelId="{724FD40D-897C-4A0E-973A-EB91385FC1F3}" type="presParOf" srcId="{523B8A12-F367-48DE-BF1E-3B5FAA58683A}" destId="{2D1DDBA9-71A9-4651-974A-AED965E6374A}" srcOrd="1" destOrd="0" presId="urn:microsoft.com/office/officeart/2018/2/layout/IconVerticalSolidList"/>
    <dgm:cxn modelId="{2614FF3A-6F74-4E3D-97FF-598F784917D7}" type="presParOf" srcId="{523B8A12-F367-48DE-BF1E-3B5FAA58683A}" destId="{DEE5F13A-1986-47D5-A6C9-6CE7C296842E}" srcOrd="2" destOrd="0" presId="urn:microsoft.com/office/officeart/2018/2/layout/IconVerticalSolidList"/>
    <dgm:cxn modelId="{7C57F152-293A-465C-A76D-B13BE21F65ED}" type="presParOf" srcId="{523B8A12-F367-48DE-BF1E-3B5FAA58683A}" destId="{B06E2F72-4FD8-4AF4-8B40-BA4AC4D4EF4A}" srcOrd="3" destOrd="0" presId="urn:microsoft.com/office/officeart/2018/2/layout/IconVerticalSolidList"/>
    <dgm:cxn modelId="{550B70DD-693B-45D6-AB47-6D3AB754557A}" type="presParOf" srcId="{E2480DB3-B264-47DC-8836-B96F97D31F57}" destId="{FCBEDC5B-F07E-4E78-BD3C-DAD9CA75483F}" srcOrd="3" destOrd="0" presId="urn:microsoft.com/office/officeart/2018/2/layout/IconVerticalSolidList"/>
    <dgm:cxn modelId="{64244B1F-9EA2-4930-984A-37ECC79452FB}" type="presParOf" srcId="{E2480DB3-B264-47DC-8836-B96F97D31F57}" destId="{05D1F5EE-BB90-408A-9E47-2FCED697F334}" srcOrd="4" destOrd="0" presId="urn:microsoft.com/office/officeart/2018/2/layout/IconVerticalSolidList"/>
    <dgm:cxn modelId="{6B3FCEF3-DB64-4BA0-B67B-150A73D9E448}" type="presParOf" srcId="{05D1F5EE-BB90-408A-9E47-2FCED697F334}" destId="{D5F72C90-47B3-43CC-A9BE-C5B0C9FC1501}" srcOrd="0" destOrd="0" presId="urn:microsoft.com/office/officeart/2018/2/layout/IconVerticalSolidList"/>
    <dgm:cxn modelId="{9A3A9684-83C4-44C9-BF70-BB2CB74E199C}" type="presParOf" srcId="{05D1F5EE-BB90-408A-9E47-2FCED697F334}" destId="{F9362A88-2060-412E-8E53-CD733A4EE2E5}" srcOrd="1" destOrd="0" presId="urn:microsoft.com/office/officeart/2018/2/layout/IconVerticalSolidList"/>
    <dgm:cxn modelId="{9FEE508C-0D24-487C-B3E9-1EBF506FE0E6}" type="presParOf" srcId="{05D1F5EE-BB90-408A-9E47-2FCED697F334}" destId="{DC395F24-39A5-4A79-B322-AF9A084EE72B}" srcOrd="2" destOrd="0" presId="urn:microsoft.com/office/officeart/2018/2/layout/IconVerticalSolidList"/>
    <dgm:cxn modelId="{0B2307FE-75A8-43AE-9DF7-666EFCE13535}" type="presParOf" srcId="{05D1F5EE-BB90-408A-9E47-2FCED697F334}" destId="{4E3B2063-F2E2-4366-AE4C-509D4E14B551}" srcOrd="3" destOrd="0" presId="urn:microsoft.com/office/officeart/2018/2/layout/IconVerticalSolidList"/>
    <dgm:cxn modelId="{DE763A1E-3EA8-4649-B799-E2AD7C05C446}" type="presParOf" srcId="{E2480DB3-B264-47DC-8836-B96F97D31F57}" destId="{A92B6334-20A2-48BE-95D6-0F077D27C142}" srcOrd="5" destOrd="0" presId="urn:microsoft.com/office/officeart/2018/2/layout/IconVerticalSolidList"/>
    <dgm:cxn modelId="{F727E6B6-AA3E-4FE9-AF4E-EEB837DF935C}" type="presParOf" srcId="{E2480DB3-B264-47DC-8836-B96F97D31F57}" destId="{778FC01E-8380-430B-ABB9-5446E5613A02}" srcOrd="6" destOrd="0" presId="urn:microsoft.com/office/officeart/2018/2/layout/IconVerticalSolidList"/>
    <dgm:cxn modelId="{525D1D75-AAA5-4079-848A-C1CD43120175}" type="presParOf" srcId="{778FC01E-8380-430B-ABB9-5446E5613A02}" destId="{87A54FF2-46D4-4F7E-B70C-3CC127D98FF3}" srcOrd="0" destOrd="0" presId="urn:microsoft.com/office/officeart/2018/2/layout/IconVerticalSolidList"/>
    <dgm:cxn modelId="{25B7A412-3007-4872-AB22-E9DDC51058D4}" type="presParOf" srcId="{778FC01E-8380-430B-ABB9-5446E5613A02}" destId="{3BDA5E4E-AC7D-4EF2-BBB1-E919DA661865}" srcOrd="1" destOrd="0" presId="urn:microsoft.com/office/officeart/2018/2/layout/IconVerticalSolidList"/>
    <dgm:cxn modelId="{FD1D9A4F-093F-4A59-81A8-4F9BF5605E39}" type="presParOf" srcId="{778FC01E-8380-430B-ABB9-5446E5613A02}" destId="{8751AFEF-7FA9-43AB-ABB8-3C0123D6268C}" srcOrd="2" destOrd="0" presId="urn:microsoft.com/office/officeart/2018/2/layout/IconVerticalSolidList"/>
    <dgm:cxn modelId="{BC48ECA4-6CFB-4F4E-B6FA-32556039AAC1}" type="presParOf" srcId="{778FC01E-8380-430B-ABB9-5446E5613A02}" destId="{7663AC3B-9C25-4A8E-8432-820BFE514336}" srcOrd="3" destOrd="0" presId="urn:microsoft.com/office/officeart/2018/2/layout/IconVerticalSolidList"/>
    <dgm:cxn modelId="{77502266-6E9B-45A9-AE1D-591BF9030DD1}" type="presParOf" srcId="{E2480DB3-B264-47DC-8836-B96F97D31F57}" destId="{3BB1B641-3C04-408D-9675-0BA848D792BB}" srcOrd="7" destOrd="0" presId="urn:microsoft.com/office/officeart/2018/2/layout/IconVerticalSolidList"/>
    <dgm:cxn modelId="{A144D2F3-86AE-48E7-AB28-1AE4D3B15EDA}" type="presParOf" srcId="{E2480DB3-B264-47DC-8836-B96F97D31F57}" destId="{AE1E4C41-FA4F-47DF-A7A0-7DBCD35D5466}" srcOrd="8" destOrd="0" presId="urn:microsoft.com/office/officeart/2018/2/layout/IconVerticalSolidList"/>
    <dgm:cxn modelId="{E3A5394B-9A7E-4888-802E-948C35B66FDA}" type="presParOf" srcId="{AE1E4C41-FA4F-47DF-A7A0-7DBCD35D5466}" destId="{E39CA87A-DE02-48BB-AF35-602A1384EE2F}" srcOrd="0" destOrd="0" presId="urn:microsoft.com/office/officeart/2018/2/layout/IconVerticalSolidList"/>
    <dgm:cxn modelId="{E744FF08-0882-4195-84FA-9BFED98A9C78}" type="presParOf" srcId="{AE1E4C41-FA4F-47DF-A7A0-7DBCD35D5466}" destId="{82E0FC87-28E5-4E73-AFEF-A6F2B79D7D04}" srcOrd="1" destOrd="0" presId="urn:microsoft.com/office/officeart/2018/2/layout/IconVerticalSolidList"/>
    <dgm:cxn modelId="{F27ED218-6B6C-47F9-B8A2-F06F7C39D622}" type="presParOf" srcId="{AE1E4C41-FA4F-47DF-A7A0-7DBCD35D5466}" destId="{E283AD60-0767-4732-8899-60D293EBADE0}" srcOrd="2" destOrd="0" presId="urn:microsoft.com/office/officeart/2018/2/layout/IconVerticalSolidList"/>
    <dgm:cxn modelId="{64974078-F92A-44EF-853B-B039673B4E17}" type="presParOf" srcId="{AE1E4C41-FA4F-47DF-A7A0-7DBCD35D5466}" destId="{F10F535C-2163-48A7-ACB4-E9F72A519F3B}" srcOrd="3" destOrd="0" presId="urn:microsoft.com/office/officeart/2018/2/layout/IconVerticalSolidList"/>
    <dgm:cxn modelId="{F4CB36FD-2398-4E8A-B0B4-0D0C0BF5619A}" type="presParOf" srcId="{E2480DB3-B264-47DC-8836-B96F97D31F57}" destId="{BCDC68F0-9D37-4469-A222-580FF9A5236B}" srcOrd="9" destOrd="0" presId="urn:microsoft.com/office/officeart/2018/2/layout/IconVerticalSolidList"/>
    <dgm:cxn modelId="{888DF661-EEAC-4393-8457-911FF71F3E37}" type="presParOf" srcId="{E2480DB3-B264-47DC-8836-B96F97D31F57}" destId="{844A4018-6EB0-4444-BFB8-49FBB447D544}" srcOrd="10" destOrd="0" presId="urn:microsoft.com/office/officeart/2018/2/layout/IconVerticalSolidList"/>
    <dgm:cxn modelId="{D5D8F54E-9F10-42E2-8596-AA75FDBDF739}" type="presParOf" srcId="{844A4018-6EB0-4444-BFB8-49FBB447D544}" destId="{628A6000-DDBA-48AD-8983-105FF753B2FA}" srcOrd="0" destOrd="0" presId="urn:microsoft.com/office/officeart/2018/2/layout/IconVerticalSolidList"/>
    <dgm:cxn modelId="{FCEDE0DD-0CDB-4AFB-AE47-BA4D669AC706}" type="presParOf" srcId="{844A4018-6EB0-4444-BFB8-49FBB447D544}" destId="{E75527C0-1DAE-4A03-BC4C-95450CEC039B}" srcOrd="1" destOrd="0" presId="urn:microsoft.com/office/officeart/2018/2/layout/IconVerticalSolidList"/>
    <dgm:cxn modelId="{C6C8F4B1-4345-4700-9751-4322E3414600}" type="presParOf" srcId="{844A4018-6EB0-4444-BFB8-49FBB447D544}" destId="{75118700-D6F7-4116-8E4E-865BBC2E93B5}" srcOrd="2" destOrd="0" presId="urn:microsoft.com/office/officeart/2018/2/layout/IconVerticalSolidList"/>
    <dgm:cxn modelId="{AEB6D766-4F94-4B22-9039-963515EDE89B}" type="presParOf" srcId="{844A4018-6EB0-4444-BFB8-49FBB447D544}" destId="{15C5A8D8-ED0E-4858-B94F-9683F1A62BE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2FF4A-A254-41D3-82AD-203D3D6F1734}" type="doc">
      <dgm:prSet loTypeId="urn:microsoft.com/office/officeart/2005/8/layout/defaul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E506369A-CA77-411E-B179-1AD387C9691B}">
      <dgm:prSet/>
      <dgm:spPr/>
      <dgm:t>
        <a:bodyPr/>
        <a:lstStyle/>
        <a:p>
          <a:r>
            <a:rPr lang="en-GB"/>
            <a:t>Value of publishing (list price)</a:t>
          </a:r>
          <a:endParaRPr lang="en-US"/>
        </a:p>
      </dgm:t>
    </dgm:pt>
    <dgm:pt modelId="{8391947A-C5BE-4C58-9D1A-AEEEE9971EC0}" type="parTrans" cxnId="{08333C81-21C7-4A0B-A81C-4A3680A40029}">
      <dgm:prSet/>
      <dgm:spPr/>
      <dgm:t>
        <a:bodyPr/>
        <a:lstStyle/>
        <a:p>
          <a:endParaRPr lang="en-US"/>
        </a:p>
      </dgm:t>
    </dgm:pt>
    <dgm:pt modelId="{5FEEC401-FDB4-4FDD-9840-A7EA290B5648}" type="sibTrans" cxnId="{08333C81-21C7-4A0B-A81C-4A3680A40029}">
      <dgm:prSet/>
      <dgm:spPr/>
      <dgm:t>
        <a:bodyPr/>
        <a:lstStyle/>
        <a:p>
          <a:endParaRPr lang="en-US"/>
        </a:p>
      </dgm:t>
    </dgm:pt>
    <dgm:pt modelId="{A0C5A45C-C985-485C-B455-ECAFE72F7178}">
      <dgm:prSet/>
      <dgm:spPr/>
      <dgm:t>
        <a:bodyPr/>
        <a:lstStyle/>
        <a:p>
          <a:r>
            <a:rPr lang="en-GB" dirty="0"/>
            <a:t>Cost avoidance (list price value – publish fee)</a:t>
          </a:r>
          <a:endParaRPr lang="en-US" dirty="0"/>
        </a:p>
      </dgm:t>
    </dgm:pt>
    <dgm:pt modelId="{36898908-11D8-4E4B-BA24-F8BDD0434964}" type="parTrans" cxnId="{1784BF9C-CEC8-40A6-90A3-8C299E81AB7D}">
      <dgm:prSet/>
      <dgm:spPr/>
      <dgm:t>
        <a:bodyPr/>
        <a:lstStyle/>
        <a:p>
          <a:endParaRPr lang="en-US"/>
        </a:p>
      </dgm:t>
    </dgm:pt>
    <dgm:pt modelId="{A50F3516-671D-4DBE-B521-7925BF539718}" type="sibTrans" cxnId="{1784BF9C-CEC8-40A6-90A3-8C299E81AB7D}">
      <dgm:prSet/>
      <dgm:spPr/>
      <dgm:t>
        <a:bodyPr/>
        <a:lstStyle/>
        <a:p>
          <a:endParaRPr lang="en-US"/>
        </a:p>
      </dgm:t>
    </dgm:pt>
    <dgm:pt modelId="{20079CF5-9C68-45AA-B9EA-14EB8BF2155D}">
      <dgm:prSet/>
      <dgm:spPr/>
      <dgm:t>
        <a:bodyPr/>
        <a:lstStyle/>
        <a:p>
          <a:r>
            <a:rPr lang="en-GB"/>
            <a:t>Actual cost saving (previous spend – TA spend</a:t>
          </a:r>
          <a:endParaRPr lang="en-US"/>
        </a:p>
      </dgm:t>
    </dgm:pt>
    <dgm:pt modelId="{DD14F224-C5A7-4782-8436-707B1E62E809}" type="parTrans" cxnId="{0F126891-75FC-4BB8-BE22-7276E6168965}">
      <dgm:prSet/>
      <dgm:spPr/>
      <dgm:t>
        <a:bodyPr/>
        <a:lstStyle/>
        <a:p>
          <a:endParaRPr lang="en-US"/>
        </a:p>
      </dgm:t>
    </dgm:pt>
    <dgm:pt modelId="{99B6C4EE-C654-49B3-B24C-52DB05E48F4B}" type="sibTrans" cxnId="{0F126891-75FC-4BB8-BE22-7276E6168965}">
      <dgm:prSet/>
      <dgm:spPr/>
      <dgm:t>
        <a:bodyPr/>
        <a:lstStyle/>
        <a:p>
          <a:endParaRPr lang="en-US"/>
        </a:p>
      </dgm:t>
    </dgm:pt>
    <dgm:pt modelId="{C320F428-E614-4281-85E6-ABBD1245A362}">
      <dgm:prSet/>
      <dgm:spPr/>
      <dgm:t>
        <a:bodyPr/>
        <a:lstStyle/>
        <a:p>
          <a:r>
            <a:rPr lang="en-GB"/>
            <a:t>Investment per article</a:t>
          </a:r>
          <a:endParaRPr lang="en-US"/>
        </a:p>
      </dgm:t>
    </dgm:pt>
    <dgm:pt modelId="{29AD3AE6-9CA4-46E0-9879-04C35D2F62A8}" type="parTrans" cxnId="{5293C529-CE3E-4E6C-B105-971D2FDB597F}">
      <dgm:prSet/>
      <dgm:spPr/>
      <dgm:t>
        <a:bodyPr/>
        <a:lstStyle/>
        <a:p>
          <a:endParaRPr lang="en-US"/>
        </a:p>
      </dgm:t>
    </dgm:pt>
    <dgm:pt modelId="{C89B9F3A-9D1E-407E-A8B5-25B1E518C534}" type="sibTrans" cxnId="{5293C529-CE3E-4E6C-B105-971D2FDB597F}">
      <dgm:prSet/>
      <dgm:spPr/>
      <dgm:t>
        <a:bodyPr/>
        <a:lstStyle/>
        <a:p>
          <a:endParaRPr lang="en-US"/>
        </a:p>
      </dgm:t>
    </dgm:pt>
    <dgm:pt modelId="{38B5B7BA-6298-49F0-B195-AB8586D5908A}">
      <dgm:prSet/>
      <dgm:spPr/>
      <dgm:t>
        <a:bodyPr/>
        <a:lstStyle/>
        <a:p>
          <a:r>
            <a:rPr lang="en-GB"/>
            <a:t>Cost per article</a:t>
          </a:r>
          <a:endParaRPr lang="en-US"/>
        </a:p>
      </dgm:t>
    </dgm:pt>
    <dgm:pt modelId="{C96B1004-6A6C-454A-822A-FD850E7BA56D}" type="parTrans" cxnId="{816A5D10-0538-4BA0-A3EF-A96A4C1A530B}">
      <dgm:prSet/>
      <dgm:spPr/>
      <dgm:t>
        <a:bodyPr/>
        <a:lstStyle/>
        <a:p>
          <a:endParaRPr lang="en-US"/>
        </a:p>
      </dgm:t>
    </dgm:pt>
    <dgm:pt modelId="{65EDE961-36A8-4266-9151-07ACA14341BA}" type="sibTrans" cxnId="{816A5D10-0538-4BA0-A3EF-A96A4C1A530B}">
      <dgm:prSet/>
      <dgm:spPr/>
      <dgm:t>
        <a:bodyPr/>
        <a:lstStyle/>
        <a:p>
          <a:endParaRPr lang="en-US"/>
        </a:p>
      </dgm:t>
    </dgm:pt>
    <dgm:pt modelId="{854321F0-C521-4D62-A28F-03F6CFF55367}" type="pres">
      <dgm:prSet presAssocID="{0EE2FF4A-A254-41D3-82AD-203D3D6F1734}" presName="diagram" presStyleCnt="0">
        <dgm:presLayoutVars>
          <dgm:dir/>
          <dgm:resizeHandles val="exact"/>
        </dgm:presLayoutVars>
      </dgm:prSet>
      <dgm:spPr/>
    </dgm:pt>
    <dgm:pt modelId="{219B6849-B815-4931-B656-6354CB3A12FE}" type="pres">
      <dgm:prSet presAssocID="{E506369A-CA77-411E-B179-1AD387C9691B}" presName="node" presStyleLbl="node1" presStyleIdx="0" presStyleCnt="5">
        <dgm:presLayoutVars>
          <dgm:bulletEnabled val="1"/>
        </dgm:presLayoutVars>
      </dgm:prSet>
      <dgm:spPr/>
    </dgm:pt>
    <dgm:pt modelId="{BBF5F5B5-DC17-4C0B-A51C-BFFE9335347F}" type="pres">
      <dgm:prSet presAssocID="{5FEEC401-FDB4-4FDD-9840-A7EA290B5648}" presName="sibTrans" presStyleCnt="0"/>
      <dgm:spPr/>
    </dgm:pt>
    <dgm:pt modelId="{0585AE9D-F714-4C3F-8C0A-3B7DEA473695}" type="pres">
      <dgm:prSet presAssocID="{A0C5A45C-C985-485C-B455-ECAFE72F7178}" presName="node" presStyleLbl="node1" presStyleIdx="1" presStyleCnt="5">
        <dgm:presLayoutVars>
          <dgm:bulletEnabled val="1"/>
        </dgm:presLayoutVars>
      </dgm:prSet>
      <dgm:spPr/>
    </dgm:pt>
    <dgm:pt modelId="{C349EE4B-BA28-4394-B056-467D369CE7CC}" type="pres">
      <dgm:prSet presAssocID="{A50F3516-671D-4DBE-B521-7925BF539718}" presName="sibTrans" presStyleCnt="0"/>
      <dgm:spPr/>
    </dgm:pt>
    <dgm:pt modelId="{E53064B9-232C-4A21-9993-50B1DE4E3494}" type="pres">
      <dgm:prSet presAssocID="{20079CF5-9C68-45AA-B9EA-14EB8BF2155D}" presName="node" presStyleLbl="node1" presStyleIdx="2" presStyleCnt="5">
        <dgm:presLayoutVars>
          <dgm:bulletEnabled val="1"/>
        </dgm:presLayoutVars>
      </dgm:prSet>
      <dgm:spPr/>
    </dgm:pt>
    <dgm:pt modelId="{46DB1C6E-FE8E-47E6-BEF6-B0D4C94F10F7}" type="pres">
      <dgm:prSet presAssocID="{99B6C4EE-C654-49B3-B24C-52DB05E48F4B}" presName="sibTrans" presStyleCnt="0"/>
      <dgm:spPr/>
    </dgm:pt>
    <dgm:pt modelId="{70EAE49A-5CE5-4822-8E78-2F0E9A82DD85}" type="pres">
      <dgm:prSet presAssocID="{C320F428-E614-4281-85E6-ABBD1245A362}" presName="node" presStyleLbl="node1" presStyleIdx="3" presStyleCnt="5">
        <dgm:presLayoutVars>
          <dgm:bulletEnabled val="1"/>
        </dgm:presLayoutVars>
      </dgm:prSet>
      <dgm:spPr/>
    </dgm:pt>
    <dgm:pt modelId="{DDE3A843-12F8-4E4F-9990-4F3A29273F46}" type="pres">
      <dgm:prSet presAssocID="{C89B9F3A-9D1E-407E-A8B5-25B1E518C534}" presName="sibTrans" presStyleCnt="0"/>
      <dgm:spPr/>
    </dgm:pt>
    <dgm:pt modelId="{14E9E772-C65A-47CD-8EB5-D8F5A0E8A425}" type="pres">
      <dgm:prSet presAssocID="{38B5B7BA-6298-49F0-B195-AB8586D5908A}" presName="node" presStyleLbl="node1" presStyleIdx="4" presStyleCnt="5">
        <dgm:presLayoutVars>
          <dgm:bulletEnabled val="1"/>
        </dgm:presLayoutVars>
      </dgm:prSet>
      <dgm:spPr/>
    </dgm:pt>
  </dgm:ptLst>
  <dgm:cxnLst>
    <dgm:cxn modelId="{816A5D10-0538-4BA0-A3EF-A96A4C1A530B}" srcId="{0EE2FF4A-A254-41D3-82AD-203D3D6F1734}" destId="{38B5B7BA-6298-49F0-B195-AB8586D5908A}" srcOrd="4" destOrd="0" parTransId="{C96B1004-6A6C-454A-822A-FD850E7BA56D}" sibTransId="{65EDE961-36A8-4266-9151-07ACA14341BA}"/>
    <dgm:cxn modelId="{66F76E21-CCB5-45EE-8231-C13CE7387FE4}" type="presOf" srcId="{E506369A-CA77-411E-B179-1AD387C9691B}" destId="{219B6849-B815-4931-B656-6354CB3A12FE}" srcOrd="0" destOrd="0" presId="urn:microsoft.com/office/officeart/2005/8/layout/default"/>
    <dgm:cxn modelId="{5293C529-CE3E-4E6C-B105-971D2FDB597F}" srcId="{0EE2FF4A-A254-41D3-82AD-203D3D6F1734}" destId="{C320F428-E614-4281-85E6-ABBD1245A362}" srcOrd="3" destOrd="0" parTransId="{29AD3AE6-9CA4-46E0-9879-04C35D2F62A8}" sibTransId="{C89B9F3A-9D1E-407E-A8B5-25B1E518C534}"/>
    <dgm:cxn modelId="{CF6BE666-7B14-450B-8739-69C15D2E81B2}" type="presOf" srcId="{20079CF5-9C68-45AA-B9EA-14EB8BF2155D}" destId="{E53064B9-232C-4A21-9993-50B1DE4E3494}" srcOrd="0" destOrd="0" presId="urn:microsoft.com/office/officeart/2005/8/layout/default"/>
    <dgm:cxn modelId="{B04BA648-1E4E-4A14-A3A9-A2BBBA6B727D}" type="presOf" srcId="{C320F428-E614-4281-85E6-ABBD1245A362}" destId="{70EAE49A-5CE5-4822-8E78-2F0E9A82DD85}" srcOrd="0" destOrd="0" presId="urn:microsoft.com/office/officeart/2005/8/layout/default"/>
    <dgm:cxn modelId="{6F4E3551-F234-4A78-A746-D2D1B20994D1}" type="presOf" srcId="{38B5B7BA-6298-49F0-B195-AB8586D5908A}" destId="{14E9E772-C65A-47CD-8EB5-D8F5A0E8A425}" srcOrd="0" destOrd="0" presId="urn:microsoft.com/office/officeart/2005/8/layout/default"/>
    <dgm:cxn modelId="{08333C81-21C7-4A0B-A81C-4A3680A40029}" srcId="{0EE2FF4A-A254-41D3-82AD-203D3D6F1734}" destId="{E506369A-CA77-411E-B179-1AD387C9691B}" srcOrd="0" destOrd="0" parTransId="{8391947A-C5BE-4C58-9D1A-AEEEE9971EC0}" sibTransId="{5FEEC401-FDB4-4FDD-9840-A7EA290B5648}"/>
    <dgm:cxn modelId="{FF9AED82-24F3-48F8-ADE7-509F37C469DB}" type="presOf" srcId="{0EE2FF4A-A254-41D3-82AD-203D3D6F1734}" destId="{854321F0-C521-4D62-A28F-03F6CFF55367}" srcOrd="0" destOrd="0" presId="urn:microsoft.com/office/officeart/2005/8/layout/default"/>
    <dgm:cxn modelId="{0F126891-75FC-4BB8-BE22-7276E6168965}" srcId="{0EE2FF4A-A254-41D3-82AD-203D3D6F1734}" destId="{20079CF5-9C68-45AA-B9EA-14EB8BF2155D}" srcOrd="2" destOrd="0" parTransId="{DD14F224-C5A7-4782-8436-707B1E62E809}" sibTransId="{99B6C4EE-C654-49B3-B24C-52DB05E48F4B}"/>
    <dgm:cxn modelId="{1784BF9C-CEC8-40A6-90A3-8C299E81AB7D}" srcId="{0EE2FF4A-A254-41D3-82AD-203D3D6F1734}" destId="{A0C5A45C-C985-485C-B455-ECAFE72F7178}" srcOrd="1" destOrd="0" parTransId="{36898908-11D8-4E4B-BA24-F8BDD0434964}" sibTransId="{A50F3516-671D-4DBE-B521-7925BF539718}"/>
    <dgm:cxn modelId="{81B122B6-A915-4C3E-9DEE-A3E82B51B5EA}" type="presOf" srcId="{A0C5A45C-C985-485C-B455-ECAFE72F7178}" destId="{0585AE9D-F714-4C3F-8C0A-3B7DEA473695}" srcOrd="0" destOrd="0" presId="urn:microsoft.com/office/officeart/2005/8/layout/default"/>
    <dgm:cxn modelId="{C1240C7B-9ACE-49F5-990B-F5C2D1E3C162}" type="presParOf" srcId="{854321F0-C521-4D62-A28F-03F6CFF55367}" destId="{219B6849-B815-4931-B656-6354CB3A12FE}" srcOrd="0" destOrd="0" presId="urn:microsoft.com/office/officeart/2005/8/layout/default"/>
    <dgm:cxn modelId="{122681ED-BE4B-44B6-98DF-23A3E3266F79}" type="presParOf" srcId="{854321F0-C521-4D62-A28F-03F6CFF55367}" destId="{BBF5F5B5-DC17-4C0B-A51C-BFFE9335347F}" srcOrd="1" destOrd="0" presId="urn:microsoft.com/office/officeart/2005/8/layout/default"/>
    <dgm:cxn modelId="{24A20612-BA57-4D3C-898F-8F0BB85DB773}" type="presParOf" srcId="{854321F0-C521-4D62-A28F-03F6CFF55367}" destId="{0585AE9D-F714-4C3F-8C0A-3B7DEA473695}" srcOrd="2" destOrd="0" presId="urn:microsoft.com/office/officeart/2005/8/layout/default"/>
    <dgm:cxn modelId="{75717770-ED1E-40C8-B2A9-ED62AB901D16}" type="presParOf" srcId="{854321F0-C521-4D62-A28F-03F6CFF55367}" destId="{C349EE4B-BA28-4394-B056-467D369CE7CC}" srcOrd="3" destOrd="0" presId="urn:microsoft.com/office/officeart/2005/8/layout/default"/>
    <dgm:cxn modelId="{1FDD27F4-8174-4E2F-9EBD-5B41A0B2E00A}" type="presParOf" srcId="{854321F0-C521-4D62-A28F-03F6CFF55367}" destId="{E53064B9-232C-4A21-9993-50B1DE4E3494}" srcOrd="4" destOrd="0" presId="urn:microsoft.com/office/officeart/2005/8/layout/default"/>
    <dgm:cxn modelId="{F3FCA290-9EB8-4470-9055-CBBD469240BB}" type="presParOf" srcId="{854321F0-C521-4D62-A28F-03F6CFF55367}" destId="{46DB1C6E-FE8E-47E6-BEF6-B0D4C94F10F7}" srcOrd="5" destOrd="0" presId="urn:microsoft.com/office/officeart/2005/8/layout/default"/>
    <dgm:cxn modelId="{327061FB-CD13-47FB-AADB-FFC315CAF036}" type="presParOf" srcId="{854321F0-C521-4D62-A28F-03F6CFF55367}" destId="{70EAE49A-5CE5-4822-8E78-2F0E9A82DD85}" srcOrd="6" destOrd="0" presId="urn:microsoft.com/office/officeart/2005/8/layout/default"/>
    <dgm:cxn modelId="{6143EA7F-8378-4ED8-AE90-DC54D0B330D4}" type="presParOf" srcId="{854321F0-C521-4D62-A28F-03F6CFF55367}" destId="{DDE3A843-12F8-4E4F-9990-4F3A29273F46}" srcOrd="7" destOrd="0" presId="urn:microsoft.com/office/officeart/2005/8/layout/default"/>
    <dgm:cxn modelId="{4CA4CA23-C02A-4249-A02B-79288AD54CC6}" type="presParOf" srcId="{854321F0-C521-4D62-A28F-03F6CFF55367}" destId="{14E9E772-C65A-47CD-8EB5-D8F5A0E8A42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55881-9F94-4DEB-ABF4-2838D425746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09710D7-3D0C-4540-9F71-9D5EF2AA284E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/>
            <a:t>Use the ALM data to identify output through TAs but reduce the administration burden on members</a:t>
          </a:r>
          <a:endParaRPr lang="en-GB" dirty="0"/>
        </a:p>
      </dgm:t>
    </dgm:pt>
    <dgm:pt modelId="{946BFE21-C00B-45C4-8D15-C7C971620817}" type="parTrans" cxnId="{3F35E99A-AE69-40D5-97B9-5D4AEFF2705F}">
      <dgm:prSet/>
      <dgm:spPr/>
      <dgm:t>
        <a:bodyPr/>
        <a:lstStyle/>
        <a:p>
          <a:endParaRPr lang="en-GB"/>
        </a:p>
      </dgm:t>
    </dgm:pt>
    <dgm:pt modelId="{44BC2D6D-A248-4BC5-BBC0-B2A1DA38A765}" type="sibTrans" cxnId="{3F35E99A-AE69-40D5-97B9-5D4AEFF2705F}">
      <dgm:prSet/>
      <dgm:spPr/>
      <dgm:t>
        <a:bodyPr/>
        <a:lstStyle/>
        <a:p>
          <a:endParaRPr lang="en-GB"/>
        </a:p>
      </dgm:t>
    </dgm:pt>
    <dgm:pt modelId="{4F06946E-BCFE-4191-8B9E-67C559FD33BE}">
      <dgm:prSet phldrT="[Text]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US" dirty="0"/>
            <a:t>Re-design the form to capture spend (funder/institutional) on APCs outside the agreements</a:t>
          </a:r>
          <a:endParaRPr lang="en-GB" dirty="0"/>
        </a:p>
      </dgm:t>
    </dgm:pt>
    <dgm:pt modelId="{151D6BA2-70A5-4FDF-9803-63FF7154F254}" type="parTrans" cxnId="{B6D2E929-45DF-47D6-8FC7-6F97055C1CC0}">
      <dgm:prSet/>
      <dgm:spPr/>
      <dgm:t>
        <a:bodyPr/>
        <a:lstStyle/>
        <a:p>
          <a:endParaRPr lang="en-GB"/>
        </a:p>
      </dgm:t>
    </dgm:pt>
    <dgm:pt modelId="{2E9AD815-8A19-4ECC-B53D-7977A60DDB7A}" type="sibTrans" cxnId="{B6D2E929-45DF-47D6-8FC7-6F97055C1CC0}">
      <dgm:prSet/>
      <dgm:spPr/>
      <dgm:t>
        <a:bodyPr/>
        <a:lstStyle/>
        <a:p>
          <a:endParaRPr lang="en-GB"/>
        </a:p>
      </dgm:t>
    </dgm:pt>
    <dgm:pt modelId="{9CC4A352-E2A3-4827-9FCE-64F4AF7B40D9}">
      <dgm:prSet phldrT="[Text]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Re-design the form to capture contributions to the TA costs</a:t>
          </a:r>
          <a:endParaRPr lang="en-GB" dirty="0"/>
        </a:p>
      </dgm:t>
    </dgm:pt>
    <dgm:pt modelId="{B6F91FA7-28B9-4F7C-B5B7-747C62814DE9}" type="parTrans" cxnId="{3D2658EF-D5F7-4D0A-A57D-246578FF3F3E}">
      <dgm:prSet/>
      <dgm:spPr/>
      <dgm:t>
        <a:bodyPr/>
        <a:lstStyle/>
        <a:p>
          <a:endParaRPr lang="en-GB"/>
        </a:p>
      </dgm:t>
    </dgm:pt>
    <dgm:pt modelId="{3C36EAFF-5047-495E-97C1-E71873C85260}" type="sibTrans" cxnId="{3D2658EF-D5F7-4D0A-A57D-246578FF3F3E}">
      <dgm:prSet/>
      <dgm:spPr/>
      <dgm:t>
        <a:bodyPr/>
        <a:lstStyle/>
        <a:p>
          <a:endParaRPr lang="en-GB"/>
        </a:p>
      </dgm:t>
    </dgm:pt>
    <dgm:pt modelId="{AC17539D-B835-44FF-8EC3-A2C1FB51DD35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US" dirty="0"/>
            <a:t>Work with funders to understand their reporting requirements</a:t>
          </a:r>
          <a:endParaRPr lang="en-GB" dirty="0"/>
        </a:p>
      </dgm:t>
    </dgm:pt>
    <dgm:pt modelId="{8D593ED9-03AA-4D18-A534-6F7C0F53ECE8}" type="parTrans" cxnId="{637E5560-0B51-4657-8C11-03F2C168B79C}">
      <dgm:prSet/>
      <dgm:spPr/>
      <dgm:t>
        <a:bodyPr/>
        <a:lstStyle/>
        <a:p>
          <a:endParaRPr lang="en-GB"/>
        </a:p>
      </dgm:t>
    </dgm:pt>
    <dgm:pt modelId="{EC885C7F-175A-46CD-B3F5-702CD3CF72B8}" type="sibTrans" cxnId="{637E5560-0B51-4657-8C11-03F2C168B79C}">
      <dgm:prSet/>
      <dgm:spPr/>
      <dgm:t>
        <a:bodyPr/>
        <a:lstStyle/>
        <a:p>
          <a:endParaRPr lang="en-GB"/>
        </a:p>
      </dgm:t>
    </dgm:pt>
    <dgm:pt modelId="{0F937BE8-2D55-4757-BD0A-9842A1FC1EC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Understanding the UK expenditure on OA articles beyond our members</a:t>
          </a:r>
          <a:endParaRPr lang="en-GB" dirty="0"/>
        </a:p>
      </dgm:t>
    </dgm:pt>
    <dgm:pt modelId="{C378A450-743A-4D57-A9A1-5C1DA1C91381}" type="parTrans" cxnId="{C537F680-15D2-422F-BD7F-20704B819ABB}">
      <dgm:prSet/>
      <dgm:spPr/>
      <dgm:t>
        <a:bodyPr/>
        <a:lstStyle/>
        <a:p>
          <a:endParaRPr lang="en-GB"/>
        </a:p>
      </dgm:t>
    </dgm:pt>
    <dgm:pt modelId="{59BA4EF6-3F0C-48E2-B145-D9AF496F3FAB}" type="sibTrans" cxnId="{C537F680-15D2-422F-BD7F-20704B819ABB}">
      <dgm:prSet/>
      <dgm:spPr/>
      <dgm:t>
        <a:bodyPr/>
        <a:lstStyle/>
        <a:p>
          <a:endParaRPr lang="en-GB"/>
        </a:p>
      </dgm:t>
    </dgm:pt>
    <dgm:pt modelId="{A1321969-E357-4AF7-B4D2-0F2BB376CCD4}" type="pres">
      <dgm:prSet presAssocID="{E1555881-9F94-4DEB-ABF4-2838D425746B}" presName="diagram" presStyleCnt="0">
        <dgm:presLayoutVars>
          <dgm:dir/>
          <dgm:resizeHandles val="exact"/>
        </dgm:presLayoutVars>
      </dgm:prSet>
      <dgm:spPr/>
    </dgm:pt>
    <dgm:pt modelId="{3942B999-4A3F-4D29-8311-5210669D3A73}" type="pres">
      <dgm:prSet presAssocID="{009710D7-3D0C-4540-9F71-9D5EF2AA284E}" presName="node" presStyleLbl="node1" presStyleIdx="0" presStyleCnt="5">
        <dgm:presLayoutVars>
          <dgm:bulletEnabled val="1"/>
        </dgm:presLayoutVars>
      </dgm:prSet>
      <dgm:spPr/>
    </dgm:pt>
    <dgm:pt modelId="{C0CFC766-52FF-4CAD-91D4-FD1946D264CA}" type="pres">
      <dgm:prSet presAssocID="{44BC2D6D-A248-4BC5-BBC0-B2A1DA38A765}" presName="sibTrans" presStyleCnt="0"/>
      <dgm:spPr/>
    </dgm:pt>
    <dgm:pt modelId="{E1B142A6-F18A-4B26-8C74-7845FA35EB26}" type="pres">
      <dgm:prSet presAssocID="{4F06946E-BCFE-4191-8B9E-67C559FD33BE}" presName="node" presStyleLbl="node1" presStyleIdx="1" presStyleCnt="5">
        <dgm:presLayoutVars>
          <dgm:bulletEnabled val="1"/>
        </dgm:presLayoutVars>
      </dgm:prSet>
      <dgm:spPr/>
    </dgm:pt>
    <dgm:pt modelId="{8C28E874-4308-4F03-A6EE-412864A8E63C}" type="pres">
      <dgm:prSet presAssocID="{2E9AD815-8A19-4ECC-B53D-7977A60DDB7A}" presName="sibTrans" presStyleCnt="0"/>
      <dgm:spPr/>
    </dgm:pt>
    <dgm:pt modelId="{A62A8DAD-9C07-4381-A466-BED1DDB4B27D}" type="pres">
      <dgm:prSet presAssocID="{9CC4A352-E2A3-4827-9FCE-64F4AF7B40D9}" presName="node" presStyleLbl="node1" presStyleIdx="2" presStyleCnt="5">
        <dgm:presLayoutVars>
          <dgm:bulletEnabled val="1"/>
        </dgm:presLayoutVars>
      </dgm:prSet>
      <dgm:spPr/>
    </dgm:pt>
    <dgm:pt modelId="{223ADAB6-540D-4BCA-8940-6F6EC2153652}" type="pres">
      <dgm:prSet presAssocID="{3C36EAFF-5047-495E-97C1-E71873C85260}" presName="sibTrans" presStyleCnt="0"/>
      <dgm:spPr/>
    </dgm:pt>
    <dgm:pt modelId="{7AD5B7E1-3848-441D-B553-84FDF60CDDA7}" type="pres">
      <dgm:prSet presAssocID="{AC17539D-B835-44FF-8EC3-A2C1FB51DD35}" presName="node" presStyleLbl="node1" presStyleIdx="3" presStyleCnt="5">
        <dgm:presLayoutVars>
          <dgm:bulletEnabled val="1"/>
        </dgm:presLayoutVars>
      </dgm:prSet>
      <dgm:spPr/>
    </dgm:pt>
    <dgm:pt modelId="{051E2F94-C33C-4A5B-89C9-073F1591B253}" type="pres">
      <dgm:prSet presAssocID="{EC885C7F-175A-46CD-B3F5-702CD3CF72B8}" presName="sibTrans" presStyleCnt="0"/>
      <dgm:spPr/>
    </dgm:pt>
    <dgm:pt modelId="{01F582B2-1B3C-4A94-A052-74CD1A8A6F62}" type="pres">
      <dgm:prSet presAssocID="{0F937BE8-2D55-4757-BD0A-9842A1FC1EC1}" presName="node" presStyleLbl="node1" presStyleIdx="4" presStyleCnt="5" custLinFactNeighborX="-767">
        <dgm:presLayoutVars>
          <dgm:bulletEnabled val="1"/>
        </dgm:presLayoutVars>
      </dgm:prSet>
      <dgm:spPr/>
    </dgm:pt>
  </dgm:ptLst>
  <dgm:cxnLst>
    <dgm:cxn modelId="{CD6EB313-020C-473B-B787-BAB537049D39}" type="presOf" srcId="{E1555881-9F94-4DEB-ABF4-2838D425746B}" destId="{A1321969-E357-4AF7-B4D2-0F2BB376CCD4}" srcOrd="0" destOrd="0" presId="urn:microsoft.com/office/officeart/2005/8/layout/default"/>
    <dgm:cxn modelId="{B6D2E929-45DF-47D6-8FC7-6F97055C1CC0}" srcId="{E1555881-9F94-4DEB-ABF4-2838D425746B}" destId="{4F06946E-BCFE-4191-8B9E-67C559FD33BE}" srcOrd="1" destOrd="0" parTransId="{151D6BA2-70A5-4FDF-9803-63FF7154F254}" sibTransId="{2E9AD815-8A19-4ECC-B53D-7977A60DDB7A}"/>
    <dgm:cxn modelId="{637E5560-0B51-4657-8C11-03F2C168B79C}" srcId="{E1555881-9F94-4DEB-ABF4-2838D425746B}" destId="{AC17539D-B835-44FF-8EC3-A2C1FB51DD35}" srcOrd="3" destOrd="0" parTransId="{8D593ED9-03AA-4D18-A534-6F7C0F53ECE8}" sibTransId="{EC885C7F-175A-46CD-B3F5-702CD3CF72B8}"/>
    <dgm:cxn modelId="{C537F680-15D2-422F-BD7F-20704B819ABB}" srcId="{E1555881-9F94-4DEB-ABF4-2838D425746B}" destId="{0F937BE8-2D55-4757-BD0A-9842A1FC1EC1}" srcOrd="4" destOrd="0" parTransId="{C378A450-743A-4D57-A9A1-5C1DA1C91381}" sibTransId="{59BA4EF6-3F0C-48E2-B145-D9AF496F3FAB}"/>
    <dgm:cxn modelId="{24A39B8E-CC10-4506-AEA7-5E3EE597DB17}" type="presOf" srcId="{4F06946E-BCFE-4191-8B9E-67C559FD33BE}" destId="{E1B142A6-F18A-4B26-8C74-7845FA35EB26}" srcOrd="0" destOrd="0" presId="urn:microsoft.com/office/officeart/2005/8/layout/default"/>
    <dgm:cxn modelId="{3F35E99A-AE69-40D5-97B9-5D4AEFF2705F}" srcId="{E1555881-9F94-4DEB-ABF4-2838D425746B}" destId="{009710D7-3D0C-4540-9F71-9D5EF2AA284E}" srcOrd="0" destOrd="0" parTransId="{946BFE21-C00B-45C4-8D15-C7C971620817}" sibTransId="{44BC2D6D-A248-4BC5-BBC0-B2A1DA38A765}"/>
    <dgm:cxn modelId="{D43B30A0-3AD9-4C85-AC5B-072908E986A0}" type="presOf" srcId="{009710D7-3D0C-4540-9F71-9D5EF2AA284E}" destId="{3942B999-4A3F-4D29-8311-5210669D3A73}" srcOrd="0" destOrd="0" presId="urn:microsoft.com/office/officeart/2005/8/layout/default"/>
    <dgm:cxn modelId="{747AB8C6-B083-42FB-8F82-8FBDFC4AE5CC}" type="presOf" srcId="{0F937BE8-2D55-4757-BD0A-9842A1FC1EC1}" destId="{01F582B2-1B3C-4A94-A052-74CD1A8A6F62}" srcOrd="0" destOrd="0" presId="urn:microsoft.com/office/officeart/2005/8/layout/default"/>
    <dgm:cxn modelId="{C2BE11E5-14F2-4BDC-BC04-66D553448315}" type="presOf" srcId="{9CC4A352-E2A3-4827-9FCE-64F4AF7B40D9}" destId="{A62A8DAD-9C07-4381-A466-BED1DDB4B27D}" srcOrd="0" destOrd="0" presId="urn:microsoft.com/office/officeart/2005/8/layout/default"/>
    <dgm:cxn modelId="{1459FAEB-EE78-4AF6-B9CA-D6F21A31511D}" type="presOf" srcId="{AC17539D-B835-44FF-8EC3-A2C1FB51DD35}" destId="{7AD5B7E1-3848-441D-B553-84FDF60CDDA7}" srcOrd="0" destOrd="0" presId="urn:microsoft.com/office/officeart/2005/8/layout/default"/>
    <dgm:cxn modelId="{3D2658EF-D5F7-4D0A-A57D-246578FF3F3E}" srcId="{E1555881-9F94-4DEB-ABF4-2838D425746B}" destId="{9CC4A352-E2A3-4827-9FCE-64F4AF7B40D9}" srcOrd="2" destOrd="0" parTransId="{B6F91FA7-28B9-4F7C-B5B7-747C62814DE9}" sibTransId="{3C36EAFF-5047-495E-97C1-E71873C85260}"/>
    <dgm:cxn modelId="{49407FB4-74E6-4878-8CCA-66B89BDECC57}" type="presParOf" srcId="{A1321969-E357-4AF7-B4D2-0F2BB376CCD4}" destId="{3942B999-4A3F-4D29-8311-5210669D3A73}" srcOrd="0" destOrd="0" presId="urn:microsoft.com/office/officeart/2005/8/layout/default"/>
    <dgm:cxn modelId="{D7691AED-E4C8-429E-BA40-389967082634}" type="presParOf" srcId="{A1321969-E357-4AF7-B4D2-0F2BB376CCD4}" destId="{C0CFC766-52FF-4CAD-91D4-FD1946D264CA}" srcOrd="1" destOrd="0" presId="urn:microsoft.com/office/officeart/2005/8/layout/default"/>
    <dgm:cxn modelId="{BA292A46-B610-4A20-A5CD-BA2FBD35916A}" type="presParOf" srcId="{A1321969-E357-4AF7-B4D2-0F2BB376CCD4}" destId="{E1B142A6-F18A-4B26-8C74-7845FA35EB26}" srcOrd="2" destOrd="0" presId="urn:microsoft.com/office/officeart/2005/8/layout/default"/>
    <dgm:cxn modelId="{286EAF59-42A7-4A9D-821F-4AC319567F8F}" type="presParOf" srcId="{A1321969-E357-4AF7-B4D2-0F2BB376CCD4}" destId="{8C28E874-4308-4F03-A6EE-412864A8E63C}" srcOrd="3" destOrd="0" presId="urn:microsoft.com/office/officeart/2005/8/layout/default"/>
    <dgm:cxn modelId="{7A44D790-EADB-4D62-A1A5-C6ADC08DA0A9}" type="presParOf" srcId="{A1321969-E357-4AF7-B4D2-0F2BB376CCD4}" destId="{A62A8DAD-9C07-4381-A466-BED1DDB4B27D}" srcOrd="4" destOrd="0" presId="urn:microsoft.com/office/officeart/2005/8/layout/default"/>
    <dgm:cxn modelId="{E44271D7-E42B-44D2-8C3D-3927F05DA9F5}" type="presParOf" srcId="{A1321969-E357-4AF7-B4D2-0F2BB376CCD4}" destId="{223ADAB6-540D-4BCA-8940-6F6EC2153652}" srcOrd="5" destOrd="0" presId="urn:microsoft.com/office/officeart/2005/8/layout/default"/>
    <dgm:cxn modelId="{67D3BAC1-8962-4F21-8F3D-3EDC4B8847F4}" type="presParOf" srcId="{A1321969-E357-4AF7-B4D2-0F2BB376CCD4}" destId="{7AD5B7E1-3848-441D-B553-84FDF60CDDA7}" srcOrd="6" destOrd="0" presId="urn:microsoft.com/office/officeart/2005/8/layout/default"/>
    <dgm:cxn modelId="{BDB69355-704A-4E17-A9B1-B0DDACA96F39}" type="presParOf" srcId="{A1321969-E357-4AF7-B4D2-0F2BB376CCD4}" destId="{051E2F94-C33C-4A5B-89C9-073F1591B253}" srcOrd="7" destOrd="0" presId="urn:microsoft.com/office/officeart/2005/8/layout/default"/>
    <dgm:cxn modelId="{02F5E0E4-AA91-4C39-95CE-7CF86E609080}" type="presParOf" srcId="{A1321969-E357-4AF7-B4D2-0F2BB376CCD4}" destId="{01F582B2-1B3C-4A94-A052-74CD1A8A6F6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8C6E4-BA6C-43E4-8681-ABB7352B9AF2}">
      <dsp:nvSpPr>
        <dsp:cNvPr id="0" name=""/>
        <dsp:cNvSpPr/>
      </dsp:nvSpPr>
      <dsp:spPr>
        <a:xfrm>
          <a:off x="0" y="182904"/>
          <a:ext cx="2036961" cy="1222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Jisc APC/Total cost of ownership exercise</a:t>
          </a:r>
          <a:endParaRPr lang="en-US" sz="2000" kern="1200"/>
        </a:p>
      </dsp:txBody>
      <dsp:txXfrm>
        <a:off x="0" y="182904"/>
        <a:ext cx="2036961" cy="1222176"/>
      </dsp:txXfrm>
    </dsp:sp>
    <dsp:sp modelId="{E13FF015-7287-470F-A879-E43357023511}">
      <dsp:nvSpPr>
        <dsp:cNvPr id="0" name=""/>
        <dsp:cNvSpPr/>
      </dsp:nvSpPr>
      <dsp:spPr>
        <a:xfrm>
          <a:off x="2240657" y="182904"/>
          <a:ext cx="2036961" cy="1222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Insights from 2015/16 – 2020/21</a:t>
          </a:r>
          <a:endParaRPr lang="en-US" sz="2000" kern="1200"/>
        </a:p>
      </dsp:txBody>
      <dsp:txXfrm>
        <a:off x="2240657" y="182904"/>
        <a:ext cx="2036961" cy="1222176"/>
      </dsp:txXfrm>
    </dsp:sp>
    <dsp:sp modelId="{E764F071-C75A-4E6F-92EF-E4D59870D223}">
      <dsp:nvSpPr>
        <dsp:cNvPr id="0" name=""/>
        <dsp:cNvSpPr/>
      </dsp:nvSpPr>
      <dsp:spPr>
        <a:xfrm>
          <a:off x="4481314" y="182904"/>
          <a:ext cx="2036961" cy="1222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Evolution of business models</a:t>
          </a:r>
          <a:endParaRPr lang="en-US" sz="2000" kern="1200"/>
        </a:p>
      </dsp:txBody>
      <dsp:txXfrm>
        <a:off x="4481314" y="182904"/>
        <a:ext cx="2036961" cy="1222176"/>
      </dsp:txXfrm>
    </dsp:sp>
    <dsp:sp modelId="{C4B7D735-8DE1-439B-9818-761D620CABBC}">
      <dsp:nvSpPr>
        <dsp:cNvPr id="0" name=""/>
        <dsp:cNvSpPr/>
      </dsp:nvSpPr>
      <dsp:spPr>
        <a:xfrm>
          <a:off x="0" y="1608777"/>
          <a:ext cx="2036961" cy="1222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Article-level metatdata collection</a:t>
          </a:r>
          <a:endParaRPr lang="en-US" sz="2000" kern="1200"/>
        </a:p>
      </dsp:txBody>
      <dsp:txXfrm>
        <a:off x="0" y="1608777"/>
        <a:ext cx="2036961" cy="1222176"/>
      </dsp:txXfrm>
    </dsp:sp>
    <dsp:sp modelId="{C5A938E1-CC7D-4F5D-A697-0E252DBBA9A7}">
      <dsp:nvSpPr>
        <dsp:cNvPr id="0" name=""/>
        <dsp:cNvSpPr/>
      </dsp:nvSpPr>
      <dsp:spPr>
        <a:xfrm>
          <a:off x="2240657" y="1608777"/>
          <a:ext cx="2036961" cy="1222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Evaluation of Transitional agreements</a:t>
          </a:r>
          <a:endParaRPr lang="en-US" sz="2000" kern="1200" dirty="0"/>
        </a:p>
      </dsp:txBody>
      <dsp:txXfrm>
        <a:off x="2240657" y="1608777"/>
        <a:ext cx="2036961" cy="1222176"/>
      </dsp:txXfrm>
    </dsp:sp>
    <dsp:sp modelId="{367251A4-9764-4CC0-83F8-6CD8F05F6383}">
      <dsp:nvSpPr>
        <dsp:cNvPr id="0" name=""/>
        <dsp:cNvSpPr/>
      </dsp:nvSpPr>
      <dsp:spPr>
        <a:xfrm>
          <a:off x="4481314" y="1608777"/>
          <a:ext cx="2036961" cy="1222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Look ahead</a:t>
          </a:r>
          <a:endParaRPr lang="en-US" sz="2000" kern="1200"/>
        </a:p>
      </dsp:txBody>
      <dsp:txXfrm>
        <a:off x="4481314" y="1608777"/>
        <a:ext cx="2036961" cy="1222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BD5C9-D072-4A9B-8E0D-5596A1A6D4F4}">
      <dsp:nvSpPr>
        <dsp:cNvPr id="0" name=""/>
        <dsp:cNvSpPr/>
      </dsp:nvSpPr>
      <dsp:spPr>
        <a:xfrm>
          <a:off x="0" y="1147"/>
          <a:ext cx="8089189" cy="48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6D73A-4AFB-4A3E-B797-1C85A146385A}">
      <dsp:nvSpPr>
        <dsp:cNvPr id="0" name=""/>
        <dsp:cNvSpPr/>
      </dsp:nvSpPr>
      <dsp:spPr>
        <a:xfrm>
          <a:off x="147958" y="111199"/>
          <a:ext cx="269016" cy="269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E2816-D39B-4A5E-A3F1-C3CAC9C1D081}">
      <dsp:nvSpPr>
        <dsp:cNvPr id="0" name=""/>
        <dsp:cNvSpPr/>
      </dsp:nvSpPr>
      <dsp:spPr>
        <a:xfrm>
          <a:off x="564933" y="1147"/>
          <a:ext cx="7524255" cy="4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65" tIns="51765" rIns="51765" bIns="517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TCO exercise conducted annually for the last 6 years</a:t>
          </a:r>
          <a:endParaRPr lang="en-US" sz="1700" kern="1200"/>
        </a:p>
      </dsp:txBody>
      <dsp:txXfrm>
        <a:off x="564933" y="1147"/>
        <a:ext cx="7524255" cy="489120"/>
      </dsp:txXfrm>
    </dsp:sp>
    <dsp:sp modelId="{65E16188-5C6C-42C2-8EF5-2DEC3F56542F}">
      <dsp:nvSpPr>
        <dsp:cNvPr id="0" name=""/>
        <dsp:cNvSpPr/>
      </dsp:nvSpPr>
      <dsp:spPr>
        <a:xfrm>
          <a:off x="0" y="612548"/>
          <a:ext cx="8089189" cy="48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DDBA9-71A9-4651-974A-AED965E6374A}">
      <dsp:nvSpPr>
        <dsp:cNvPr id="0" name=""/>
        <dsp:cNvSpPr/>
      </dsp:nvSpPr>
      <dsp:spPr>
        <a:xfrm>
          <a:off x="147958" y="722600"/>
          <a:ext cx="269016" cy="26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E2F72-4FD8-4AF4-8B40-BA4AC4D4EF4A}">
      <dsp:nvSpPr>
        <dsp:cNvPr id="0" name=""/>
        <dsp:cNvSpPr/>
      </dsp:nvSpPr>
      <dsp:spPr>
        <a:xfrm>
          <a:off x="564933" y="612548"/>
          <a:ext cx="7524255" cy="4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65" tIns="51765" rIns="51765" bIns="517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Collected information on institutional expenditure on open access publishing</a:t>
          </a:r>
          <a:endParaRPr lang="en-US" sz="1700" kern="1200"/>
        </a:p>
      </dsp:txBody>
      <dsp:txXfrm>
        <a:off x="564933" y="612548"/>
        <a:ext cx="7524255" cy="489120"/>
      </dsp:txXfrm>
    </dsp:sp>
    <dsp:sp modelId="{D5F72C90-47B3-43CC-A9BE-C5B0C9FC1501}">
      <dsp:nvSpPr>
        <dsp:cNvPr id="0" name=""/>
        <dsp:cNvSpPr/>
      </dsp:nvSpPr>
      <dsp:spPr>
        <a:xfrm>
          <a:off x="0" y="1223948"/>
          <a:ext cx="8089189" cy="48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62A88-2060-412E-8E53-CD733A4EE2E5}">
      <dsp:nvSpPr>
        <dsp:cNvPr id="0" name=""/>
        <dsp:cNvSpPr/>
      </dsp:nvSpPr>
      <dsp:spPr>
        <a:xfrm>
          <a:off x="147958" y="1334000"/>
          <a:ext cx="269016" cy="269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B2063-F2E2-4366-AE4C-509D4E14B551}">
      <dsp:nvSpPr>
        <dsp:cNvPr id="0" name=""/>
        <dsp:cNvSpPr/>
      </dsp:nvSpPr>
      <dsp:spPr>
        <a:xfrm>
          <a:off x="564933" y="1223948"/>
          <a:ext cx="7524255" cy="4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65" tIns="51765" rIns="51765" bIns="517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Provided oversight of the total cost of ownership</a:t>
          </a:r>
          <a:endParaRPr lang="en-US" sz="1700" kern="1200"/>
        </a:p>
      </dsp:txBody>
      <dsp:txXfrm>
        <a:off x="564933" y="1223948"/>
        <a:ext cx="7524255" cy="489120"/>
      </dsp:txXfrm>
    </dsp:sp>
    <dsp:sp modelId="{87A54FF2-46D4-4F7E-B70C-3CC127D98FF3}">
      <dsp:nvSpPr>
        <dsp:cNvPr id="0" name=""/>
        <dsp:cNvSpPr/>
      </dsp:nvSpPr>
      <dsp:spPr>
        <a:xfrm>
          <a:off x="0" y="1835348"/>
          <a:ext cx="8089189" cy="48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DA5E4E-AC7D-4EF2-BBB1-E919DA661865}">
      <dsp:nvSpPr>
        <dsp:cNvPr id="0" name=""/>
        <dsp:cNvSpPr/>
      </dsp:nvSpPr>
      <dsp:spPr>
        <a:xfrm>
          <a:off x="147958" y="1945400"/>
          <a:ext cx="269016" cy="2690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3AC3B-9C25-4A8E-8432-820BFE514336}">
      <dsp:nvSpPr>
        <dsp:cNvPr id="0" name=""/>
        <dsp:cNvSpPr/>
      </dsp:nvSpPr>
      <dsp:spPr>
        <a:xfrm>
          <a:off x="564933" y="1835348"/>
          <a:ext cx="7524255" cy="4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65" tIns="51765" rIns="51765" bIns="517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Enabled an understanding of the trends in open access publishing</a:t>
          </a:r>
          <a:endParaRPr lang="en-US" sz="1700" kern="1200"/>
        </a:p>
      </dsp:txBody>
      <dsp:txXfrm>
        <a:off x="564933" y="1835348"/>
        <a:ext cx="7524255" cy="489120"/>
      </dsp:txXfrm>
    </dsp:sp>
    <dsp:sp modelId="{E39CA87A-DE02-48BB-AF35-602A1384EE2F}">
      <dsp:nvSpPr>
        <dsp:cNvPr id="0" name=""/>
        <dsp:cNvSpPr/>
      </dsp:nvSpPr>
      <dsp:spPr>
        <a:xfrm>
          <a:off x="0" y="2446748"/>
          <a:ext cx="8089189" cy="48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0FC87-28E5-4E73-AFEF-A6F2B79D7D04}">
      <dsp:nvSpPr>
        <dsp:cNvPr id="0" name=""/>
        <dsp:cNvSpPr/>
      </dsp:nvSpPr>
      <dsp:spPr>
        <a:xfrm>
          <a:off x="147958" y="2556800"/>
          <a:ext cx="269016" cy="2690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F535C-2163-48A7-ACB4-E9F72A519F3B}">
      <dsp:nvSpPr>
        <dsp:cNvPr id="0" name=""/>
        <dsp:cNvSpPr/>
      </dsp:nvSpPr>
      <dsp:spPr>
        <a:xfrm>
          <a:off x="564933" y="2446748"/>
          <a:ext cx="7524255" cy="4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65" tIns="51765" rIns="51765" bIns="517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/>
            <a:t>Informed negotiation strategy to contain expenditure and negotiate TAs</a:t>
          </a:r>
          <a:endParaRPr lang="en-US" sz="1700" kern="1200" dirty="0"/>
        </a:p>
      </dsp:txBody>
      <dsp:txXfrm>
        <a:off x="564933" y="2446748"/>
        <a:ext cx="7524255" cy="489120"/>
      </dsp:txXfrm>
    </dsp:sp>
    <dsp:sp modelId="{628A6000-DDBA-48AD-8983-105FF753B2FA}">
      <dsp:nvSpPr>
        <dsp:cNvPr id="0" name=""/>
        <dsp:cNvSpPr/>
      </dsp:nvSpPr>
      <dsp:spPr>
        <a:xfrm>
          <a:off x="0" y="3058148"/>
          <a:ext cx="8089189" cy="4891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527C0-1DAE-4A03-BC4C-95450CEC039B}">
      <dsp:nvSpPr>
        <dsp:cNvPr id="0" name=""/>
        <dsp:cNvSpPr/>
      </dsp:nvSpPr>
      <dsp:spPr>
        <a:xfrm>
          <a:off x="147958" y="3168200"/>
          <a:ext cx="269016" cy="2690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5A8D8-ED0E-4858-B94F-9683F1A62BE0}">
      <dsp:nvSpPr>
        <dsp:cNvPr id="0" name=""/>
        <dsp:cNvSpPr/>
      </dsp:nvSpPr>
      <dsp:spPr>
        <a:xfrm>
          <a:off x="564933" y="3058148"/>
          <a:ext cx="7524255" cy="4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65" tIns="51765" rIns="51765" bIns="5176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Aligned with the financial year April - March</a:t>
          </a:r>
          <a:endParaRPr lang="en-US" sz="1700" kern="1200"/>
        </a:p>
      </dsp:txBody>
      <dsp:txXfrm>
        <a:off x="564933" y="3058148"/>
        <a:ext cx="7524255" cy="489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B6849-B815-4931-B656-6354CB3A12FE}">
      <dsp:nvSpPr>
        <dsp:cNvPr id="0" name=""/>
        <dsp:cNvSpPr/>
      </dsp:nvSpPr>
      <dsp:spPr>
        <a:xfrm>
          <a:off x="0" y="182904"/>
          <a:ext cx="2036961" cy="1222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Value of publishing (list price)</a:t>
          </a:r>
          <a:endParaRPr lang="en-US" sz="2000" kern="1200"/>
        </a:p>
      </dsp:txBody>
      <dsp:txXfrm>
        <a:off x="0" y="182904"/>
        <a:ext cx="2036961" cy="1222176"/>
      </dsp:txXfrm>
    </dsp:sp>
    <dsp:sp modelId="{0585AE9D-F714-4C3F-8C0A-3B7DEA473695}">
      <dsp:nvSpPr>
        <dsp:cNvPr id="0" name=""/>
        <dsp:cNvSpPr/>
      </dsp:nvSpPr>
      <dsp:spPr>
        <a:xfrm>
          <a:off x="2240657" y="182904"/>
          <a:ext cx="2036961" cy="1222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Cost avoidance (list price value – publish fee)</a:t>
          </a:r>
          <a:endParaRPr lang="en-US" sz="2000" kern="1200" dirty="0"/>
        </a:p>
      </dsp:txBody>
      <dsp:txXfrm>
        <a:off x="2240657" y="182904"/>
        <a:ext cx="2036961" cy="1222176"/>
      </dsp:txXfrm>
    </dsp:sp>
    <dsp:sp modelId="{E53064B9-232C-4A21-9993-50B1DE4E3494}">
      <dsp:nvSpPr>
        <dsp:cNvPr id="0" name=""/>
        <dsp:cNvSpPr/>
      </dsp:nvSpPr>
      <dsp:spPr>
        <a:xfrm>
          <a:off x="4481314" y="182904"/>
          <a:ext cx="2036961" cy="1222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Actual cost saving (previous spend – TA spend</a:t>
          </a:r>
          <a:endParaRPr lang="en-US" sz="2000" kern="1200"/>
        </a:p>
      </dsp:txBody>
      <dsp:txXfrm>
        <a:off x="4481314" y="182904"/>
        <a:ext cx="2036961" cy="1222176"/>
      </dsp:txXfrm>
    </dsp:sp>
    <dsp:sp modelId="{70EAE49A-5CE5-4822-8E78-2F0E9A82DD85}">
      <dsp:nvSpPr>
        <dsp:cNvPr id="0" name=""/>
        <dsp:cNvSpPr/>
      </dsp:nvSpPr>
      <dsp:spPr>
        <a:xfrm>
          <a:off x="1120328" y="1608777"/>
          <a:ext cx="2036961" cy="1222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Investment per article</a:t>
          </a:r>
          <a:endParaRPr lang="en-US" sz="2000" kern="1200"/>
        </a:p>
      </dsp:txBody>
      <dsp:txXfrm>
        <a:off x="1120328" y="1608777"/>
        <a:ext cx="2036961" cy="1222176"/>
      </dsp:txXfrm>
    </dsp:sp>
    <dsp:sp modelId="{14E9E772-C65A-47CD-8EB5-D8F5A0E8A425}">
      <dsp:nvSpPr>
        <dsp:cNvPr id="0" name=""/>
        <dsp:cNvSpPr/>
      </dsp:nvSpPr>
      <dsp:spPr>
        <a:xfrm>
          <a:off x="3360986" y="1608777"/>
          <a:ext cx="2036961" cy="1222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Cost per article</a:t>
          </a:r>
          <a:endParaRPr lang="en-US" sz="2000" kern="1200"/>
        </a:p>
      </dsp:txBody>
      <dsp:txXfrm>
        <a:off x="3360986" y="1608777"/>
        <a:ext cx="2036961" cy="1222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2B999-4A3F-4D29-8311-5210669D3A73}">
      <dsp:nvSpPr>
        <dsp:cNvPr id="0" name=""/>
        <dsp:cNvSpPr/>
      </dsp:nvSpPr>
      <dsp:spPr>
        <a:xfrm>
          <a:off x="0" y="235322"/>
          <a:ext cx="2486918" cy="149215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Use the ALM data to identify output through TAs but reduce the administration burden on members</a:t>
          </a:r>
          <a:endParaRPr lang="en-GB" sz="1800" kern="1200" dirty="0"/>
        </a:p>
      </dsp:txBody>
      <dsp:txXfrm>
        <a:off x="0" y="235322"/>
        <a:ext cx="2486918" cy="1492150"/>
      </dsp:txXfrm>
    </dsp:sp>
    <dsp:sp modelId="{E1B142A6-F18A-4B26-8C74-7845FA35EB26}">
      <dsp:nvSpPr>
        <dsp:cNvPr id="0" name=""/>
        <dsp:cNvSpPr/>
      </dsp:nvSpPr>
      <dsp:spPr>
        <a:xfrm>
          <a:off x="2735609" y="235322"/>
          <a:ext cx="2486918" cy="1492150"/>
        </a:xfrm>
        <a:prstGeom prst="rect">
          <a:avLst/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Re-design the form to capture spend (funder/institutional) on APCs outside the agreements</a:t>
          </a:r>
          <a:endParaRPr lang="en-GB" sz="1800" kern="1200" dirty="0"/>
        </a:p>
      </dsp:txBody>
      <dsp:txXfrm>
        <a:off x="2735609" y="235322"/>
        <a:ext cx="2486918" cy="1492150"/>
      </dsp:txXfrm>
    </dsp:sp>
    <dsp:sp modelId="{A62A8DAD-9C07-4381-A466-BED1DDB4B27D}">
      <dsp:nvSpPr>
        <dsp:cNvPr id="0" name=""/>
        <dsp:cNvSpPr/>
      </dsp:nvSpPr>
      <dsp:spPr>
        <a:xfrm>
          <a:off x="5471219" y="235322"/>
          <a:ext cx="2486918" cy="1492150"/>
        </a:xfrm>
        <a:prstGeom prst="rect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Re-design the form to capture contributions to the TA costs</a:t>
          </a:r>
          <a:endParaRPr lang="en-GB" sz="1800" kern="1200" dirty="0"/>
        </a:p>
      </dsp:txBody>
      <dsp:txXfrm>
        <a:off x="5471219" y="235322"/>
        <a:ext cx="2486918" cy="1492150"/>
      </dsp:txXfrm>
    </dsp:sp>
    <dsp:sp modelId="{7AD5B7E1-3848-441D-B553-84FDF60CDDA7}">
      <dsp:nvSpPr>
        <dsp:cNvPr id="0" name=""/>
        <dsp:cNvSpPr/>
      </dsp:nvSpPr>
      <dsp:spPr>
        <a:xfrm>
          <a:off x="1367804" y="1976164"/>
          <a:ext cx="2486918" cy="149215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with funders to understand their reporting requirements</a:t>
          </a:r>
          <a:endParaRPr lang="en-GB" sz="1800" kern="1200" dirty="0"/>
        </a:p>
      </dsp:txBody>
      <dsp:txXfrm>
        <a:off x="1367804" y="1976164"/>
        <a:ext cx="2486918" cy="1492150"/>
      </dsp:txXfrm>
    </dsp:sp>
    <dsp:sp modelId="{01F582B2-1B3C-4A94-A052-74CD1A8A6F62}">
      <dsp:nvSpPr>
        <dsp:cNvPr id="0" name=""/>
        <dsp:cNvSpPr/>
      </dsp:nvSpPr>
      <dsp:spPr>
        <a:xfrm>
          <a:off x="4084340" y="1976164"/>
          <a:ext cx="2486918" cy="149215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Understanding the UK expenditure on OA articles beyond our members</a:t>
          </a:r>
          <a:endParaRPr lang="en-GB" sz="1800" kern="1200" dirty="0"/>
        </a:p>
      </dsp:txBody>
      <dsp:txXfrm>
        <a:off x="4084340" y="1976164"/>
        <a:ext cx="2486918" cy="1492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416490-CC85-444F-957E-7EDE2DF62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1A4F1-4F56-6840-97A0-5D99C0EA96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98A0A-2E8D-DF4F-9C31-A81C00E300DB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9A510-34A7-3B44-B012-7C929876E9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24C06-B906-CB40-A7E2-6054534B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633EF-120A-2C48-B885-0B1F58D5D7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2C31F-EDF8-D64C-B235-4BEA7689D6AD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567F-F019-E948-A7D1-1F94AF0600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00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1567F-F019-E948-A7D1-1F94AF06001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45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763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3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61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917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1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OFF /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848E224-0843-40D6-A276-7E4F01A6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6" y="0"/>
            <a:ext cx="4113923" cy="5143498"/>
          </a:xfrm>
          <a:prstGeom prst="rect">
            <a:avLst/>
          </a:prstGeom>
          <a:solidFill>
            <a:srgbClr val="F8A8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83C6179-DD0A-490F-BDCC-39DCE0DD2E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34878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7789889-646E-4B2E-9D5C-573B0D05460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774" y="140097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2652D3B-FC2F-4D4C-BC2F-484950BD2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8774" y="176531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87C38241-24AF-4CE0-980A-71A16D93C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955" y="2249488"/>
            <a:ext cx="29520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 descr="two higher education students working on an ipad">
            <a:extLst>
              <a:ext uri="{FF2B5EF4-FFF2-40B4-BE49-F238E27FC236}">
                <a16:creationId xmlns:a16="http://schemas.microsoft.com/office/drawing/2014/main" id="{95C3DB1F-2F5F-4A41-8446-2FC2ADB97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8" t="86" r="21460"/>
          <a:stretch/>
        </p:blipFill>
        <p:spPr>
          <a:xfrm>
            <a:off x="4064508" y="0"/>
            <a:ext cx="50794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94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269634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2863679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634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pos="5776">
          <p15:clr>
            <a:srgbClr val="FBAE40"/>
          </p15:clr>
        </p15:guide>
        <p15:guide id="3" orient="horz" pos="252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1DE75C-9D45-4CFA-BB77-7A8A519AF2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full bleed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58BCC-7A26-6A42-AA87-525F6042C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973A5-CA9C-1043-A3DA-4ED6E6C46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6208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3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7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132160" indent="-132160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270272" indent="-138113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403622" indent="-133350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535781" indent="-132160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673894" indent="-138113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3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2">
          <p15:clr>
            <a:srgbClr val="FBAE40"/>
          </p15:clr>
        </p15:guide>
        <p15:guide id="2" pos="5776">
          <p15:clr>
            <a:srgbClr val="FBAE40"/>
          </p15:clr>
        </p15:guide>
        <p15:guide id="3" orient="horz" pos="104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6" y="1047263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3DA8FA-7150-4DC1-8728-AA9FC6E697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6" y="1429557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132160" indent="-132160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270272" indent="-138113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403622" indent="-133350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535781" indent="-132160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673894" indent="-138113" defTabSz="269993">
              <a:lnSpc>
                <a:spcPct val="100000"/>
              </a:lnSpc>
              <a:tabLst/>
              <a:defRPr sz="13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1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893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2">
          <p15:clr>
            <a:srgbClr val="FBAE40"/>
          </p15:clr>
        </p15:guide>
        <p15:guide id="2" pos="5776">
          <p15:clr>
            <a:srgbClr val="FBAE40"/>
          </p15:clr>
        </p15:guide>
        <p15:guide id="3" orient="horz" pos="104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39726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image / infographic</a:t>
            </a:r>
          </a:p>
        </p:txBody>
      </p:sp>
    </p:spTree>
    <p:extLst>
      <p:ext uri="{BB962C8B-B14F-4D97-AF65-F5344CB8AC3E}">
        <p14:creationId xmlns:p14="http://schemas.microsoft.com/office/powerpoint/2010/main" val="490955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2">
          <p15:clr>
            <a:srgbClr val="FBAE40"/>
          </p15:clr>
        </p15:guide>
        <p15:guide id="2" pos="5776">
          <p15:clr>
            <a:srgbClr val="FBAE40"/>
          </p15:clr>
        </p15:guide>
        <p15:guide id="3" orient="horz" pos="104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79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239D9C-EA5C-4DDB-ACFA-8E457CD8E0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background image (via slide master)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995887"/>
            <a:ext cx="5373811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3000" b="1" i="0">
                <a:solidFill>
                  <a:schemeClr val="tx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 (white or black text)</a:t>
            </a:r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8775" y="410535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 (white or black text)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7051" y="339726"/>
            <a:ext cx="1908174" cy="542478"/>
          </a:xfrm>
          <a:prstGeom prst="rect">
            <a:avLst/>
          </a:prstGeom>
        </p:spPr>
        <p:txBody>
          <a:bodyPr lIns="0" tIns="0" rIns="0" bIns="0"/>
          <a:lstStyle>
            <a:lvl1pPr marL="36909" indent="0" algn="r" defTabSz="269993">
              <a:lnSpc>
                <a:spcPct val="100000"/>
              </a:lnSpc>
              <a:buNone/>
              <a:tabLst/>
              <a:defRPr sz="135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139300" indent="0" defTabSz="269993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2pPr>
            <a:lvl3pPr marL="270264" indent="0" defTabSz="269993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3pPr>
            <a:lvl4pPr marL="402421" indent="0" defTabSz="269993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4pPr>
            <a:lvl5pPr marL="533387" indent="0" defTabSz="269993">
              <a:lnSpc>
                <a:spcPct val="100000"/>
              </a:lnSpc>
              <a:buNone/>
              <a:tabLst/>
              <a:defRPr sz="1000"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5pPr>
          </a:lstStyle>
          <a:p>
            <a:pPr lvl="0"/>
            <a:r>
              <a:rPr lang="en-US" dirty="0"/>
              <a:t>Date / publication (white/black)</a:t>
            </a:r>
          </a:p>
        </p:txBody>
      </p:sp>
    </p:spTree>
    <p:extLst>
      <p:ext uri="{BB962C8B-B14F-4D97-AF65-F5344CB8AC3E}">
        <p14:creationId xmlns:p14="http://schemas.microsoft.com/office/powerpoint/2010/main" val="1749031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6">
          <p15:clr>
            <a:srgbClr val="FBAE40"/>
          </p15:clr>
        </p15:guide>
        <p15:guide id="2" pos="5776">
          <p15:clr>
            <a:srgbClr val="FBAE40"/>
          </p15:clr>
        </p15:guide>
        <p15:guide id="3" orient="horz" pos="25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&amp; 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1047262"/>
            <a:ext cx="395999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92580" y="1095270"/>
            <a:ext cx="3843160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915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B2469B-2939-42D6-B420-11D52295C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958" y="1095270"/>
            <a:ext cx="8128782" cy="346369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>
                <a:lumMod val="95000"/>
              </a:schemeClr>
            </a:solidFill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en-GB"/>
              <a:t>Insert image / infographic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309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0405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7B377CF-2490-426A-9D9B-C329528E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9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GNOFF /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848E224-0843-40D6-A276-7E4F01A61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6" y="0"/>
            <a:ext cx="4113923" cy="5143498"/>
          </a:xfrm>
          <a:prstGeom prst="rect">
            <a:avLst/>
          </a:prstGeom>
          <a:solidFill>
            <a:srgbClr val="F8A8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83C6179-DD0A-490F-BDCC-39DCE0DD2E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34878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7789889-646E-4B2E-9D5C-573B0D05460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774" y="140097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2652D3B-FC2F-4D4C-BC2F-484950BD270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8774" y="1765311"/>
            <a:ext cx="3097189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87C38241-24AF-4CE0-980A-71A16D93C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955" y="2249488"/>
            <a:ext cx="2952000" cy="0"/>
          </a:xfrm>
          <a:prstGeom prst="line">
            <a:avLst/>
          </a:prstGeom>
          <a:noFill/>
          <a:ln w="6350">
            <a:solidFill>
              <a:srgbClr val="2C38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 descr="two higher education students working on an ipad">
            <a:extLst>
              <a:ext uri="{FF2B5EF4-FFF2-40B4-BE49-F238E27FC236}">
                <a16:creationId xmlns:a16="http://schemas.microsoft.com/office/drawing/2014/main" id="{95C3DB1F-2F5F-4A41-8446-2FC2ADB977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88" t="86" r="21460"/>
          <a:stretch/>
        </p:blipFill>
        <p:spPr>
          <a:xfrm>
            <a:off x="4064508" y="0"/>
            <a:ext cx="50794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2269633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2863678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654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2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18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7121-3DEE-AD4C-A4FA-0321B9D1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+mn-lt"/>
                <a:ea typeface="Roboto Black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F199EC-0CC6-E249-9E07-19DB95DAD6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543DD-043A-7743-A914-4BD35CA1C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3013858"/>
          </a:xfrm>
          <a:prstGeom prst="rect">
            <a:avLst/>
          </a:prstGeom>
        </p:spPr>
        <p:txBody>
          <a:bodyPr lIns="0" tIns="0" rIns="0" bIns="0"/>
          <a:lstStyle>
            <a:lvl1pPr marL="904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  <a:lvl2pPr marL="1809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2pPr>
            <a:lvl3pPr marL="266700" indent="-85725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3pPr>
            <a:lvl4pPr marL="357188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4pPr>
            <a:lvl5pPr marL="447675" indent="-90488" defTabSz="2700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2AD00-41ED-1D4B-8053-AD09A51D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45B74-E028-E24B-BE9C-E0C09F0D9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11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4">
          <p15:clr>
            <a:srgbClr val="FBAE40"/>
          </p15:clr>
        </p15:guide>
        <p15:guide id="2" pos="4332">
          <p15:clr>
            <a:srgbClr val="FBAE40"/>
          </p15:clr>
        </p15:guide>
        <p15:guide id="3" orient="horz" pos="78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6B64CD-437F-144F-B319-1E6313FE97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51F27-3798-444E-B250-2F53A2AD8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0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4" r:id="rId2"/>
    <p:sldLayoutId id="2147483676" r:id="rId3"/>
    <p:sldLayoutId id="2147483690" r:id="rId4"/>
    <p:sldLayoutId id="2147483706" r:id="rId5"/>
    <p:sldLayoutId id="2147483707" r:id="rId6"/>
    <p:sldLayoutId id="2147483710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cene, laser&#10;&#10;Description automatically generated">
            <a:extLst>
              <a:ext uri="{FF2B5EF4-FFF2-40B4-BE49-F238E27FC236}">
                <a16:creationId xmlns:a16="http://schemas.microsoft.com/office/drawing/2014/main" id="{DF66BED6-5DBE-E72D-D1AB-3C25F22D7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openCost -  6th October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5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000" b="0" i="0">
                <a:solidFill>
                  <a:schemeClr val="bg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51F27-3798-444E-B250-2F53A2AD8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8775" y="339725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>
          <p15:clr>
            <a:srgbClr val="F26B43"/>
          </p15:clr>
        </p15:guide>
        <p15:guide id="2" pos="5534">
          <p15:clr>
            <a:srgbClr val="F26B43"/>
          </p15:clr>
        </p15:guide>
        <p15:guide id="3" orient="horz" pos="214">
          <p15:clr>
            <a:srgbClr val="F26B43"/>
          </p15:clr>
        </p15:guide>
        <p15:guide id="4" orient="horz" pos="3026">
          <p15:clr>
            <a:srgbClr val="F26B43"/>
          </p15:clr>
        </p15:guide>
        <p15:guide id="5" orient="horz" pos="2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96694-0793-1D46-AAAF-030136BD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8430" y="4623775"/>
            <a:ext cx="364197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r>
              <a:rPr lang="en-GB"/>
              <a:t>openCost -  6th October 2022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F8D01-65AC-4142-B408-57E68E4C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8776" y="4623776"/>
            <a:ext cx="198109" cy="3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5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fld id="{0BD7AF65-ABD8-9745-9161-1D3466EAF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9ECEFD-4A67-4290-8C22-5D11D251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605225" y="462377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1">
          <p15:clr>
            <a:srgbClr val="F26B43"/>
          </p15:clr>
        </p15:guide>
        <p15:guide id="2" pos="7379">
          <p15:clr>
            <a:srgbClr val="F26B43"/>
          </p15:clr>
        </p15:guide>
        <p15:guide id="3" orient="horz" pos="285">
          <p15:clr>
            <a:srgbClr val="F26B43"/>
          </p15:clr>
        </p15:guide>
        <p15:guide id="4" orient="horz" pos="4035">
          <p15:clr>
            <a:srgbClr val="F26B43"/>
          </p15:clr>
        </p15:guide>
        <p15:guide id="5" orient="horz" pos="3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2A8E99-E95E-4FE5-B44C-B32DE6F6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003550"/>
            <a:ext cx="6518277" cy="3415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Exploring the total cost of ownership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7C9FD2-E6F5-4582-AD33-A4328F966C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5" y="4187672"/>
            <a:ext cx="6518277" cy="255741"/>
          </a:xfrm>
        </p:spPr>
        <p:txBody>
          <a:bodyPr/>
          <a:lstStyle/>
          <a:p>
            <a:r>
              <a:rPr lang="en-GB" dirty="0"/>
              <a:t>Amy Devenney </a:t>
            </a:r>
          </a:p>
          <a:p>
            <a:r>
              <a:rPr lang="en-GB" sz="1400" dirty="0"/>
              <a:t>Licensing Intelligence Team</a:t>
            </a:r>
          </a:p>
        </p:txBody>
      </p:sp>
    </p:spTree>
    <p:extLst>
      <p:ext uri="{BB962C8B-B14F-4D97-AF65-F5344CB8AC3E}">
        <p14:creationId xmlns:p14="http://schemas.microsoft.com/office/powerpoint/2010/main" val="304809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Roboto Black"/>
              </a:rPr>
              <a:t>D</a:t>
            </a:r>
            <a:r>
              <a:rPr lang="en-GB" dirty="0" err="1">
                <a:ea typeface="Roboto Black"/>
              </a:rPr>
              <a:t>ata</a:t>
            </a:r>
            <a:r>
              <a:rPr lang="en-GB" dirty="0">
                <a:ea typeface="Roboto Black"/>
              </a:rPr>
              <a:t> insights 2015/2016 – 2020/2021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508A36-901D-506D-8729-2D43A2AC5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947915"/>
            <a:ext cx="7515225" cy="151447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7EE06-C9BE-A36E-A7B7-5F92E3C7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openCost -  6th October 2022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47DB77E-3A88-E116-4AEB-552595265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55112"/>
              </p:ext>
            </p:extLst>
          </p:nvPr>
        </p:nvGraphicFramePr>
        <p:xfrm>
          <a:off x="814386" y="2681110"/>
          <a:ext cx="7515224" cy="18542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3757612">
                  <a:extLst>
                    <a:ext uri="{9D8B030D-6E8A-4147-A177-3AD203B41FA5}">
                      <a16:colId xmlns:a16="http://schemas.microsoft.com/office/drawing/2014/main" val="1792789779"/>
                    </a:ext>
                  </a:extLst>
                </a:gridCol>
                <a:gridCol w="3757612">
                  <a:extLst>
                    <a:ext uri="{9D8B030D-6E8A-4147-A177-3AD203B41FA5}">
                      <a16:colId xmlns:a16="http://schemas.microsoft.com/office/drawing/2014/main" val="1303811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BMJ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Cell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77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Nature 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Frontiers in Immunology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Cell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Scientific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47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Optics Express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Nucleix</a:t>
                      </a:r>
                      <a:r>
                        <a:rPr lang="en-GB" dirty="0"/>
                        <a:t> Acid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301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PLOS 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Angewandte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Chemie</a:t>
                      </a:r>
                      <a:r>
                        <a:rPr lang="en-GB" dirty="0"/>
                        <a:t> (International Edition)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278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01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</a:t>
            </a:r>
            <a:r>
              <a:rPr lang="en-GB" err="1"/>
              <a:t>ata</a:t>
            </a:r>
            <a:r>
              <a:rPr lang="en-GB"/>
              <a:t> insights 2015/2016 – 2020/2021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6A04A4A8-19AF-461F-B242-08B43758E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390" y="1095270"/>
            <a:ext cx="5541917" cy="346369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F362E-ADDF-1B58-F69B-031EEBE5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62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</a:t>
            </a:r>
            <a:r>
              <a:rPr lang="en-GB" err="1"/>
              <a:t>ata</a:t>
            </a:r>
            <a:r>
              <a:rPr lang="en-GB"/>
              <a:t> insights 2015/2016 – 2020/2021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5F362E-ADDF-1B58-F69B-031EEBE5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CB0FA7-9AE4-19E8-AFC0-B6225F613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585912"/>
            <a:ext cx="7143750" cy="197167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3726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Changing Landscape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2849EB-53A0-8C3C-22D0-9D1B0925B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" r="-1" b="-1"/>
          <a:stretch/>
        </p:blipFill>
        <p:spPr bwMode="auto">
          <a:xfrm>
            <a:off x="457829" y="1009545"/>
            <a:ext cx="8128782" cy="346369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2"/>
            </a:solidFill>
            <a:miter lim="800000"/>
          </a:ln>
        </p:spPr>
      </p:pic>
      <p:sp>
        <p:nvSpPr>
          <p:cNvPr id="1031" name="Footer Placeholder 3">
            <a:extLst>
              <a:ext uri="{FF2B5EF4-FFF2-40B4-BE49-F238E27FC236}">
                <a16:creationId xmlns:a16="http://schemas.microsoft.com/office/drawing/2014/main" id="{60F10D2C-0B62-D349-5DB4-DD325072E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0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GB" dirty="0"/>
              <a:t>hanging Landscape</a:t>
            </a: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0C9512FC-6CE0-6468-0586-52C9E7A27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64" y="1095270"/>
            <a:ext cx="7369570" cy="346369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71179D-7691-75B2-3C8A-72E1F37D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38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</a:t>
            </a:r>
            <a:r>
              <a:rPr lang="en-GB" dirty="0"/>
              <a:t>hanging landscape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137830-5C6B-5100-759C-699F2D78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6" y="1429556"/>
            <a:ext cx="3959998" cy="3013858"/>
          </a:xfrm>
        </p:spPr>
        <p:txBody>
          <a:bodyPr/>
          <a:lstStyle/>
          <a:p>
            <a:r>
              <a:rPr lang="en-US" dirty="0"/>
              <a:t>93.5% of UKRI funded articles (2017-2021) are in journals that are covered by compliant agreements</a:t>
            </a:r>
          </a:p>
          <a:p>
            <a:endParaRPr lang="en-US" dirty="0"/>
          </a:p>
          <a:p>
            <a:r>
              <a:rPr lang="en-US" dirty="0"/>
              <a:t>Work is continuing on the negotiating compliant routes for the remaining 6.5% of output</a:t>
            </a:r>
          </a:p>
        </p:txBody>
      </p:sp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91E3C368-FC6A-C40C-47A8-AA49088ED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580" y="1611720"/>
            <a:ext cx="3843160" cy="243079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43F95B-82F2-E17A-64B3-CF996B3A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34A04C5-CF20-48E7-A219-18CA72392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GB" dirty="0">
                <a:ea typeface="Roboto Black"/>
              </a:rPr>
              <a:t>Data collection and Jisc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7AF174-0FB3-B335-97A1-6B182A731A0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>
                <a:ea typeface="Roboto Medium"/>
                <a:cs typeface="Arial"/>
              </a:rPr>
              <a:t>Data collection</a:t>
            </a:r>
            <a:endParaRPr lang="en-US" dirty="0">
              <a:cs typeface="Arial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1635EC-7000-489F-9087-7ED9181A2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pPr marL="184150" indent="-184150"/>
            <a:r>
              <a:rPr lang="en-GB" sz="1600" dirty="0">
                <a:ea typeface="Roboto Light"/>
              </a:rPr>
              <a:t>Contact publisher with our article level metadata template (32 fields, 20 are mandatory) includes list price APC</a:t>
            </a:r>
            <a:endParaRPr lang="en-GB" sz="1600" dirty="0">
              <a:cs typeface="Arial"/>
            </a:endParaRPr>
          </a:p>
          <a:p>
            <a:pPr marL="184150" indent="-184150"/>
            <a:r>
              <a:rPr lang="en-GB" sz="1600" dirty="0">
                <a:ea typeface="Roboto Light"/>
                <a:cs typeface="Arial"/>
              </a:rPr>
              <a:t>Discussion with the publisher to establish:</a:t>
            </a:r>
            <a:endParaRPr lang="en-GB" sz="1600" dirty="0">
              <a:cs typeface="Arial"/>
            </a:endParaRPr>
          </a:p>
          <a:p>
            <a:pPr marL="355600" lvl="2" indent="-171450"/>
            <a:r>
              <a:rPr lang="en-GB" sz="1400" dirty="0">
                <a:ea typeface="Roboto Light"/>
                <a:cs typeface="Arial"/>
              </a:rPr>
              <a:t>Details about the publisher's data workflows</a:t>
            </a:r>
            <a:endParaRPr lang="en-GB" sz="1400" dirty="0">
              <a:cs typeface="Arial"/>
            </a:endParaRPr>
          </a:p>
          <a:p>
            <a:pPr marL="355600" lvl="2" indent="-171450"/>
            <a:r>
              <a:rPr lang="en-GB" sz="1400" dirty="0">
                <a:ea typeface="Roboto Light"/>
                <a:cs typeface="Arial"/>
              </a:rPr>
              <a:t>Answers to metadata queries</a:t>
            </a:r>
          </a:p>
          <a:p>
            <a:pPr marL="355600" lvl="2" indent="-171450"/>
            <a:r>
              <a:rPr lang="en-GB" sz="1400" dirty="0">
                <a:ea typeface="Roboto Light"/>
                <a:cs typeface="Arial"/>
              </a:rPr>
              <a:t>Reporting schedule (monthly/quarterly)</a:t>
            </a:r>
          </a:p>
          <a:p>
            <a:pPr marL="355600" lvl="2" indent="-171450"/>
            <a:r>
              <a:rPr lang="en-GB" sz="1400" dirty="0">
                <a:ea typeface="Roboto Light"/>
                <a:cs typeface="Arial"/>
              </a:rPr>
              <a:t>Receiving test data</a:t>
            </a:r>
            <a:endParaRPr lang="en-GB" sz="1400" dirty="0">
              <a:cs typeface="Arial"/>
            </a:endParaRPr>
          </a:p>
          <a:p>
            <a:pPr marL="184150" indent="-184150"/>
            <a:r>
              <a:rPr lang="en-GB" sz="1600" dirty="0">
                <a:ea typeface="Roboto Light"/>
                <a:cs typeface="Arial"/>
              </a:rPr>
              <a:t>Include data requirements, as agreed, into the license</a:t>
            </a:r>
            <a:endParaRPr lang="en-GB" dirty="0">
              <a:cs typeface="Arial"/>
            </a:endParaRPr>
          </a:p>
          <a:p>
            <a:pPr marL="184150" indent="-184150">
              <a:buNone/>
            </a:pPr>
            <a:endParaRPr lang="en-GB" dirty="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86A976-84CC-4DE0-8098-F4376D79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16</a:t>
            </a:fld>
            <a:endParaRPr lang="en-GB"/>
          </a:p>
        </p:txBody>
      </p:sp>
      <p:pic>
        <p:nvPicPr>
          <p:cNvPr id="10" name="Picture 9" descr="TEmplate ">
            <a:extLst>
              <a:ext uri="{FF2B5EF4-FFF2-40B4-BE49-F238E27FC236}">
                <a16:creationId xmlns:a16="http://schemas.microsoft.com/office/drawing/2014/main" id="{F5A85130-0248-477F-3B77-BE425223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543" y="1239838"/>
            <a:ext cx="4475454" cy="2421731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48974F-DCFF-5A7E-63DE-9EE3BF46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openCost -  6th October 2022</a:t>
            </a:r>
          </a:p>
        </p:txBody>
      </p:sp>
    </p:spTree>
    <p:extLst>
      <p:ext uri="{BB962C8B-B14F-4D97-AF65-F5344CB8AC3E}">
        <p14:creationId xmlns:p14="http://schemas.microsoft.com/office/powerpoint/2010/main" val="275580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>
                <a:ea typeface="Roboto Black"/>
              </a:rPr>
              <a:t>Data collection and Jisc</a:t>
            </a:r>
            <a:endParaRPr lang="en-GB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A80682BC-1776-7448-F3BD-925576EA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272182"/>
            <a:ext cx="3959998" cy="3013858"/>
          </a:xfrm>
        </p:spPr>
        <p:txBody>
          <a:bodyPr/>
          <a:lstStyle/>
          <a:p>
            <a:r>
              <a:rPr lang="en-US" dirty="0"/>
              <a:t>Data is being collected on a regular basis from 40/44 (90%) of the publishers with agreements</a:t>
            </a:r>
          </a:p>
          <a:p>
            <a:endParaRPr lang="en-US" dirty="0"/>
          </a:p>
          <a:p>
            <a:r>
              <a:rPr lang="en-US" dirty="0"/>
              <a:t>Actively working with the remaining 4 to establish processes</a:t>
            </a:r>
          </a:p>
          <a:p>
            <a:endParaRPr lang="en-US" dirty="0"/>
          </a:p>
          <a:p>
            <a:r>
              <a:rPr lang="en-US" dirty="0"/>
              <a:t>Working with OASB to use their reports wherever possible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BFC33AA-CED4-E099-13F3-6E3F14C9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228" y="1047262"/>
            <a:ext cx="3463698" cy="346369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FCE39-9568-0971-3F82-E0D38297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74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Evaluation of Transitional Agreement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6E0D880-F831-D3C5-445D-BEC3550AA49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047262"/>
            <a:ext cx="6518277" cy="255741"/>
          </a:xfrm>
        </p:spPr>
        <p:txBody>
          <a:bodyPr/>
          <a:lstStyle/>
          <a:p>
            <a:r>
              <a:rPr lang="en-US" dirty="0"/>
              <a:t>Financial value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67985E-187B-9F97-9F78-3D6BC28E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92C1C7A-4BAE-9D91-01A9-FFEC8CC09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350249"/>
              </p:ext>
            </p:extLst>
          </p:nvPr>
        </p:nvGraphicFramePr>
        <p:xfrm>
          <a:off x="1211262" y="1395436"/>
          <a:ext cx="6518276" cy="301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962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Looking ahead</a:t>
            </a:r>
          </a:p>
        </p:txBody>
      </p:sp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5AAB6BC1-5D5F-3D7A-6786-B03BCCF1A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30" y="1095270"/>
            <a:ext cx="7216038" cy="346369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3B38B7-0460-2E95-B7EC-1721161C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6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921128-EA8F-496E-833C-D2E5FB5D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GB">
                <a:ea typeface="Roboto Black"/>
              </a:rPr>
              <a:t>Jisc agreements in 2021</a:t>
            </a:r>
            <a:endParaRPr lang="en-GB">
              <a:cs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0AF21-C2E1-49AA-AD15-6B7BB2CA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openCost -  6th October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0634A-34EF-464A-9270-7BCDF67A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2</a:t>
            </a:fld>
            <a:endParaRPr lang="en-GB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09D6B3F-C8F5-DF67-3180-43B37E3AD387}"/>
              </a:ext>
            </a:extLst>
          </p:cNvPr>
          <p:cNvSpPr>
            <a:spLocks noGrp="1"/>
          </p:cNvSpPr>
          <p:nvPr/>
        </p:nvSpPr>
        <p:spPr>
          <a:xfrm>
            <a:off x="358775" y="1025753"/>
            <a:ext cx="2960293" cy="1782761"/>
          </a:xfrm>
          <a:prstGeom prst="rect">
            <a:avLst/>
          </a:prstGeom>
          <a:solidFill>
            <a:schemeClr val="accent2"/>
          </a:solidFill>
        </p:spPr>
        <p:txBody>
          <a:bodyPr wrap="square" lIns="180000" tIns="180000" rIns="180000" bIns="180000" anchor="t">
            <a:noAutofit/>
          </a:bodyPr>
          <a:lstStyle>
            <a:lvl1pPr marL="176213" indent="-176213" algn="l" defTabSz="359991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1pPr>
            <a:lvl2pPr marL="360363" indent="-184150" algn="l" defTabSz="3599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2pPr>
            <a:lvl3pPr marL="538163" indent="-177800" algn="l" defTabSz="3599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3pPr>
            <a:lvl4pPr marL="714375" indent="-176213" algn="l" defTabSz="3599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4pPr>
            <a:lvl5pPr marL="898525" indent="-184150" algn="l" defTabSz="359991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1"/>
                </a:solidFill>
                <a:latin typeface="+mn-lt"/>
                <a:ea typeface="Roboto Light" panose="02000000000000000000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ea typeface="Roboto Light"/>
              </a:rPr>
              <a:t>        </a:t>
            </a:r>
            <a:r>
              <a:rPr lang="en-US" sz="3600" b="1" dirty="0">
                <a:ea typeface="Roboto Light"/>
              </a:rPr>
              <a:t>31,000</a:t>
            </a:r>
          </a:p>
          <a:p>
            <a:pPr marL="0" indent="0">
              <a:buNone/>
            </a:pPr>
            <a:r>
              <a:rPr lang="en-US" sz="1600" dirty="0">
                <a:ea typeface="Roboto Light"/>
              </a:rPr>
              <a:t>UK articles published immediately OA under Jisc agreements</a:t>
            </a:r>
            <a:endParaRPr lang="en-US" sz="1600" dirty="0">
              <a:ea typeface="Roboto Light"/>
              <a:cs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99BCA057-29C2-6267-7B44-6ABFC5CE44AD}"/>
              </a:ext>
            </a:extLst>
          </p:cNvPr>
          <p:cNvSpPr txBox="1">
            <a:spLocks/>
          </p:cNvSpPr>
          <p:nvPr/>
        </p:nvSpPr>
        <p:spPr>
          <a:xfrm>
            <a:off x="3448916" y="1017588"/>
            <a:ext cx="4026371" cy="1779288"/>
          </a:xfrm>
          <a:prstGeom prst="rect">
            <a:avLst/>
          </a:prstGeom>
          <a:solidFill>
            <a:schemeClr val="accent4"/>
          </a:solidFill>
        </p:spPr>
        <p:txBody>
          <a:bodyPr wrap="square" lIns="180000" tIns="180000" rIns="180000" bIns="180000" anchor="t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        </a:t>
            </a:r>
            <a:r>
              <a:rPr lang="en-GB" sz="3600" b="1">
                <a:solidFill>
                  <a:schemeClr val="bg1"/>
                </a:solidFill>
              </a:rPr>
              <a:t>287 million</a:t>
            </a:r>
            <a:r>
              <a:rPr lang="en-GB" sz="4400" b="1">
                <a:solidFill>
                  <a:schemeClr val="bg1"/>
                </a:solidFill>
              </a:rPr>
              <a:t> </a:t>
            </a:r>
            <a:r>
              <a:rPr lang="en-GB" sz="2400">
                <a:solidFill>
                  <a:schemeClr val="bg1"/>
                </a:solidFill>
              </a:rPr>
              <a:t>articles read by UK member organisations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6AB05B5-CCDB-BA70-AC90-433039FA582B}"/>
              </a:ext>
            </a:extLst>
          </p:cNvPr>
          <p:cNvSpPr txBox="1">
            <a:spLocks/>
          </p:cNvSpPr>
          <p:nvPr/>
        </p:nvSpPr>
        <p:spPr>
          <a:xfrm>
            <a:off x="357895" y="2934374"/>
            <a:ext cx="7111117" cy="1656177"/>
          </a:xfrm>
          <a:prstGeom prst="rect">
            <a:avLst/>
          </a:prstGeom>
          <a:solidFill>
            <a:schemeClr val="accent5"/>
          </a:solidFill>
        </p:spPr>
        <p:txBody>
          <a:bodyPr wrap="square" lIns="180000" tIns="180000" rIns="180000" bIns="180000" anchor="t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         </a:t>
            </a:r>
            <a:r>
              <a:rPr lang="en-GB" sz="3600" b="1">
                <a:solidFill>
                  <a:schemeClr val="bg1"/>
                </a:solidFill>
              </a:rPr>
              <a:t>£156 million</a:t>
            </a:r>
            <a:br>
              <a:rPr lang="en-GB" sz="4400" b="1"/>
            </a:br>
            <a:r>
              <a:rPr lang="en-GB" sz="2400">
                <a:solidFill>
                  <a:schemeClr val="bg1"/>
                </a:solidFill>
              </a:rPr>
              <a:t>is spent on subscriptions and publishing of digital content by Jisc subscribing institutions</a:t>
            </a:r>
          </a:p>
        </p:txBody>
      </p:sp>
      <p:pic>
        <p:nvPicPr>
          <p:cNvPr id="12" name="Graphic 1">
            <a:extLst>
              <a:ext uri="{FF2B5EF4-FFF2-40B4-BE49-F238E27FC236}">
                <a16:creationId xmlns:a16="http://schemas.microsoft.com/office/drawing/2014/main" id="{9D8B10B1-5E93-7144-5F88-E5683088D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22" y="2873313"/>
            <a:ext cx="914400" cy="914400"/>
          </a:xfrm>
          <a:prstGeom prst="rect">
            <a:avLst/>
          </a:prstGeom>
        </p:spPr>
      </p:pic>
      <p:pic>
        <p:nvPicPr>
          <p:cNvPr id="13" name="Graphic 1">
            <a:extLst>
              <a:ext uri="{FF2B5EF4-FFF2-40B4-BE49-F238E27FC236}">
                <a16:creationId xmlns:a16="http://schemas.microsoft.com/office/drawing/2014/main" id="{A33E2BF3-4CCB-E241-0F7D-E752DA7A6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876" y="1098358"/>
            <a:ext cx="914400" cy="914400"/>
          </a:xfrm>
          <a:prstGeom prst="rect">
            <a:avLst/>
          </a:prstGeom>
        </p:spPr>
      </p:pic>
      <p:pic>
        <p:nvPicPr>
          <p:cNvPr id="14" name="Graphic 53">
            <a:extLst>
              <a:ext uri="{FF2B5EF4-FFF2-40B4-BE49-F238E27FC236}">
                <a16:creationId xmlns:a16="http://schemas.microsoft.com/office/drawing/2014/main" id="{2687532C-9621-830C-3ACC-5C38D9A41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0571" y="10154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38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GB" dirty="0">
                <a:ea typeface="Roboto Black"/>
              </a:rPr>
              <a:t>Looking ahead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2" name="Diagram 1" descr="Use of PIDS, standardisation, good working relationships and understanding of external stakeholders workflow">
            <a:extLst>
              <a:ext uri="{FF2B5EF4-FFF2-40B4-BE49-F238E27FC236}">
                <a16:creationId xmlns:a16="http://schemas.microsoft.com/office/drawing/2014/main" id="{40771965-7633-233A-91AE-38EFE5907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6594713"/>
              </p:ext>
            </p:extLst>
          </p:nvPr>
        </p:nvGraphicFramePr>
        <p:xfrm>
          <a:off x="358775" y="982662"/>
          <a:ext cx="7958138" cy="3703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6C083-9F2A-4CC8-3FFA-9C64CCD4C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openCost -  6th October 2022</a:t>
            </a:r>
          </a:p>
        </p:txBody>
      </p:sp>
    </p:spTree>
    <p:extLst>
      <p:ext uri="{BB962C8B-B14F-4D97-AF65-F5344CB8AC3E}">
        <p14:creationId xmlns:p14="http://schemas.microsoft.com/office/powerpoint/2010/main" val="403634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1EBF0-0B2A-47EA-8D4E-3969C4791B4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8774" y="1260066"/>
            <a:ext cx="3097189" cy="255741"/>
          </a:xfrm>
        </p:spPr>
        <p:txBody>
          <a:bodyPr/>
          <a:lstStyle/>
          <a:p>
            <a:r>
              <a:rPr lang="en-US" dirty="0"/>
              <a:t>Thank you for attending.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00F73-1583-4184-9D0F-6BA47CEA433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8774" y="1639807"/>
            <a:ext cx="3097189" cy="255741"/>
          </a:xfrm>
        </p:spPr>
        <p:txBody>
          <a:bodyPr/>
          <a:lstStyle/>
          <a:p>
            <a:r>
              <a:rPr lang="en-US" dirty="0"/>
              <a:t>amy.devenney@jisc.ac.uk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960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921128-EA8F-496E-833C-D2E5FB5D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What is this session about?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00AF21-C2E1-49AA-AD15-6B7BB2CA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0634A-34EF-464A-9270-7BCDF67A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graphicFrame>
        <p:nvGraphicFramePr>
          <p:cNvPr id="7" name="Text Placeholder 1">
            <a:extLst>
              <a:ext uri="{FF2B5EF4-FFF2-40B4-BE49-F238E27FC236}">
                <a16:creationId xmlns:a16="http://schemas.microsoft.com/office/drawing/2014/main" id="{CFAFBB3C-1275-D31E-F169-C601291AC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270939"/>
              </p:ext>
            </p:extLst>
          </p:nvPr>
        </p:nvGraphicFramePr>
        <p:xfrm>
          <a:off x="1211262" y="1145607"/>
          <a:ext cx="6518276" cy="301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23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D62180D7-AAB9-9D89-F838-23E3DB24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1830" y="762273"/>
            <a:ext cx="2931015" cy="27640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GB" dirty="0">
                <a:ea typeface="Roboto Black"/>
              </a:rPr>
              <a:t>Who are we? What do we do?</a:t>
            </a:r>
            <a:endParaRPr lang="en-GB" dirty="0">
              <a:cs typeface="Arial" panose="020B0604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FD97A-8A3D-3528-2DC1-3F9A6C3DC76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Licensing intelligence team at Jisc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FC477-F8D6-DAD5-E53E-3459AE35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6518276" cy="1517751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ea typeface="Roboto Light"/>
                <a:cs typeface="Segoe UI"/>
              </a:rPr>
              <a:t>New team (est. Jan 2021) who:</a:t>
            </a:r>
            <a:endParaRPr lang="en-GB" sz="1400" dirty="0">
              <a:cs typeface="Segoe UI" panose="020B0502040204020203" pitchFamily="34" charset="0"/>
            </a:endParaRPr>
          </a:p>
          <a:p>
            <a:pPr marL="175895" indent="-175895"/>
            <a:r>
              <a:rPr lang="en-GB" sz="1400" dirty="0">
                <a:ea typeface="+mn-lt"/>
                <a:cs typeface="+mn-lt"/>
              </a:rPr>
              <a:t>Collect data from content providers</a:t>
            </a:r>
            <a:endParaRPr lang="en-GB" sz="1400" dirty="0">
              <a:cs typeface="Segoe UI"/>
            </a:endParaRPr>
          </a:p>
          <a:p>
            <a:pPr marL="175895" indent="-175895"/>
            <a:r>
              <a:rPr lang="en-GB" sz="1400" dirty="0">
                <a:ea typeface="+mn-lt"/>
                <a:cs typeface="+mn-lt"/>
              </a:rPr>
              <a:t>Standardise and verify datasets</a:t>
            </a:r>
            <a:endParaRPr lang="en-GB" sz="1400" dirty="0">
              <a:cs typeface="Segoe UI"/>
            </a:endParaRPr>
          </a:p>
          <a:p>
            <a:pPr marL="175895" indent="-175895"/>
            <a:r>
              <a:rPr lang="en-GB" sz="1400" dirty="0">
                <a:ea typeface="+mn-lt"/>
                <a:cs typeface="+mn-lt"/>
              </a:rPr>
              <a:t>Combine this with additional datasets</a:t>
            </a:r>
            <a:endParaRPr lang="en-GB" sz="1400" dirty="0">
              <a:cs typeface="Segoe UI"/>
            </a:endParaRPr>
          </a:p>
          <a:p>
            <a:pPr marL="175895" indent="-175895"/>
            <a:r>
              <a:rPr lang="en-GB" sz="1400" dirty="0">
                <a:ea typeface="+mn-lt"/>
                <a:cs typeface="+mn-lt"/>
              </a:rPr>
              <a:t>Produce data in a usable format </a:t>
            </a:r>
          </a:p>
          <a:p>
            <a:pPr marL="175895" indent="-175895"/>
            <a:r>
              <a:rPr lang="en-GB" sz="1400" dirty="0">
                <a:ea typeface="+mn-lt"/>
                <a:cs typeface="+mn-lt"/>
              </a:rPr>
              <a:t>Demonstrate value and impact</a:t>
            </a:r>
            <a:endParaRPr lang="en-GB" sz="1400" dirty="0">
              <a:cs typeface="Segoe U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4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80FF7-7F4A-345D-6C1A-FA073D965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76158" y="1099007"/>
            <a:ext cx="744702" cy="721940"/>
            <a:chOff x="3445546" y="1099235"/>
            <a:chExt cx="744702" cy="7219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1013D6-AD9E-642A-0FB0-A0269E8EEB14}"/>
                </a:ext>
              </a:extLst>
            </p:cNvPr>
            <p:cNvSpPr/>
            <p:nvPr/>
          </p:nvSpPr>
          <p:spPr>
            <a:xfrm>
              <a:off x="3445546" y="1099235"/>
              <a:ext cx="744702" cy="72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DE1552-C008-A1C5-68C9-C65BF7EF51F1}"/>
                </a:ext>
              </a:extLst>
            </p:cNvPr>
            <p:cNvSpPr txBox="1"/>
            <p:nvPr/>
          </p:nvSpPr>
          <p:spPr>
            <a:xfrm>
              <a:off x="3448879" y="1208173"/>
              <a:ext cx="720873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Senior Data Services Manager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8DEDCF-D179-5E76-7D76-7EADD8D75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30825" y="2488952"/>
            <a:ext cx="744702" cy="721940"/>
            <a:chOff x="3445546" y="1099235"/>
            <a:chExt cx="744702" cy="7219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902C99-9F2E-7B00-4A40-69250996F4DE}"/>
                </a:ext>
              </a:extLst>
            </p:cNvPr>
            <p:cNvSpPr/>
            <p:nvPr/>
          </p:nvSpPr>
          <p:spPr>
            <a:xfrm>
              <a:off x="3445546" y="1099235"/>
              <a:ext cx="744702" cy="72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8B9264-B3D1-E41F-E93A-9E0F42F715CD}"/>
                </a:ext>
              </a:extLst>
            </p:cNvPr>
            <p:cNvSpPr txBox="1"/>
            <p:nvPr/>
          </p:nvSpPr>
          <p:spPr>
            <a:xfrm>
              <a:off x="3448879" y="1292840"/>
              <a:ext cx="720873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Research Analyst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F6D252-AF9F-0986-2D33-AADF5DFBD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27991" y="2079730"/>
            <a:ext cx="1139813" cy="1102939"/>
            <a:chOff x="3445546" y="1099235"/>
            <a:chExt cx="744702" cy="7219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8DE79E-3AD9-2BB9-9867-170BAABAD295}"/>
                </a:ext>
              </a:extLst>
            </p:cNvPr>
            <p:cNvSpPr/>
            <p:nvPr/>
          </p:nvSpPr>
          <p:spPr>
            <a:xfrm>
              <a:off x="3445546" y="1099235"/>
              <a:ext cx="744702" cy="72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3AE278-AE3B-B7C3-C66B-6D2E7DB8F47D}"/>
                </a:ext>
              </a:extLst>
            </p:cNvPr>
            <p:cNvSpPr txBox="1"/>
            <p:nvPr/>
          </p:nvSpPr>
          <p:spPr>
            <a:xfrm>
              <a:off x="3458098" y="1388286"/>
              <a:ext cx="720873" cy="1410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Data Analysts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918CB2-3C90-EDF1-A223-DE4EBA51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4492" y="1183673"/>
            <a:ext cx="1090424" cy="1074717"/>
            <a:chOff x="3445546" y="1099235"/>
            <a:chExt cx="744702" cy="7219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84E16CC-4523-5B1B-C02B-0BF3BFDC95D3}"/>
                </a:ext>
              </a:extLst>
            </p:cNvPr>
            <p:cNvSpPr/>
            <p:nvPr/>
          </p:nvSpPr>
          <p:spPr>
            <a:xfrm>
              <a:off x="3445546" y="1099235"/>
              <a:ext cx="744702" cy="72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CA171C-C82F-FBDA-26E6-78E9785AC23C}"/>
                </a:ext>
              </a:extLst>
            </p:cNvPr>
            <p:cNvSpPr txBox="1"/>
            <p:nvPr/>
          </p:nvSpPr>
          <p:spPr>
            <a:xfrm>
              <a:off x="3463335" y="1387631"/>
              <a:ext cx="725691" cy="1447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Data Managers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1A05E-E1F8-F52F-169A-AEC83377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openCost -  6th October 2022</a:t>
            </a:r>
          </a:p>
        </p:txBody>
      </p:sp>
    </p:spTree>
    <p:extLst>
      <p:ext uri="{BB962C8B-B14F-4D97-AF65-F5344CB8AC3E}">
        <p14:creationId xmlns:p14="http://schemas.microsoft.com/office/powerpoint/2010/main" val="1473570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D62180D7-AAB9-9D89-F838-23E3DB24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1830" y="762273"/>
            <a:ext cx="2931015" cy="27640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GB" dirty="0">
                <a:ea typeface="Roboto Black"/>
              </a:rPr>
              <a:t>Who are we? What do we do?</a:t>
            </a:r>
            <a:endParaRPr lang="en-GB" dirty="0">
              <a:cs typeface="Arial" panose="020B060402020202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FD97A-8A3D-3528-2DC1-3F9A6C3DC76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Licensing intelligence team at Jisc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FC477-F8D6-DAD5-E53E-3459AE35E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9556"/>
            <a:ext cx="4835394" cy="1517751"/>
          </a:xfrm>
        </p:spPr>
        <p:txBody>
          <a:bodyPr/>
          <a:lstStyle/>
          <a:p>
            <a:pPr marL="0" indent="0">
              <a:buNone/>
            </a:pPr>
            <a:r>
              <a:rPr lang="en-GB" sz="1400" dirty="0">
                <a:ea typeface="Roboto Light"/>
                <a:cs typeface="Segoe UI"/>
              </a:rPr>
              <a:t>Some of our team aims include:</a:t>
            </a:r>
            <a:endParaRPr lang="en-GB" sz="1400" dirty="0">
              <a:cs typeface="Segoe UI"/>
            </a:endParaRPr>
          </a:p>
          <a:p>
            <a:pPr marL="175895" indent="-175895"/>
            <a:r>
              <a:rPr lang="en-GB" sz="1400" dirty="0">
                <a:ea typeface="Roboto Light"/>
                <a:cs typeface="Segoe UI"/>
              </a:rPr>
              <a:t>Developing comprehensive quality assured data. </a:t>
            </a:r>
            <a:endParaRPr lang="en-GB" sz="1400" dirty="0">
              <a:cs typeface="Segoe UI"/>
            </a:endParaRPr>
          </a:p>
          <a:p>
            <a:pPr marL="175895" indent="-175895"/>
            <a:r>
              <a:rPr lang="en-GB" sz="1400" dirty="0">
                <a:ea typeface="Roboto Light"/>
                <a:cs typeface="Segoe UI"/>
              </a:rPr>
              <a:t>Provide flexible products and tools to support data access and reuse.</a:t>
            </a:r>
            <a:endParaRPr lang="en-GB" sz="1400" dirty="0">
              <a:cs typeface="Segoe UI"/>
            </a:endParaRPr>
          </a:p>
          <a:p>
            <a:pPr marL="175895" indent="-175895"/>
            <a:r>
              <a:rPr lang="en-GB" sz="1400" dirty="0">
                <a:ea typeface="Roboto Light"/>
                <a:cs typeface="Segoe UI"/>
              </a:rPr>
              <a:t>Develop strategic partnerships and engaged communities to support effective data access and reuse. </a:t>
            </a:r>
            <a:endParaRPr lang="en-GB" sz="1400" dirty="0">
              <a:cs typeface="Segoe UI"/>
            </a:endParaRPr>
          </a:p>
          <a:p>
            <a:pPr marL="175895" indent="-175895"/>
            <a:r>
              <a:rPr lang="en-GB" sz="1400" dirty="0">
                <a:ea typeface="Roboto Light"/>
                <a:cs typeface="Segoe UI"/>
              </a:rPr>
              <a:t>Establish common frameworks and a standards-based infrastructure to support interoperability.</a:t>
            </a:r>
            <a:endParaRPr lang="en-GB" sz="1400" dirty="0"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5</a:t>
            </a:fld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80FF7-7F4A-345D-6C1A-FA073D965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76158" y="1099007"/>
            <a:ext cx="744702" cy="721940"/>
            <a:chOff x="3445546" y="1099235"/>
            <a:chExt cx="744702" cy="7219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01013D6-AD9E-642A-0FB0-A0269E8EEB14}"/>
                </a:ext>
              </a:extLst>
            </p:cNvPr>
            <p:cNvSpPr/>
            <p:nvPr/>
          </p:nvSpPr>
          <p:spPr>
            <a:xfrm>
              <a:off x="3445546" y="1099235"/>
              <a:ext cx="744702" cy="72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DE1552-C008-A1C5-68C9-C65BF7EF51F1}"/>
                </a:ext>
              </a:extLst>
            </p:cNvPr>
            <p:cNvSpPr txBox="1"/>
            <p:nvPr/>
          </p:nvSpPr>
          <p:spPr>
            <a:xfrm>
              <a:off x="3448879" y="1208173"/>
              <a:ext cx="720873" cy="58477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Senior Data Services Manager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8DEDCF-D179-5E76-7D76-7EADD8D75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30825" y="2488952"/>
            <a:ext cx="744702" cy="721940"/>
            <a:chOff x="3445546" y="1099235"/>
            <a:chExt cx="744702" cy="7219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3902C99-9F2E-7B00-4A40-69250996F4DE}"/>
                </a:ext>
              </a:extLst>
            </p:cNvPr>
            <p:cNvSpPr/>
            <p:nvPr/>
          </p:nvSpPr>
          <p:spPr>
            <a:xfrm>
              <a:off x="3445546" y="1099235"/>
              <a:ext cx="744702" cy="72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8B9264-B3D1-E41F-E93A-9E0F42F715CD}"/>
                </a:ext>
              </a:extLst>
            </p:cNvPr>
            <p:cNvSpPr txBox="1"/>
            <p:nvPr/>
          </p:nvSpPr>
          <p:spPr>
            <a:xfrm>
              <a:off x="3448879" y="1292840"/>
              <a:ext cx="720873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Research Analyst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F6D252-AF9F-0986-2D33-AADF5DFBD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27991" y="2079730"/>
            <a:ext cx="1139813" cy="1102939"/>
            <a:chOff x="3445546" y="1099235"/>
            <a:chExt cx="744702" cy="7219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18DE79E-3AD9-2BB9-9867-170BAABAD295}"/>
                </a:ext>
              </a:extLst>
            </p:cNvPr>
            <p:cNvSpPr/>
            <p:nvPr/>
          </p:nvSpPr>
          <p:spPr>
            <a:xfrm>
              <a:off x="3445546" y="1099235"/>
              <a:ext cx="744702" cy="72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3AE278-AE3B-B7C3-C66B-6D2E7DB8F47D}"/>
                </a:ext>
              </a:extLst>
            </p:cNvPr>
            <p:cNvSpPr txBox="1"/>
            <p:nvPr/>
          </p:nvSpPr>
          <p:spPr>
            <a:xfrm>
              <a:off x="3458098" y="1388286"/>
              <a:ext cx="720873" cy="14102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Data Analysts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918CB2-3C90-EDF1-A223-DE4EBA51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4492" y="1183673"/>
            <a:ext cx="1090424" cy="1074717"/>
            <a:chOff x="3445546" y="1099235"/>
            <a:chExt cx="744702" cy="7219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84E16CC-4523-5B1B-C02B-0BF3BFDC95D3}"/>
                </a:ext>
              </a:extLst>
            </p:cNvPr>
            <p:cNvSpPr/>
            <p:nvPr/>
          </p:nvSpPr>
          <p:spPr>
            <a:xfrm>
              <a:off x="3445546" y="1099235"/>
              <a:ext cx="744702" cy="72194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CA171C-C82F-FBDA-26E6-78E9785AC23C}"/>
                </a:ext>
              </a:extLst>
            </p:cNvPr>
            <p:cNvSpPr txBox="1"/>
            <p:nvPr/>
          </p:nvSpPr>
          <p:spPr>
            <a:xfrm>
              <a:off x="3463335" y="1387631"/>
              <a:ext cx="725691" cy="1447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Data Managers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A896C-676A-72E5-3852-5F2A3A33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openCost -  6th October 2022</a:t>
            </a:r>
          </a:p>
        </p:txBody>
      </p:sp>
    </p:spTree>
    <p:extLst>
      <p:ext uri="{BB962C8B-B14F-4D97-AF65-F5344CB8AC3E}">
        <p14:creationId xmlns:p14="http://schemas.microsoft.com/office/powerpoint/2010/main" val="144481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Jisc APC/Total Cost of Ownership exercise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6DD0692-525A-715F-311D-58EB7646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64197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graphicFrame>
        <p:nvGraphicFramePr>
          <p:cNvPr id="24" name="Content Placeholder 1">
            <a:extLst>
              <a:ext uri="{FF2B5EF4-FFF2-40B4-BE49-F238E27FC236}">
                <a16:creationId xmlns:a16="http://schemas.microsoft.com/office/drawing/2014/main" id="{A8480594-112B-390D-2361-2CD3F7A65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954925"/>
              </p:ext>
            </p:extLst>
          </p:nvPr>
        </p:nvGraphicFramePr>
        <p:xfrm>
          <a:off x="425805" y="914401"/>
          <a:ext cx="8089189" cy="3548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924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Roboto Black"/>
              </a:rPr>
              <a:t>I</a:t>
            </a:r>
            <a:r>
              <a:rPr lang="en-GB" dirty="0" err="1">
                <a:ea typeface="Roboto Black"/>
              </a:rPr>
              <a:t>nsights</a:t>
            </a:r>
            <a:r>
              <a:rPr lang="en-GB" dirty="0">
                <a:ea typeface="Roboto Black"/>
              </a:rPr>
              <a:t> 2015/2016 – 2020/2021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AF65-ABD8-9745-9161-1D3466EAFE0E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F5850B-7581-C1EA-750D-F16E678E6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57" y="824841"/>
            <a:ext cx="4281485" cy="1746909"/>
          </a:xfrm>
          <a:prstGeom prst="rect">
            <a:avLst/>
          </a:prstGeom>
          <a:solidFill>
            <a:schemeClr val="tx2"/>
          </a:solidFill>
          <a:ln w="25400"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36D6A-FC40-8CE4-7F39-ED9AC81ED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23" y="2673785"/>
            <a:ext cx="8338154" cy="194999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B1C40-50E6-D949-D54A-E7250F0CD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openCost -  6th October 2022</a:t>
            </a:r>
          </a:p>
        </p:txBody>
      </p:sp>
    </p:spTree>
    <p:extLst>
      <p:ext uri="{BB962C8B-B14F-4D97-AF65-F5344CB8AC3E}">
        <p14:creationId xmlns:p14="http://schemas.microsoft.com/office/powerpoint/2010/main" val="3238633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3E6506A7-269A-F384-E491-95F736C41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01775"/>
            <a:ext cx="4525963" cy="1395413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1" name="Picture 10" descr="Chart, bar chart&#10;&#10;Description automatically generated">
            <a:extLst>
              <a:ext uri="{FF2B5EF4-FFF2-40B4-BE49-F238E27FC236}">
                <a16:creationId xmlns:a16="http://schemas.microsoft.com/office/drawing/2014/main" id="{5BB1FF76-3C2D-94BE-E985-F913BE815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75" y="1501775"/>
            <a:ext cx="3529013" cy="1395413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7" name="Picture 6" descr="Application, table&#10;&#10;Description automatically generated">
            <a:extLst>
              <a:ext uri="{FF2B5EF4-FFF2-40B4-BE49-F238E27FC236}">
                <a16:creationId xmlns:a16="http://schemas.microsoft.com/office/drawing/2014/main" id="{06FC9AED-2BCF-EDE3-3442-7B9A62A2A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2971800"/>
            <a:ext cx="2886075" cy="117792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708941B-E81C-0B28-1C84-0014235B2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675" y="2971800"/>
            <a:ext cx="5167313" cy="1177925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</a:t>
            </a:r>
            <a:r>
              <a:rPr lang="en-GB" err="1"/>
              <a:t>ata</a:t>
            </a:r>
            <a:r>
              <a:rPr lang="en-GB"/>
              <a:t> insights 2015/2016 – 2020/2021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717E3-7473-D8C1-5C76-7F2AF1ED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</p:spTree>
    <p:extLst>
      <p:ext uri="{BB962C8B-B14F-4D97-AF65-F5344CB8AC3E}">
        <p14:creationId xmlns:p14="http://schemas.microsoft.com/office/powerpoint/2010/main" val="408419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27E7DAB-26A9-4C3C-84CD-ED4E572C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39725"/>
            <a:ext cx="6518277" cy="341572"/>
          </a:xfrm>
        </p:spPr>
        <p:txBody>
          <a:bodyPr lIns="0" tIns="0" rIns="0" bIns="0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D</a:t>
            </a:r>
            <a:r>
              <a:rPr lang="en-GB" err="1"/>
              <a:t>ata</a:t>
            </a:r>
            <a:r>
              <a:rPr lang="en-GB"/>
              <a:t> insights 2015/2016 – 2020/2021</a:t>
            </a:r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C4315A5E-4298-469C-7EC5-B196C98DA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0" y="1193936"/>
            <a:ext cx="4258687" cy="2917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7419C-6FB7-D3F4-3A21-FC29DF90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8430" y="4623775"/>
            <a:ext cx="3490344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openCost -  6th October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3702-21B6-4D57-A676-C3C6E20B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8775" y="4623776"/>
            <a:ext cx="198109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BD7AF65-ABD8-9745-9161-1D3466EAFE0E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648318-E91F-4BA9-F13B-40CA9CB9D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73" y="1193936"/>
            <a:ext cx="3865801" cy="29172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23582884"/>
      </p:ext>
    </p:extLst>
  </p:cSld>
  <p:clrMapOvr>
    <a:masterClrMapping/>
  </p:clrMapOvr>
</p:sld>
</file>

<file path=ppt/theme/theme1.xml><?xml version="1.0" encoding="utf-8"?>
<a:theme xmlns:a="http://schemas.openxmlformats.org/drawingml/2006/main" name="NAVY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BBAB9A4C-228C-469D-A139-84EE17A4A53A}"/>
    </a:ext>
  </a:extLst>
</a:theme>
</file>

<file path=ppt/theme/theme2.xml><?xml version="1.0" encoding="utf-8"?>
<a:theme xmlns:a="http://schemas.openxmlformats.org/drawingml/2006/main" name="1_NAVY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BBAB9A4C-228C-469D-A139-84EE17A4A53A}"/>
    </a:ext>
  </a:extLst>
</a:theme>
</file>

<file path=ppt/theme/theme3.xml><?xml version="1.0" encoding="utf-8"?>
<a:theme xmlns:a="http://schemas.openxmlformats.org/drawingml/2006/main" name="1_PLAIN">
  <a:themeElements>
    <a:clrScheme name="JISC REBRAND PALETTE 2018">
      <a:dk1>
        <a:srgbClr val="000000"/>
      </a:dk1>
      <a:lt1>
        <a:sysClr val="window" lastClr="FFFFFF"/>
      </a:lt1>
      <a:dk2>
        <a:srgbClr val="CE0F69"/>
      </a:dk2>
      <a:lt2>
        <a:srgbClr val="E62645"/>
      </a:lt2>
      <a:accent1>
        <a:srgbClr val="0D224C"/>
      </a:accent1>
      <a:accent2>
        <a:srgbClr val="00857D"/>
      </a:accent2>
      <a:accent3>
        <a:srgbClr val="6D2077"/>
      </a:accent3>
      <a:accent4>
        <a:srgbClr val="8E1558"/>
      </a:accent4>
      <a:accent5>
        <a:srgbClr val="007DBA"/>
      </a:accent5>
      <a:accent6>
        <a:srgbClr val="F8A800"/>
      </a:accent6>
      <a:hlink>
        <a:srgbClr val="2A4B98"/>
      </a:hlink>
      <a:folHlink>
        <a:srgbClr val="5125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ISC_PRESENTATION_TEMPLATE_DEC2018_v2" id="{44523D53-DEA1-4D03-8469-B2AD049BD86C}" vid="{FB1644FF-D291-40BD-BA74-5EE3B0F8BCC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79c6cfb5-50bc-4fca-81ee-f60fcea9a646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18FC8F8512E4197544256A559F80C" ma:contentTypeVersion="418" ma:contentTypeDescription="Create a new document." ma:contentTypeScope="" ma:versionID="87baedac3bba548f7882400239706575">
  <xsd:schema xmlns:xsd="http://www.w3.org/2001/XMLSchema" xmlns:xs="http://www.w3.org/2001/XMLSchema" xmlns:p="http://schemas.microsoft.com/office/2006/metadata/properties" xmlns:ns2="79ed8d8e-735d-4020-8679-fc6c7b35ba8b" xmlns:ns3="13533339-1929-4408-9256-cf4b1cc69088" xmlns:ns4="c49330b3-e132-484e-ba4a-1eb43426289d" xmlns:ns5="7c455f33-77d2-4545-9ec6-8ece34099d2f" targetNamespace="http://schemas.microsoft.com/office/2006/metadata/properties" ma:root="true" ma:fieldsID="db3ad067caffd15361867ded6ca6a9b4" ns2:_="" ns3:_="" ns4:_="" ns5:_="">
    <xsd:import namespace="79ed8d8e-735d-4020-8679-fc6c7b35ba8b"/>
    <xsd:import namespace="13533339-1929-4408-9256-cf4b1cc69088"/>
    <xsd:import namespace="c49330b3-e132-484e-ba4a-1eb43426289d"/>
    <xsd:import namespace="7c455f33-77d2-4545-9ec6-8ece34099d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Publisher" minOccurs="0"/>
                <xsd:element ref="ns4:MediaServiceDateTaken" minOccurs="0"/>
                <xsd:element ref="ns4:Publisher_x0028_s_x0029_" minOccurs="0"/>
                <xsd:element ref="ns4:Yea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d8d8e-735d-4020-8679-fc6c7b35ba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33339-1929-4408-9256-cf4b1cc69088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330b3-e132-484e-ba4a-1eb434262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Publisher" ma:index="21" nillable="true" ma:displayName="Publisher" ma:format="Dropdown" ma:internalName="Publisher">
      <xsd:simpleType>
        <xsd:restriction base="dms:Text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Publisher_x0028_s_x0029_" ma:index="23" nillable="true" ma:displayName="Publisher(s)" ma:description="Name of publisher" ma:format="Dropdown" ma:internalName="Publisher_x0028_s_x0029_">
      <xsd:simpleType>
        <xsd:restriction base="dms:Text">
          <xsd:maxLength value="255"/>
        </xsd:restriction>
      </xsd:simpleType>
    </xsd:element>
    <xsd:element name="Year" ma:index="24" nillable="true" ma:displayName="OA / APC data year" ma:description="Year of APC dataset or of OA articles dataset" ma:format="Dropdown" ma:internalName="Year">
      <xsd:simpleType>
        <xsd:restriction base="dms:Text">
          <xsd:maxLength value="255"/>
        </xsd:restriction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79c6cfb5-50bc-4fca-81ee-f60fcea9a6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55f33-77d2-4545-9ec6-8ece34099d2f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59756b34-18be-4809-a8e4-9d6cdf184c79}" ma:internalName="TaxCatchAll" ma:showField="CatchAllData" ma:web="79ed8d8e-735d-4020-8679-fc6c7b35ba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ed8d8e-735d-4020-8679-fc6c7b35ba8b">5A7VYUX4WZA7-2105719427-43879</_dlc_DocId>
    <_dlc_DocIdUrl xmlns="79ed8d8e-735d-4020-8679-fc6c7b35ba8b">
      <Url>https://jisc365.sharepoint.com/sites/dcrd/jcts/_layouts/15/DocIdRedir.aspx?ID=5A7VYUX4WZA7-2105719427-43879</Url>
      <Description>5A7VYUX4WZA7-2105719427-43879</Description>
    </_dlc_DocIdUrl>
    <Publisher_x0028_s_x0029_ xmlns="c49330b3-e132-484e-ba4a-1eb43426289d" xsi:nil="true"/>
    <Publisher xmlns="c49330b3-e132-484e-ba4a-1eb43426289d" xsi:nil="true"/>
    <Year xmlns="c49330b3-e132-484e-ba4a-1eb43426289d" xsi:nil="true"/>
    <lcf76f155ced4ddcb4097134ff3c332f xmlns="c49330b3-e132-484e-ba4a-1eb43426289d">
      <Terms xmlns="http://schemas.microsoft.com/office/infopath/2007/PartnerControls"/>
    </lcf76f155ced4ddcb4097134ff3c332f>
    <TaxCatchAll xmlns="7c455f33-77d2-4545-9ec6-8ece34099d2f" xsi:nil="true"/>
  </documentManagement>
</p:properties>
</file>

<file path=customXml/itemProps1.xml><?xml version="1.0" encoding="utf-8"?>
<ds:datastoreItem xmlns:ds="http://schemas.openxmlformats.org/officeDocument/2006/customXml" ds:itemID="{C17691C4-CBF3-4440-BC4F-60425A5645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A0CE0C5-C28D-4F9C-9C31-BA2FD6962D6A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62724E3F-6D3B-4A4B-B5A4-456F063C4ED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2E015F9-FB16-4CCD-8ED6-7266A7E3E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ed8d8e-735d-4020-8679-fc6c7b35ba8b"/>
    <ds:schemaRef ds:uri="13533339-1929-4408-9256-cf4b1cc69088"/>
    <ds:schemaRef ds:uri="c49330b3-e132-484e-ba4a-1eb43426289d"/>
    <ds:schemaRef ds:uri="7c455f33-77d2-4545-9ec6-8ece34099d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307BC662-79C4-41D5-819A-ABA66669DF8C}">
  <ds:schemaRefs>
    <ds:schemaRef ds:uri="c49330b3-e132-484e-ba4a-1eb43426289d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3533339-1929-4408-9256-cf4b1cc69088"/>
    <ds:schemaRef ds:uri="http://www.w3.org/XML/1998/namespace"/>
    <ds:schemaRef ds:uri="7c455f33-77d2-4545-9ec6-8ece34099d2f"/>
    <ds:schemaRef ds:uri="79ed8d8e-735d-4020-8679-fc6c7b35ba8b"/>
    <ds:schemaRef ds:uri="http://schemas.microsoft.com/office/infopath/2007/PartnerControl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48f9394d-8a14-4d27-82a6-f35f12361205}" enabled="0" method="" siteId="{48f9394d-8a14-4d27-82a6-f35f1236120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JP0199_FE VALUE CASE STUDY_AUG18</Template>
  <TotalTime>1325</TotalTime>
  <Words>721</Words>
  <Application>Microsoft Office PowerPoint</Application>
  <PresentationFormat>On-screen Show (16:9)</PresentationFormat>
  <Paragraphs>145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Roboto Medium</vt:lpstr>
      <vt:lpstr>Segoe UI</vt:lpstr>
      <vt:lpstr>NAVY</vt:lpstr>
      <vt:lpstr>1_NAVY</vt:lpstr>
      <vt:lpstr>1_PLAIN</vt:lpstr>
      <vt:lpstr>Exploring the total cost of ownership</vt:lpstr>
      <vt:lpstr>Jisc agreements in 2021</vt:lpstr>
      <vt:lpstr>What is this session about?</vt:lpstr>
      <vt:lpstr>Who are we? What do we do?</vt:lpstr>
      <vt:lpstr>Who are we? What do we do?</vt:lpstr>
      <vt:lpstr>Jisc APC/Total Cost of Ownership exercise</vt:lpstr>
      <vt:lpstr>Insights 2015/2016 – 2020/2021</vt:lpstr>
      <vt:lpstr>Data insights 2015/2016 – 2020/2021</vt:lpstr>
      <vt:lpstr>Data insights 2015/2016 – 2020/2021</vt:lpstr>
      <vt:lpstr>Data insights 2015/2016 – 2020/2021</vt:lpstr>
      <vt:lpstr>Data insights 2015/2016 – 2020/2021</vt:lpstr>
      <vt:lpstr>Data insights 2015/2016 – 2020/2021</vt:lpstr>
      <vt:lpstr>Changing Landscape</vt:lpstr>
      <vt:lpstr>Changing Landscape</vt:lpstr>
      <vt:lpstr>Changing landscape</vt:lpstr>
      <vt:lpstr>Data collection and Jisc</vt:lpstr>
      <vt:lpstr>Data collection and Jisc</vt:lpstr>
      <vt:lpstr>Evaluation of Transitional Agreement</vt:lpstr>
      <vt:lpstr>Looking ahead</vt:lpstr>
      <vt:lpstr>Looking ahead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JISC_TEMPLATE_DEC2018</dc:title>
  <dc:creator>BonnerMcHardy</dc:creator>
  <cp:lastModifiedBy>Amy Devenney</cp:lastModifiedBy>
  <cp:revision>8</cp:revision>
  <cp:lastPrinted>2018-08-23T11:32:46Z</cp:lastPrinted>
  <dcterms:created xsi:type="dcterms:W3CDTF">2018-09-06T10:10:51Z</dcterms:created>
  <dcterms:modified xsi:type="dcterms:W3CDTF">2022-10-06T07:54:34Z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0x010100F6018FC8F8512E4197544256A559F80C</vt:lpwstr>
  </property>
  <property fmtid="{D5CDD505-2E9C-101B-9397-08002B2CF9AE}" pid="3" name="_dlc_DocIdItemGuid">
    <vt:lpwstr>7a31bd3b-d859-4ddc-ba87-ab07bd13d75d</vt:lpwstr>
  </property>
  <property fmtid="{D5CDD505-2E9C-101B-9397-08002B2CF9AE}" pid="4" name="MediaServiceImageTags">
    <vt:lpwstr/>
  </property>
</Properties>
</file>