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24" r:id="rId2"/>
    <p:sldId id="474" r:id="rId3"/>
    <p:sldId id="475" r:id="rId4"/>
    <p:sldId id="476" r:id="rId5"/>
    <p:sldId id="477" r:id="rId6"/>
    <p:sldId id="525" r:id="rId7"/>
    <p:sldId id="524" r:id="rId8"/>
    <p:sldId id="478" r:id="rId9"/>
    <p:sldId id="479" r:id="rId10"/>
    <p:sldId id="481" r:id="rId11"/>
    <p:sldId id="482" r:id="rId12"/>
    <p:sldId id="483" r:id="rId13"/>
    <p:sldId id="526" r:id="rId14"/>
    <p:sldId id="538" r:id="rId15"/>
    <p:sldId id="532" r:id="rId16"/>
    <p:sldId id="534" r:id="rId17"/>
    <p:sldId id="535" r:id="rId18"/>
    <p:sldId id="536" r:id="rId19"/>
    <p:sldId id="537" r:id="rId20"/>
    <p:sldId id="484" r:id="rId21"/>
    <p:sldId id="509" r:id="rId22"/>
    <p:sldId id="497" r:id="rId23"/>
    <p:sldId id="499" r:id="rId24"/>
    <p:sldId id="500" r:id="rId25"/>
    <p:sldId id="510" r:id="rId26"/>
    <p:sldId id="501" r:id="rId27"/>
    <p:sldId id="502" r:id="rId28"/>
    <p:sldId id="506" r:id="rId29"/>
    <p:sldId id="508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40" r:id="rId44"/>
    <p:sldId id="541" r:id="rId45"/>
    <p:sldId id="542" r:id="rId46"/>
    <p:sldId id="543" r:id="rId47"/>
    <p:sldId id="544" r:id="rId48"/>
    <p:sldId id="545" r:id="rId49"/>
    <p:sldId id="546" r:id="rId50"/>
    <p:sldId id="547" r:id="rId51"/>
    <p:sldId id="548" r:id="rId52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FFCC99"/>
    <a:srgbClr val="0000CC"/>
    <a:srgbClr val="CC9900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1156" autoAdjust="0"/>
  </p:normalViewPr>
  <p:slideViewPr>
    <p:cSldViewPr>
      <p:cViewPr>
        <p:scale>
          <a:sx n="75" d="100"/>
          <a:sy n="75" d="100"/>
        </p:scale>
        <p:origin x="-97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2D8B590-9B76-490E-A7B2-8546C6EC42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5591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DD224D19-0344-4F4B-89C2-CBF4B6C65B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4530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34E6AF-458F-4BCE-A12F-998FE0F777C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34E6AF-458F-4BCE-A12F-998FE0F777C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7824-5E48-4B9C-A110-0305FE889E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442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EBF5-2A5F-43F6-88B1-CB7CF17FE0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64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3F23-CEE8-4BA9-BD44-9D6F019821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639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9CA0-97D3-4388-941C-F32DC89FBE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888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CEC3-0960-44AB-ADB4-06AB9C1766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255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30F9-F3F8-4E89-B0B5-C36555CB48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02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29AD-C7AA-4991-91E2-6AEC9D42C9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30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CEDA-D21E-4319-9682-2E2CD53C83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0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33C4-7BCF-40FF-8257-FD2AC38AF9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529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7C83-A708-4D93-B07A-98914C83AA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8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4E99-22B8-4942-AC46-0F3B9AE0CF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6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0AB766-A106-43D4-9AEB-683B9DEB91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Picture 10" descr="SuS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88913"/>
            <a:ext cx="287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iegel_uni_hd_kle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42875"/>
            <a:ext cx="330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ziti-logo_15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111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35" name="Text Box 15"/>
          <p:cNvSpPr txBox="1">
            <a:spLocks noChangeArrowheads="1"/>
          </p:cNvSpPr>
          <p:nvPr userDrawn="1"/>
        </p:nvSpPr>
        <p:spPr bwMode="auto">
          <a:xfrm>
            <a:off x="20360" y="6553200"/>
            <a:ext cx="64566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dirty="0" smtClean="0"/>
              <a:t>7</a:t>
            </a:r>
            <a:r>
              <a:rPr lang="en-US" b="0" baseline="30000" dirty="0" smtClean="0"/>
              <a:t>th</a:t>
            </a:r>
            <a:r>
              <a:rPr lang="en-US" b="0" dirty="0" smtClean="0"/>
              <a:t> Detector Workshop of the Helmholtz Alliance "Physics at the </a:t>
            </a:r>
            <a:r>
              <a:rPr lang="en-US" b="0" dirty="0" err="1" smtClean="0"/>
              <a:t>Terascale</a:t>
            </a:r>
            <a:r>
              <a:rPr lang="en-US" b="0" dirty="0" smtClean="0"/>
              <a:t>“, </a:t>
            </a:r>
            <a:r>
              <a:rPr lang="en-US" b="0" dirty="0" err="1" smtClean="0"/>
              <a:t>Göttingen</a:t>
            </a:r>
            <a:r>
              <a:rPr lang="en-US" b="0" dirty="0" smtClean="0"/>
              <a:t>, 2014</a:t>
            </a:r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HV-CMOS</a:t>
            </a:r>
            <a:endParaRPr lang="en-US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Ivan Peric</a:t>
            </a:r>
            <a:endParaRPr lang="en-US" dirty="0" smtClean="0"/>
          </a:p>
          <a:p>
            <a:r>
              <a:rPr lang="en-US" dirty="0" smtClean="0"/>
              <a:t>for ATLAS and CLIC HVCMOS R&amp;D and Mu3e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4028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MuPixel</a:t>
            </a:r>
            <a:r>
              <a:rPr lang="en-US" sz="2000" dirty="0" smtClean="0"/>
              <a:t> test beam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4876800" cy="1212850"/>
          </a:xfrm>
        </p:spPr>
        <p:txBody>
          <a:bodyPr/>
          <a:lstStyle/>
          <a:p>
            <a:pPr eaLnBrk="1" hangingPunct="1"/>
            <a:r>
              <a:rPr lang="en-US" sz="1400" dirty="0" smtClean="0"/>
              <a:t>Test-beam measurement February 2014 DESY</a:t>
            </a:r>
          </a:p>
          <a:p>
            <a:pPr eaLnBrk="1" hangingPunct="1"/>
            <a:r>
              <a:rPr lang="en-US" sz="1400" dirty="0" smtClean="0"/>
              <a:t>Performed by our colleagues from Institute for Physics in Heidelberg</a:t>
            </a:r>
          </a:p>
          <a:p>
            <a:pPr eaLnBrk="1" hangingPunct="1"/>
            <a:r>
              <a:rPr lang="en-US" sz="1400" dirty="0" smtClean="0"/>
              <a:t>Result analysis: Moritz </a:t>
            </a:r>
            <a:r>
              <a:rPr lang="en-US" sz="1400" dirty="0" err="1" smtClean="0"/>
              <a:t>Kiehn</a:t>
            </a:r>
            <a:r>
              <a:rPr lang="en-US" sz="1400" dirty="0" smtClean="0"/>
              <a:t>, </a:t>
            </a:r>
            <a:r>
              <a:rPr lang="en-US" sz="1400" dirty="0" err="1" smtClean="0"/>
              <a:t>Niklaus</a:t>
            </a:r>
            <a:r>
              <a:rPr lang="en-US" sz="1400" dirty="0" smtClean="0"/>
              <a:t> Berger, et al.</a:t>
            </a:r>
            <a:endParaRPr lang="de-DE" sz="1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696200" y="6400800"/>
            <a:ext cx="1412875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39989E-F1EB-4048-B991-47E04CFB1B2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9381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24200"/>
            <a:ext cx="435081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ivan\Desktop\TWC\12384886205_03288a0ae2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3429000" cy="22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MuPixel</a:t>
            </a:r>
            <a:r>
              <a:rPr lang="en-US" sz="2000" dirty="0" smtClean="0"/>
              <a:t> test beam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pPr eaLnBrk="1" hangingPunct="1"/>
            <a:r>
              <a:rPr lang="en-US" sz="1400" dirty="0"/>
              <a:t>Test-beam measurement February 2014 DESY</a:t>
            </a:r>
          </a:p>
          <a:p>
            <a:pPr eaLnBrk="1" hangingPunct="1"/>
            <a:r>
              <a:rPr lang="en-US" sz="1400" dirty="0"/>
              <a:t>Performed by our colleagues from Institute for Physics in Heidelberg</a:t>
            </a:r>
          </a:p>
          <a:p>
            <a:pPr eaLnBrk="1" hangingPunct="1"/>
            <a:r>
              <a:rPr lang="en-US" sz="1400" dirty="0"/>
              <a:t>Result </a:t>
            </a:r>
            <a:r>
              <a:rPr lang="en-US" sz="1400" dirty="0" smtClean="0"/>
              <a:t>analysis: </a:t>
            </a:r>
            <a:r>
              <a:rPr lang="en-US" sz="1400" dirty="0"/>
              <a:t>Moritz </a:t>
            </a:r>
            <a:r>
              <a:rPr lang="en-US" sz="1400" dirty="0" err="1"/>
              <a:t>Kiehn</a:t>
            </a:r>
            <a:r>
              <a:rPr lang="en-US" sz="1400" dirty="0"/>
              <a:t>, </a:t>
            </a:r>
            <a:r>
              <a:rPr lang="en-US" sz="1400" dirty="0" err="1"/>
              <a:t>Niklaus</a:t>
            </a:r>
            <a:r>
              <a:rPr lang="en-US" sz="1400" dirty="0"/>
              <a:t> </a:t>
            </a:r>
            <a:r>
              <a:rPr lang="en-US" sz="1400" dirty="0" smtClean="0"/>
              <a:t>Berger, et al.</a:t>
            </a:r>
            <a:endParaRPr lang="de-DE" dirty="0"/>
          </a:p>
          <a:p>
            <a:pPr eaLnBrk="1" hangingPunct="1"/>
            <a:endParaRPr lang="en-US" sz="1400" dirty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696200" y="6400800"/>
            <a:ext cx="1412875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39989E-F1EB-4048-B991-47E04CFB1B2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9850"/>
            <a:ext cx="439449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>
            <a:off x="2209800" y="466725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llipse 4"/>
          <p:cNvSpPr/>
          <p:nvPr/>
        </p:nvSpPr>
        <p:spPr bwMode="auto">
          <a:xfrm>
            <a:off x="2362200" y="5124450"/>
            <a:ext cx="609600" cy="685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28800" y="436245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80ns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667000" y="4667250"/>
            <a:ext cx="2350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caused by indirect hits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2743200" y="4972050"/>
            <a:ext cx="3810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40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CAF34A-A4A4-4B7A-B072-6990DE8DC0AB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Periphery area estimation for triggered readout</a:t>
            </a:r>
          </a:p>
        </p:txBody>
      </p:sp>
      <p:cxnSp>
        <p:nvCxnSpPr>
          <p:cNvPr id="4100" name="Gerade Verbindung mit Pfeil 9"/>
          <p:cNvCxnSpPr>
            <a:cxnSpLocks noChangeShapeType="1"/>
          </p:cNvCxnSpPr>
          <p:nvPr/>
        </p:nvCxnSpPr>
        <p:spPr bwMode="auto">
          <a:xfrm>
            <a:off x="762000" y="2286000"/>
            <a:ext cx="15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1" name="Gerade Verbindung mit Pfeil 13"/>
          <p:cNvCxnSpPr>
            <a:cxnSpLocks noChangeShapeType="1"/>
          </p:cNvCxnSpPr>
          <p:nvPr/>
        </p:nvCxnSpPr>
        <p:spPr bwMode="auto">
          <a:xfrm flipV="1">
            <a:off x="3581400" y="16002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2" name="Gerade Verbindung mit Pfeil 225"/>
          <p:cNvCxnSpPr>
            <a:cxnSpLocks noChangeShapeType="1"/>
          </p:cNvCxnSpPr>
          <p:nvPr/>
        </p:nvCxnSpPr>
        <p:spPr bwMode="auto">
          <a:xfrm>
            <a:off x="2133600" y="2286000"/>
            <a:ext cx="22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3" name="Gerade Verbindung mit Pfeil 507"/>
          <p:cNvCxnSpPr>
            <a:cxnSpLocks noChangeShapeType="1"/>
          </p:cNvCxnSpPr>
          <p:nvPr/>
        </p:nvCxnSpPr>
        <p:spPr bwMode="auto">
          <a:xfrm rot="10800000" flipV="1">
            <a:off x="1828800" y="16002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4" name="Gerade Verbindung mit Pfeil 228"/>
          <p:cNvCxnSpPr>
            <a:cxnSpLocks noChangeShapeType="1"/>
          </p:cNvCxnSpPr>
          <p:nvPr/>
        </p:nvCxnSpPr>
        <p:spPr bwMode="auto">
          <a:xfrm>
            <a:off x="1524000" y="22860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Gerade Verbindung mit Pfeil 508"/>
          <p:cNvCxnSpPr>
            <a:cxnSpLocks noChangeShapeType="1"/>
          </p:cNvCxnSpPr>
          <p:nvPr/>
        </p:nvCxnSpPr>
        <p:spPr bwMode="auto">
          <a:xfrm>
            <a:off x="1828800" y="22860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6" name="Textfeld 509"/>
          <p:cNvSpPr txBox="1">
            <a:spLocks noChangeArrowheads="1"/>
          </p:cNvSpPr>
          <p:nvPr/>
        </p:nvSpPr>
        <p:spPr bwMode="auto">
          <a:xfrm>
            <a:off x="1752600" y="1219200"/>
            <a:ext cx="928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RAM/ROM</a:t>
            </a:r>
          </a:p>
        </p:txBody>
      </p:sp>
      <p:cxnSp>
        <p:nvCxnSpPr>
          <p:cNvPr id="4107" name="Gerade Verbindung mit Pfeil 230"/>
          <p:cNvCxnSpPr>
            <a:cxnSpLocks noChangeShapeType="1"/>
          </p:cNvCxnSpPr>
          <p:nvPr/>
        </p:nvCxnSpPr>
        <p:spPr bwMode="auto">
          <a:xfrm>
            <a:off x="1981200" y="1371600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8" name="Gerade Verbindung mit Pfeil 510"/>
          <p:cNvCxnSpPr>
            <a:cxnSpLocks noChangeShapeType="1"/>
          </p:cNvCxnSpPr>
          <p:nvPr/>
        </p:nvCxnSpPr>
        <p:spPr bwMode="auto">
          <a:xfrm>
            <a:off x="990600" y="1447800"/>
            <a:ext cx="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9" name="Textfeld 511"/>
          <p:cNvSpPr txBox="1">
            <a:spLocks noChangeArrowheads="1"/>
          </p:cNvSpPr>
          <p:nvPr/>
        </p:nvSpPr>
        <p:spPr bwMode="auto">
          <a:xfrm>
            <a:off x="762000" y="1219200"/>
            <a:ext cx="661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Hit flag</a:t>
            </a:r>
          </a:p>
        </p:txBody>
      </p:sp>
      <p:sp>
        <p:nvSpPr>
          <p:cNvPr id="4110" name="Textfeld 512"/>
          <p:cNvSpPr txBox="1">
            <a:spLocks noChangeArrowheads="1"/>
          </p:cNvSpPr>
          <p:nvPr/>
        </p:nvSpPr>
        <p:spPr bwMode="auto">
          <a:xfrm>
            <a:off x="3886200" y="1524000"/>
            <a:ext cx="138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Priority scan logic</a:t>
            </a:r>
          </a:p>
        </p:txBody>
      </p:sp>
      <p:cxnSp>
        <p:nvCxnSpPr>
          <p:cNvPr id="4111" name="Gerade Verbindung mit Pfeil 232"/>
          <p:cNvCxnSpPr>
            <a:cxnSpLocks noChangeShapeType="1"/>
            <a:stCxn id="4110" idx="1"/>
          </p:cNvCxnSpPr>
          <p:nvPr/>
        </p:nvCxnSpPr>
        <p:spPr bwMode="auto">
          <a:xfrm flipH="1">
            <a:off x="3505200" y="1662113"/>
            <a:ext cx="381000" cy="395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2" name="Textfeld 233"/>
          <p:cNvSpPr txBox="1">
            <a:spLocks noChangeArrowheads="1"/>
          </p:cNvSpPr>
          <p:nvPr/>
        </p:nvSpPr>
        <p:spPr bwMode="auto">
          <a:xfrm>
            <a:off x="609600" y="3200400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Time stamp</a:t>
            </a:r>
          </a:p>
        </p:txBody>
      </p:sp>
      <p:sp>
        <p:nvSpPr>
          <p:cNvPr id="4113" name="Textfeld 515"/>
          <p:cNvSpPr txBox="1">
            <a:spLocks noChangeArrowheads="1"/>
          </p:cNvSpPr>
          <p:nvPr/>
        </p:nvSpPr>
        <p:spPr bwMode="auto">
          <a:xfrm>
            <a:off x="1143000" y="3381375"/>
            <a:ext cx="798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Data bus</a:t>
            </a:r>
          </a:p>
        </p:txBody>
      </p:sp>
      <p:sp>
        <p:nvSpPr>
          <p:cNvPr id="4114" name="Textfeld 524"/>
          <p:cNvSpPr txBox="1">
            <a:spLocks noChangeArrowheads="1"/>
          </p:cNvSpPr>
          <p:nvPr/>
        </p:nvSpPr>
        <p:spPr bwMode="auto">
          <a:xfrm>
            <a:off x="3352800" y="320040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</a:t>
            </a:r>
          </a:p>
        </p:txBody>
      </p:sp>
      <p:sp>
        <p:nvSpPr>
          <p:cNvPr id="4115" name="Rechteck 19"/>
          <p:cNvSpPr>
            <a:spLocks noChangeArrowheads="1"/>
          </p:cNvSpPr>
          <p:nvPr/>
        </p:nvSpPr>
        <p:spPr bwMode="auto">
          <a:xfrm>
            <a:off x="5715000" y="4419600"/>
            <a:ext cx="13716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16" name="Gerade Verbindung mit Pfeil 21"/>
          <p:cNvCxnSpPr>
            <a:cxnSpLocks noChangeShapeType="1"/>
          </p:cNvCxnSpPr>
          <p:nvPr/>
        </p:nvCxnSpPr>
        <p:spPr bwMode="auto">
          <a:xfrm rot="10800000" flipH="1">
            <a:off x="7086600" y="44958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8" name="Rechteck 527"/>
          <p:cNvSpPr/>
          <p:nvPr/>
        </p:nvSpPr>
        <p:spPr bwMode="auto">
          <a:xfrm>
            <a:off x="5715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29" name="Rechteck 528"/>
          <p:cNvSpPr/>
          <p:nvPr/>
        </p:nvSpPr>
        <p:spPr bwMode="auto">
          <a:xfrm>
            <a:off x="5715000" y="14478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0" name="Rechteck 529"/>
          <p:cNvSpPr/>
          <p:nvPr/>
        </p:nvSpPr>
        <p:spPr bwMode="auto">
          <a:xfrm>
            <a:off x="5715000" y="1752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1" name="Rechteck 530"/>
          <p:cNvSpPr/>
          <p:nvPr/>
        </p:nvSpPr>
        <p:spPr bwMode="auto">
          <a:xfrm>
            <a:off x="5715000" y="2057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2" name="Rechteck 531"/>
          <p:cNvSpPr/>
          <p:nvPr/>
        </p:nvSpPr>
        <p:spPr bwMode="auto">
          <a:xfrm>
            <a:off x="5715000" y="23622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3" name="Rechteck 532"/>
          <p:cNvSpPr/>
          <p:nvPr/>
        </p:nvSpPr>
        <p:spPr bwMode="auto">
          <a:xfrm>
            <a:off x="5715000" y="2667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4" name="Rechteck 533"/>
          <p:cNvSpPr/>
          <p:nvPr/>
        </p:nvSpPr>
        <p:spPr bwMode="auto">
          <a:xfrm>
            <a:off x="5715000" y="29718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5" name="Rechteck 534"/>
          <p:cNvSpPr/>
          <p:nvPr/>
        </p:nvSpPr>
        <p:spPr bwMode="auto">
          <a:xfrm>
            <a:off x="5715000" y="3276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125" name="Rechteck 253"/>
          <p:cNvSpPr>
            <a:spLocks noChangeArrowheads="1"/>
          </p:cNvSpPr>
          <p:nvPr/>
        </p:nvSpPr>
        <p:spPr bwMode="auto">
          <a:xfrm>
            <a:off x="5715000" y="37338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26" name="Rechteck 254"/>
          <p:cNvSpPr>
            <a:spLocks noChangeArrowheads="1"/>
          </p:cNvSpPr>
          <p:nvPr/>
        </p:nvSpPr>
        <p:spPr bwMode="auto">
          <a:xfrm>
            <a:off x="5715000" y="38100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27" name="Rechteck 255"/>
          <p:cNvSpPr>
            <a:spLocks noChangeArrowheads="1"/>
          </p:cNvSpPr>
          <p:nvPr/>
        </p:nvSpPr>
        <p:spPr bwMode="auto">
          <a:xfrm>
            <a:off x="5715000" y="38862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28" name="Rechteck 256"/>
          <p:cNvSpPr>
            <a:spLocks noChangeArrowheads="1"/>
          </p:cNvSpPr>
          <p:nvPr/>
        </p:nvSpPr>
        <p:spPr bwMode="auto">
          <a:xfrm>
            <a:off x="5715000" y="39624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29" name="Gerade Verbindung mit Pfeil 3"/>
          <p:cNvCxnSpPr>
            <a:cxnSpLocks noChangeShapeType="1"/>
          </p:cNvCxnSpPr>
          <p:nvPr/>
        </p:nvCxnSpPr>
        <p:spPr bwMode="auto">
          <a:xfrm>
            <a:off x="5943600" y="35052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0" name="Gerade Verbindung mit Pfeil 267"/>
          <p:cNvCxnSpPr>
            <a:cxnSpLocks noChangeShapeType="1"/>
          </p:cNvCxnSpPr>
          <p:nvPr/>
        </p:nvCxnSpPr>
        <p:spPr bwMode="auto">
          <a:xfrm>
            <a:off x="5867400" y="3200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1" name="Gerade Verbindung mit Pfeil 272"/>
          <p:cNvCxnSpPr>
            <a:cxnSpLocks noChangeShapeType="1"/>
          </p:cNvCxnSpPr>
          <p:nvPr/>
        </p:nvCxnSpPr>
        <p:spPr bwMode="auto">
          <a:xfrm>
            <a:off x="5791200" y="2895600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2" name="Gerade Verbindung mit Pfeil 279"/>
          <p:cNvCxnSpPr>
            <a:cxnSpLocks noChangeShapeType="1"/>
          </p:cNvCxnSpPr>
          <p:nvPr/>
        </p:nvCxnSpPr>
        <p:spPr bwMode="auto">
          <a:xfrm>
            <a:off x="5715000" y="2590800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3" name="Rechteck 304"/>
          <p:cNvSpPr>
            <a:spLocks noChangeArrowheads="1"/>
          </p:cNvSpPr>
          <p:nvPr/>
        </p:nvSpPr>
        <p:spPr bwMode="auto">
          <a:xfrm>
            <a:off x="5715000" y="40386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34" name="Rechteck 305"/>
          <p:cNvSpPr>
            <a:spLocks noChangeArrowheads="1"/>
          </p:cNvSpPr>
          <p:nvPr/>
        </p:nvSpPr>
        <p:spPr bwMode="auto">
          <a:xfrm>
            <a:off x="5715000" y="41148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35" name="Rechteck 306"/>
          <p:cNvSpPr>
            <a:spLocks noChangeArrowheads="1"/>
          </p:cNvSpPr>
          <p:nvPr/>
        </p:nvSpPr>
        <p:spPr bwMode="auto">
          <a:xfrm>
            <a:off x="5715000" y="41910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36" name="Rechteck 307"/>
          <p:cNvSpPr>
            <a:spLocks noChangeArrowheads="1"/>
          </p:cNvSpPr>
          <p:nvPr/>
        </p:nvSpPr>
        <p:spPr bwMode="auto">
          <a:xfrm>
            <a:off x="5715000" y="42672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37" name="Gerade Verbindung 27"/>
          <p:cNvCxnSpPr>
            <a:cxnSpLocks noChangeShapeType="1"/>
          </p:cNvCxnSpPr>
          <p:nvPr/>
        </p:nvCxnSpPr>
        <p:spPr bwMode="auto">
          <a:xfrm flipH="1">
            <a:off x="7162800" y="4419600"/>
            <a:ext cx="76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9" name="Textfeld 312"/>
          <p:cNvSpPr txBox="1">
            <a:spLocks noChangeArrowheads="1"/>
          </p:cNvSpPr>
          <p:nvPr/>
        </p:nvSpPr>
        <p:spPr bwMode="auto">
          <a:xfrm>
            <a:off x="4554538" y="3505200"/>
            <a:ext cx="102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One RO cell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/pixel</a:t>
            </a:r>
          </a:p>
        </p:txBody>
      </p:sp>
      <p:grpSp>
        <p:nvGrpSpPr>
          <p:cNvPr id="4140" name="Gruppieren 101"/>
          <p:cNvGrpSpPr>
            <a:grpSpLocks/>
          </p:cNvGrpSpPr>
          <p:nvPr/>
        </p:nvGrpSpPr>
        <p:grpSpPr bwMode="auto">
          <a:xfrm>
            <a:off x="4876800" y="2819400"/>
            <a:ext cx="762000" cy="228600"/>
            <a:chOff x="1600200" y="1600200"/>
            <a:chExt cx="762000" cy="228600"/>
          </a:xfrm>
        </p:grpSpPr>
        <p:cxnSp>
          <p:nvCxnSpPr>
            <p:cNvPr id="4260" name="Gerade Verbindung 95"/>
            <p:cNvCxnSpPr>
              <a:cxnSpLocks noChangeShapeType="1"/>
            </p:cNvCxnSpPr>
            <p:nvPr/>
          </p:nvCxnSpPr>
          <p:spPr bwMode="auto">
            <a:xfrm>
              <a:off x="1600200" y="18288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61" name="Gerade Verbindung 97"/>
            <p:cNvCxnSpPr>
              <a:cxnSpLocks noChangeShapeType="1"/>
            </p:cNvCxnSpPr>
            <p:nvPr/>
          </p:nvCxnSpPr>
          <p:spPr bwMode="auto">
            <a:xfrm flipV="1">
              <a:off x="1828800" y="16002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62" name="Gerade Verbindung 100"/>
            <p:cNvCxnSpPr>
              <a:cxnSpLocks noChangeShapeType="1"/>
            </p:cNvCxnSpPr>
            <p:nvPr/>
          </p:nvCxnSpPr>
          <p:spPr bwMode="auto">
            <a:xfrm>
              <a:off x="1828800" y="160020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63" name="Gerade Verbindung 324"/>
            <p:cNvCxnSpPr>
              <a:cxnSpLocks noChangeShapeType="1"/>
            </p:cNvCxnSpPr>
            <p:nvPr/>
          </p:nvCxnSpPr>
          <p:spPr bwMode="auto">
            <a:xfrm>
              <a:off x="2133600" y="18288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41" name="Gerade Verbindung mit Pfeil 103"/>
          <p:cNvCxnSpPr>
            <a:cxnSpLocks noChangeShapeType="1"/>
            <a:endCxn id="535" idx="1"/>
          </p:cNvCxnSpPr>
          <p:nvPr/>
        </p:nvCxnSpPr>
        <p:spPr bwMode="auto">
          <a:xfrm>
            <a:off x="5334000" y="3200400"/>
            <a:ext cx="3810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5" name="Rechteck 564"/>
          <p:cNvSpPr/>
          <p:nvPr/>
        </p:nvSpPr>
        <p:spPr bwMode="auto">
          <a:xfrm>
            <a:off x="6096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66" name="Rechteck 565"/>
          <p:cNvSpPr/>
          <p:nvPr/>
        </p:nvSpPr>
        <p:spPr bwMode="auto">
          <a:xfrm>
            <a:off x="6477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67" name="Rechteck 566"/>
          <p:cNvSpPr/>
          <p:nvPr/>
        </p:nvSpPr>
        <p:spPr bwMode="auto">
          <a:xfrm>
            <a:off x="6858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grpSp>
        <p:nvGrpSpPr>
          <p:cNvPr id="4145" name="Gruppieren 613"/>
          <p:cNvGrpSpPr>
            <a:grpSpLocks/>
          </p:cNvGrpSpPr>
          <p:nvPr/>
        </p:nvGrpSpPr>
        <p:grpSpPr bwMode="auto">
          <a:xfrm>
            <a:off x="6096000" y="1143000"/>
            <a:ext cx="228600" cy="3200400"/>
            <a:chOff x="990600" y="1219200"/>
            <a:chExt cx="228600" cy="3200400"/>
          </a:xfrm>
        </p:grpSpPr>
        <p:sp>
          <p:nvSpPr>
            <p:cNvPr id="569" name="Rechteck 568"/>
            <p:cNvSpPr/>
            <p:nvPr/>
          </p:nvSpPr>
          <p:spPr bwMode="auto">
            <a:xfrm>
              <a:off x="990600" y="1219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0" name="Rechteck 569"/>
            <p:cNvSpPr/>
            <p:nvPr/>
          </p:nvSpPr>
          <p:spPr bwMode="auto">
            <a:xfrm>
              <a:off x="990600" y="1524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1" name="Rechteck 570"/>
            <p:cNvSpPr/>
            <p:nvPr/>
          </p:nvSpPr>
          <p:spPr bwMode="auto">
            <a:xfrm>
              <a:off x="990600" y="1828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2" name="Rechteck 571"/>
            <p:cNvSpPr/>
            <p:nvPr/>
          </p:nvSpPr>
          <p:spPr bwMode="auto">
            <a:xfrm>
              <a:off x="990600" y="21336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3" name="Rechteck 572"/>
            <p:cNvSpPr/>
            <p:nvPr/>
          </p:nvSpPr>
          <p:spPr bwMode="auto">
            <a:xfrm>
              <a:off x="990600" y="24384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4" name="Rechteck 573"/>
            <p:cNvSpPr/>
            <p:nvPr/>
          </p:nvSpPr>
          <p:spPr bwMode="auto">
            <a:xfrm>
              <a:off x="990600" y="2743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5" name="Rechteck 574"/>
            <p:cNvSpPr/>
            <p:nvPr/>
          </p:nvSpPr>
          <p:spPr bwMode="auto">
            <a:xfrm>
              <a:off x="990600" y="3048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6" name="Rechteck 575"/>
            <p:cNvSpPr/>
            <p:nvPr/>
          </p:nvSpPr>
          <p:spPr bwMode="auto">
            <a:xfrm>
              <a:off x="990600" y="3352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48" name="Rechteck 626"/>
            <p:cNvSpPr>
              <a:spLocks noChangeArrowheads="1"/>
            </p:cNvSpPr>
            <p:nvPr/>
          </p:nvSpPr>
          <p:spPr bwMode="auto">
            <a:xfrm>
              <a:off x="990600" y="3810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49" name="Rechteck 627"/>
            <p:cNvSpPr>
              <a:spLocks noChangeArrowheads="1"/>
            </p:cNvSpPr>
            <p:nvPr/>
          </p:nvSpPr>
          <p:spPr bwMode="auto">
            <a:xfrm>
              <a:off x="990600" y="3886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50" name="Rechteck 628"/>
            <p:cNvSpPr>
              <a:spLocks noChangeArrowheads="1"/>
            </p:cNvSpPr>
            <p:nvPr/>
          </p:nvSpPr>
          <p:spPr bwMode="auto">
            <a:xfrm>
              <a:off x="990600" y="3962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51" name="Rechteck 629"/>
            <p:cNvSpPr>
              <a:spLocks noChangeArrowheads="1"/>
            </p:cNvSpPr>
            <p:nvPr/>
          </p:nvSpPr>
          <p:spPr bwMode="auto">
            <a:xfrm>
              <a:off x="990600" y="40386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4252" name="Gerade Verbindung mit Pfeil 630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53" name="Gerade Verbindung mit Pfeil 631"/>
            <p:cNvCxnSpPr>
              <a:cxnSpLocks noChangeShapeType="1"/>
            </p:cNvCxnSpPr>
            <p:nvPr/>
          </p:nvCxnSpPr>
          <p:spPr bwMode="auto">
            <a:xfrm>
              <a:off x="1143000" y="3276600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54" name="Gerade Verbindung mit Pfeil 634"/>
            <p:cNvCxnSpPr>
              <a:cxnSpLocks noChangeShapeType="1"/>
            </p:cNvCxnSpPr>
            <p:nvPr/>
          </p:nvCxnSpPr>
          <p:spPr bwMode="auto">
            <a:xfrm>
              <a:off x="1066800" y="29718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55" name="Gerade Verbindung mit Pfeil 635"/>
            <p:cNvCxnSpPr>
              <a:cxnSpLocks noChangeShapeType="1"/>
            </p:cNvCxnSpPr>
            <p:nvPr/>
          </p:nvCxnSpPr>
          <p:spPr bwMode="auto">
            <a:xfrm>
              <a:off x="990600" y="2667000"/>
              <a:ext cx="0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56" name="Rechteck 636"/>
            <p:cNvSpPr>
              <a:spLocks noChangeArrowheads="1"/>
            </p:cNvSpPr>
            <p:nvPr/>
          </p:nvSpPr>
          <p:spPr bwMode="auto">
            <a:xfrm>
              <a:off x="990600" y="41148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57" name="Rechteck 637"/>
            <p:cNvSpPr>
              <a:spLocks noChangeArrowheads="1"/>
            </p:cNvSpPr>
            <p:nvPr/>
          </p:nvSpPr>
          <p:spPr bwMode="auto">
            <a:xfrm>
              <a:off x="990600" y="4191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58" name="Rechteck 638"/>
            <p:cNvSpPr>
              <a:spLocks noChangeArrowheads="1"/>
            </p:cNvSpPr>
            <p:nvPr/>
          </p:nvSpPr>
          <p:spPr bwMode="auto">
            <a:xfrm>
              <a:off x="990600" y="4267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59" name="Rechteck 639"/>
            <p:cNvSpPr>
              <a:spLocks noChangeArrowheads="1"/>
            </p:cNvSpPr>
            <p:nvPr/>
          </p:nvSpPr>
          <p:spPr bwMode="auto">
            <a:xfrm>
              <a:off x="990600" y="4343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4146" name="Gruppieren 640"/>
          <p:cNvGrpSpPr>
            <a:grpSpLocks/>
          </p:cNvGrpSpPr>
          <p:nvPr/>
        </p:nvGrpSpPr>
        <p:grpSpPr bwMode="auto">
          <a:xfrm>
            <a:off x="6477000" y="1143000"/>
            <a:ext cx="228600" cy="3200400"/>
            <a:chOff x="990600" y="1219200"/>
            <a:chExt cx="228600" cy="3200400"/>
          </a:xfrm>
        </p:grpSpPr>
        <p:sp>
          <p:nvSpPr>
            <p:cNvPr id="590" name="Rechteck 589"/>
            <p:cNvSpPr/>
            <p:nvPr/>
          </p:nvSpPr>
          <p:spPr bwMode="auto">
            <a:xfrm>
              <a:off x="990600" y="1219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1" name="Rechteck 590"/>
            <p:cNvSpPr/>
            <p:nvPr/>
          </p:nvSpPr>
          <p:spPr bwMode="auto">
            <a:xfrm>
              <a:off x="990600" y="1524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2" name="Rechteck 591"/>
            <p:cNvSpPr/>
            <p:nvPr/>
          </p:nvSpPr>
          <p:spPr bwMode="auto">
            <a:xfrm>
              <a:off x="990600" y="1828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3" name="Rechteck 592"/>
            <p:cNvSpPr/>
            <p:nvPr/>
          </p:nvSpPr>
          <p:spPr bwMode="auto">
            <a:xfrm>
              <a:off x="990600" y="21336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4" name="Rechteck 593"/>
            <p:cNvSpPr/>
            <p:nvPr/>
          </p:nvSpPr>
          <p:spPr bwMode="auto">
            <a:xfrm>
              <a:off x="990600" y="24384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5" name="Rechteck 594"/>
            <p:cNvSpPr/>
            <p:nvPr/>
          </p:nvSpPr>
          <p:spPr bwMode="auto">
            <a:xfrm>
              <a:off x="990600" y="2743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6" name="Rechteck 595"/>
            <p:cNvSpPr/>
            <p:nvPr/>
          </p:nvSpPr>
          <p:spPr bwMode="auto">
            <a:xfrm>
              <a:off x="990600" y="3048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7" name="Rechteck 596"/>
            <p:cNvSpPr/>
            <p:nvPr/>
          </p:nvSpPr>
          <p:spPr bwMode="auto">
            <a:xfrm>
              <a:off x="990600" y="3352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28" name="Rechteck 653"/>
            <p:cNvSpPr>
              <a:spLocks noChangeArrowheads="1"/>
            </p:cNvSpPr>
            <p:nvPr/>
          </p:nvSpPr>
          <p:spPr bwMode="auto">
            <a:xfrm>
              <a:off x="990600" y="3810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29" name="Rechteck 654"/>
            <p:cNvSpPr>
              <a:spLocks noChangeArrowheads="1"/>
            </p:cNvSpPr>
            <p:nvPr/>
          </p:nvSpPr>
          <p:spPr bwMode="auto">
            <a:xfrm>
              <a:off x="990600" y="3886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30" name="Rechteck 655"/>
            <p:cNvSpPr>
              <a:spLocks noChangeArrowheads="1"/>
            </p:cNvSpPr>
            <p:nvPr/>
          </p:nvSpPr>
          <p:spPr bwMode="auto">
            <a:xfrm>
              <a:off x="990600" y="3962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31" name="Rechteck 656"/>
            <p:cNvSpPr>
              <a:spLocks noChangeArrowheads="1"/>
            </p:cNvSpPr>
            <p:nvPr/>
          </p:nvSpPr>
          <p:spPr bwMode="auto">
            <a:xfrm>
              <a:off x="990600" y="40386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4232" name="Gerade Verbindung mit Pfeil 657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33" name="Gerade Verbindung mit Pfeil 658"/>
            <p:cNvCxnSpPr>
              <a:cxnSpLocks noChangeShapeType="1"/>
            </p:cNvCxnSpPr>
            <p:nvPr/>
          </p:nvCxnSpPr>
          <p:spPr bwMode="auto">
            <a:xfrm>
              <a:off x="1143000" y="3276600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34" name="Gerade Verbindung mit Pfeil 659"/>
            <p:cNvCxnSpPr>
              <a:cxnSpLocks noChangeShapeType="1"/>
            </p:cNvCxnSpPr>
            <p:nvPr/>
          </p:nvCxnSpPr>
          <p:spPr bwMode="auto">
            <a:xfrm>
              <a:off x="1066800" y="29718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35" name="Gerade Verbindung mit Pfeil 660"/>
            <p:cNvCxnSpPr>
              <a:cxnSpLocks noChangeShapeType="1"/>
            </p:cNvCxnSpPr>
            <p:nvPr/>
          </p:nvCxnSpPr>
          <p:spPr bwMode="auto">
            <a:xfrm>
              <a:off x="990600" y="2667000"/>
              <a:ext cx="0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6" name="Rechteck 661"/>
            <p:cNvSpPr>
              <a:spLocks noChangeArrowheads="1"/>
            </p:cNvSpPr>
            <p:nvPr/>
          </p:nvSpPr>
          <p:spPr bwMode="auto">
            <a:xfrm>
              <a:off x="990600" y="41148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37" name="Rechteck 662"/>
            <p:cNvSpPr>
              <a:spLocks noChangeArrowheads="1"/>
            </p:cNvSpPr>
            <p:nvPr/>
          </p:nvSpPr>
          <p:spPr bwMode="auto">
            <a:xfrm>
              <a:off x="990600" y="4191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38" name="Rechteck 663"/>
            <p:cNvSpPr>
              <a:spLocks noChangeArrowheads="1"/>
            </p:cNvSpPr>
            <p:nvPr/>
          </p:nvSpPr>
          <p:spPr bwMode="auto">
            <a:xfrm>
              <a:off x="990600" y="4267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39" name="Rechteck 664"/>
            <p:cNvSpPr>
              <a:spLocks noChangeArrowheads="1"/>
            </p:cNvSpPr>
            <p:nvPr/>
          </p:nvSpPr>
          <p:spPr bwMode="auto">
            <a:xfrm>
              <a:off x="990600" y="4343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4147" name="Gruppieren 665"/>
          <p:cNvGrpSpPr>
            <a:grpSpLocks/>
          </p:cNvGrpSpPr>
          <p:nvPr/>
        </p:nvGrpSpPr>
        <p:grpSpPr bwMode="auto">
          <a:xfrm>
            <a:off x="6858000" y="1143000"/>
            <a:ext cx="228600" cy="3200400"/>
            <a:chOff x="990600" y="1219200"/>
            <a:chExt cx="228600" cy="3200400"/>
          </a:xfrm>
        </p:grpSpPr>
        <p:sp>
          <p:nvSpPr>
            <p:cNvPr id="611" name="Rechteck 610"/>
            <p:cNvSpPr/>
            <p:nvPr/>
          </p:nvSpPr>
          <p:spPr bwMode="auto">
            <a:xfrm>
              <a:off x="990600" y="1219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2" name="Rechteck 611"/>
            <p:cNvSpPr/>
            <p:nvPr/>
          </p:nvSpPr>
          <p:spPr bwMode="auto">
            <a:xfrm>
              <a:off x="990600" y="1524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3" name="Rechteck 612"/>
            <p:cNvSpPr/>
            <p:nvPr/>
          </p:nvSpPr>
          <p:spPr bwMode="auto">
            <a:xfrm>
              <a:off x="990600" y="1828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4" name="Rechteck 613"/>
            <p:cNvSpPr/>
            <p:nvPr/>
          </p:nvSpPr>
          <p:spPr bwMode="auto">
            <a:xfrm>
              <a:off x="990600" y="21336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0" name="Rechteck 619"/>
            <p:cNvSpPr/>
            <p:nvPr/>
          </p:nvSpPr>
          <p:spPr bwMode="auto">
            <a:xfrm>
              <a:off x="990600" y="24384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1" name="Rechteck 620"/>
            <p:cNvSpPr/>
            <p:nvPr/>
          </p:nvSpPr>
          <p:spPr bwMode="auto">
            <a:xfrm>
              <a:off x="990600" y="2743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4" name="Rechteck 623"/>
            <p:cNvSpPr/>
            <p:nvPr/>
          </p:nvSpPr>
          <p:spPr bwMode="auto">
            <a:xfrm>
              <a:off x="990600" y="3048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5" name="Rechteck 624"/>
            <p:cNvSpPr/>
            <p:nvPr/>
          </p:nvSpPr>
          <p:spPr bwMode="auto">
            <a:xfrm>
              <a:off x="990600" y="3352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08" name="Rechteck 674"/>
            <p:cNvSpPr>
              <a:spLocks noChangeArrowheads="1"/>
            </p:cNvSpPr>
            <p:nvPr/>
          </p:nvSpPr>
          <p:spPr bwMode="auto">
            <a:xfrm>
              <a:off x="990600" y="3810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09" name="Rechteck 675"/>
            <p:cNvSpPr>
              <a:spLocks noChangeArrowheads="1"/>
            </p:cNvSpPr>
            <p:nvPr/>
          </p:nvSpPr>
          <p:spPr bwMode="auto">
            <a:xfrm>
              <a:off x="990600" y="3886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10" name="Rechteck 676"/>
            <p:cNvSpPr>
              <a:spLocks noChangeArrowheads="1"/>
            </p:cNvSpPr>
            <p:nvPr/>
          </p:nvSpPr>
          <p:spPr bwMode="auto">
            <a:xfrm>
              <a:off x="990600" y="3962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11" name="Rechteck 677"/>
            <p:cNvSpPr>
              <a:spLocks noChangeArrowheads="1"/>
            </p:cNvSpPr>
            <p:nvPr/>
          </p:nvSpPr>
          <p:spPr bwMode="auto">
            <a:xfrm>
              <a:off x="990600" y="40386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4212" name="Gerade Verbindung mit Pfeil 678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13" name="Gerade Verbindung mit Pfeil 679"/>
            <p:cNvCxnSpPr>
              <a:cxnSpLocks noChangeShapeType="1"/>
            </p:cNvCxnSpPr>
            <p:nvPr/>
          </p:nvCxnSpPr>
          <p:spPr bwMode="auto">
            <a:xfrm>
              <a:off x="1143000" y="3276600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14" name="Gerade Verbindung mit Pfeil 680"/>
            <p:cNvCxnSpPr>
              <a:cxnSpLocks noChangeShapeType="1"/>
            </p:cNvCxnSpPr>
            <p:nvPr/>
          </p:nvCxnSpPr>
          <p:spPr bwMode="auto">
            <a:xfrm>
              <a:off x="1066800" y="29718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15" name="Gerade Verbindung mit Pfeil 681"/>
            <p:cNvCxnSpPr>
              <a:cxnSpLocks noChangeShapeType="1"/>
            </p:cNvCxnSpPr>
            <p:nvPr/>
          </p:nvCxnSpPr>
          <p:spPr bwMode="auto">
            <a:xfrm>
              <a:off x="990600" y="2667000"/>
              <a:ext cx="0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16" name="Rechteck 682"/>
            <p:cNvSpPr>
              <a:spLocks noChangeArrowheads="1"/>
            </p:cNvSpPr>
            <p:nvPr/>
          </p:nvSpPr>
          <p:spPr bwMode="auto">
            <a:xfrm>
              <a:off x="990600" y="41148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17" name="Rechteck 683"/>
            <p:cNvSpPr>
              <a:spLocks noChangeArrowheads="1"/>
            </p:cNvSpPr>
            <p:nvPr/>
          </p:nvSpPr>
          <p:spPr bwMode="auto">
            <a:xfrm>
              <a:off x="990600" y="4191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18" name="Rechteck 684"/>
            <p:cNvSpPr>
              <a:spLocks noChangeArrowheads="1"/>
            </p:cNvSpPr>
            <p:nvPr/>
          </p:nvSpPr>
          <p:spPr bwMode="auto">
            <a:xfrm>
              <a:off x="990600" y="4267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4219" name="Rechteck 685"/>
            <p:cNvSpPr>
              <a:spLocks noChangeArrowheads="1"/>
            </p:cNvSpPr>
            <p:nvPr/>
          </p:nvSpPr>
          <p:spPr bwMode="auto">
            <a:xfrm>
              <a:off x="990600" y="4343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cxnSp>
        <p:nvCxnSpPr>
          <p:cNvPr id="4148" name="Gerade Verbindung mit Pfeil 103"/>
          <p:cNvCxnSpPr>
            <a:cxnSpLocks noChangeShapeType="1"/>
          </p:cNvCxnSpPr>
          <p:nvPr/>
        </p:nvCxnSpPr>
        <p:spPr bwMode="auto">
          <a:xfrm>
            <a:off x="5334000" y="3733800"/>
            <a:ext cx="3810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9" name="Textfeld 639"/>
          <p:cNvSpPr txBox="1">
            <a:spLocks noChangeArrowheads="1"/>
          </p:cNvSpPr>
          <p:nvPr/>
        </p:nvSpPr>
        <p:spPr bwMode="auto">
          <a:xfrm>
            <a:off x="5644001" y="4572000"/>
            <a:ext cx="1189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Global readout</a:t>
            </a:r>
            <a:endParaRPr lang="en-US" altLang="de-DE" dirty="0"/>
          </a:p>
        </p:txBody>
      </p:sp>
      <p:sp>
        <p:nvSpPr>
          <p:cNvPr id="4150" name="Rechteck 234"/>
          <p:cNvSpPr>
            <a:spLocks noChangeArrowheads="1"/>
          </p:cNvSpPr>
          <p:nvPr/>
        </p:nvSpPr>
        <p:spPr bwMode="auto">
          <a:xfrm>
            <a:off x="609600" y="1905000"/>
            <a:ext cx="3124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51" name="Textfeld 4267"/>
          <p:cNvSpPr txBox="1">
            <a:spLocks noChangeArrowheads="1"/>
          </p:cNvSpPr>
          <p:nvPr/>
        </p:nvSpPr>
        <p:spPr bwMode="auto">
          <a:xfrm>
            <a:off x="5638800" y="4800600"/>
            <a:ext cx="1725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ym typeface="Wingdings" pitchFamily="2" charset="2"/>
              </a:rPr>
              <a:t>Periphery size ~ 2.5 %</a:t>
            </a:r>
            <a:endParaRPr lang="en-US" altLang="de-DE" dirty="0"/>
          </a:p>
        </p:txBody>
      </p:sp>
      <p:sp>
        <p:nvSpPr>
          <p:cNvPr id="4152" name="Abgerundetes Rechteck 7"/>
          <p:cNvSpPr>
            <a:spLocks noChangeArrowheads="1"/>
          </p:cNvSpPr>
          <p:nvPr/>
        </p:nvSpPr>
        <p:spPr bwMode="auto">
          <a:xfrm flipH="1">
            <a:off x="1295400" y="2209800"/>
            <a:ext cx="762000" cy="152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53" name="Gerade Verbindung mit Pfeil 495"/>
          <p:cNvCxnSpPr>
            <a:cxnSpLocks noChangeShapeType="1"/>
          </p:cNvCxnSpPr>
          <p:nvPr/>
        </p:nvCxnSpPr>
        <p:spPr bwMode="auto">
          <a:xfrm>
            <a:off x="2057400" y="22098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4" name="Gerade Verbindung mit Pfeil 506"/>
          <p:cNvCxnSpPr>
            <a:cxnSpLocks noChangeShapeType="1"/>
          </p:cNvCxnSpPr>
          <p:nvPr/>
        </p:nvCxnSpPr>
        <p:spPr bwMode="auto">
          <a:xfrm flipH="1" flipV="1">
            <a:off x="2209800" y="16002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rapezoid 1"/>
          <p:cNvSpPr/>
          <p:nvPr/>
        </p:nvSpPr>
        <p:spPr bwMode="auto">
          <a:xfrm rot="5400000" flipH="1">
            <a:off x="2324100" y="2171700"/>
            <a:ext cx="304800" cy="228600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4156" name="Gerade Verbindung mit Pfeil 134"/>
          <p:cNvCxnSpPr>
            <a:cxnSpLocks noChangeShapeType="1"/>
          </p:cNvCxnSpPr>
          <p:nvPr/>
        </p:nvCxnSpPr>
        <p:spPr bwMode="auto">
          <a:xfrm>
            <a:off x="2209800" y="2362200"/>
            <a:ext cx="15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" name="Gerade Verbindung mit Pfeil 11"/>
          <p:cNvCxnSpPr>
            <a:cxnSpLocks noChangeShapeType="1"/>
            <a:stCxn id="2" idx="0"/>
          </p:cNvCxnSpPr>
          <p:nvPr/>
        </p:nvCxnSpPr>
        <p:spPr bwMode="auto">
          <a:xfrm>
            <a:off x="2590800" y="2286000"/>
            <a:ext cx="22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8" name="Abgerundetes Rechteck 142"/>
          <p:cNvSpPr>
            <a:spLocks noChangeArrowheads="1"/>
          </p:cNvSpPr>
          <p:nvPr/>
        </p:nvSpPr>
        <p:spPr bwMode="auto">
          <a:xfrm>
            <a:off x="914400" y="2057400"/>
            <a:ext cx="1524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59" name="Abgerundetes Rechteck 143"/>
          <p:cNvSpPr>
            <a:spLocks noChangeArrowheads="1"/>
          </p:cNvSpPr>
          <p:nvPr/>
        </p:nvSpPr>
        <p:spPr bwMode="auto">
          <a:xfrm>
            <a:off x="2819400" y="2057400"/>
            <a:ext cx="152400" cy="304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60" name="Rechteck 144"/>
          <p:cNvSpPr>
            <a:spLocks noChangeArrowheads="1"/>
          </p:cNvSpPr>
          <p:nvPr/>
        </p:nvSpPr>
        <p:spPr bwMode="auto">
          <a:xfrm>
            <a:off x="3200400" y="2057400"/>
            <a:ext cx="304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61" name="Gerade Verbindung mit Pfeil 145"/>
          <p:cNvCxnSpPr>
            <a:cxnSpLocks noChangeShapeType="1"/>
          </p:cNvCxnSpPr>
          <p:nvPr/>
        </p:nvCxnSpPr>
        <p:spPr bwMode="auto">
          <a:xfrm flipH="1">
            <a:off x="1066800" y="2438400"/>
            <a:ext cx="213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2" name="Gerade Verbindung mit Pfeil 146"/>
          <p:cNvCxnSpPr>
            <a:cxnSpLocks noChangeShapeType="1"/>
          </p:cNvCxnSpPr>
          <p:nvPr/>
        </p:nvCxnSpPr>
        <p:spPr bwMode="auto">
          <a:xfrm rot="10800000" flipV="1">
            <a:off x="3352800" y="1905000"/>
            <a:ext cx="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3" name="Gerade Verbindung mit Pfeil 147"/>
          <p:cNvCxnSpPr>
            <a:cxnSpLocks noChangeShapeType="1"/>
          </p:cNvCxnSpPr>
          <p:nvPr/>
        </p:nvCxnSpPr>
        <p:spPr bwMode="auto">
          <a:xfrm rot="10800000" flipV="1">
            <a:off x="3352800" y="2514600"/>
            <a:ext cx="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4" name="Gerade Verbindung 18"/>
          <p:cNvCxnSpPr>
            <a:cxnSpLocks noChangeShapeType="1"/>
          </p:cNvCxnSpPr>
          <p:nvPr/>
        </p:nvCxnSpPr>
        <p:spPr bwMode="auto">
          <a:xfrm>
            <a:off x="1066800" y="213360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5" name="Gerade Verbindung 21"/>
          <p:cNvCxnSpPr>
            <a:cxnSpLocks noChangeShapeType="1"/>
            <a:endCxn id="4152" idx="0"/>
          </p:cNvCxnSpPr>
          <p:nvPr/>
        </p:nvCxnSpPr>
        <p:spPr bwMode="auto">
          <a:xfrm>
            <a:off x="1676400" y="21336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6" name="Gerade Verbindung mit Pfeil 154"/>
          <p:cNvCxnSpPr>
            <a:cxnSpLocks noChangeShapeType="1"/>
          </p:cNvCxnSpPr>
          <p:nvPr/>
        </p:nvCxnSpPr>
        <p:spPr bwMode="auto">
          <a:xfrm>
            <a:off x="2971800" y="2286000"/>
            <a:ext cx="22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7" name="Gerade Verbindung 157"/>
          <p:cNvCxnSpPr>
            <a:cxnSpLocks noChangeShapeType="1"/>
          </p:cNvCxnSpPr>
          <p:nvPr/>
        </p:nvCxnSpPr>
        <p:spPr bwMode="auto">
          <a:xfrm>
            <a:off x="1676400" y="213360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8" name="Gerade Verbindung 28"/>
          <p:cNvCxnSpPr>
            <a:cxnSpLocks noChangeShapeType="1"/>
          </p:cNvCxnSpPr>
          <p:nvPr/>
        </p:nvCxnSpPr>
        <p:spPr bwMode="auto">
          <a:xfrm>
            <a:off x="2133600" y="21336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9" name="Gerade Verbindung 30"/>
          <p:cNvCxnSpPr>
            <a:cxnSpLocks noChangeShapeType="1"/>
          </p:cNvCxnSpPr>
          <p:nvPr/>
        </p:nvCxnSpPr>
        <p:spPr bwMode="auto">
          <a:xfrm>
            <a:off x="2819400" y="23622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0" name="Gerade Verbindung 224"/>
          <p:cNvCxnSpPr>
            <a:cxnSpLocks noChangeShapeType="1"/>
          </p:cNvCxnSpPr>
          <p:nvPr/>
        </p:nvCxnSpPr>
        <p:spPr bwMode="auto">
          <a:xfrm flipV="1">
            <a:off x="2895600" y="23622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1" name="Gerade Verbindung mit Pfeil 165"/>
          <p:cNvCxnSpPr>
            <a:cxnSpLocks noChangeShapeType="1"/>
          </p:cNvCxnSpPr>
          <p:nvPr/>
        </p:nvCxnSpPr>
        <p:spPr bwMode="auto">
          <a:xfrm flipH="1" flipV="1">
            <a:off x="1524000" y="16002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2" name="Gerade Verbindung 229"/>
          <p:cNvCxnSpPr>
            <a:cxnSpLocks noChangeShapeType="1"/>
            <a:endCxn id="4160" idx="3"/>
          </p:cNvCxnSpPr>
          <p:nvPr/>
        </p:nvCxnSpPr>
        <p:spPr bwMode="auto">
          <a:xfrm flipH="1">
            <a:off x="3505200" y="2286000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3" name="Textfeld 172"/>
          <p:cNvSpPr txBox="1">
            <a:spLocks noChangeArrowheads="1"/>
          </p:cNvSpPr>
          <p:nvPr/>
        </p:nvSpPr>
        <p:spPr bwMode="auto">
          <a:xfrm>
            <a:off x="1600200" y="3200400"/>
            <a:ext cx="175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Delayed TS and trigger</a:t>
            </a:r>
          </a:p>
        </p:txBody>
      </p:sp>
      <p:sp>
        <p:nvSpPr>
          <p:cNvPr id="4174" name="Textfeld 4267"/>
          <p:cNvSpPr txBox="1">
            <a:spLocks noChangeArrowheads="1"/>
          </p:cNvSpPr>
          <p:nvPr/>
        </p:nvSpPr>
        <p:spPr bwMode="auto">
          <a:xfrm>
            <a:off x="609600" y="3657600"/>
            <a:ext cx="365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Readout cell function – time stamp is stored when hit arrives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The stored time stamp is compared with the current time stamp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If trigger arrives with the correct latency, the triggered hit flag is set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Priority logic controls the readout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Estimated cell size in </a:t>
            </a:r>
            <a:r>
              <a:rPr lang="en-US" altLang="de-DE" dirty="0" smtClean="0"/>
              <a:t>0.18 µm AMS technology without </a:t>
            </a:r>
            <a:r>
              <a:rPr lang="en-US" altLang="de-DE" dirty="0"/>
              <a:t>comparator ~ 7 µm x 50 µm </a:t>
            </a:r>
            <a:endParaRPr lang="en-US" altLang="de-DE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Example</a:t>
            </a:r>
            <a:r>
              <a:rPr lang="en-US" altLang="de-DE" dirty="0"/>
              <a:t>: Pixel size </a:t>
            </a:r>
            <a:r>
              <a:rPr lang="en-US" altLang="de-DE" dirty="0" smtClean="0"/>
              <a:t>50 µm </a:t>
            </a:r>
            <a:r>
              <a:rPr lang="en-US" altLang="de-DE" dirty="0"/>
              <a:t>x </a:t>
            </a:r>
            <a:r>
              <a:rPr lang="en-US" altLang="de-DE" dirty="0" smtClean="0"/>
              <a:t>250 </a:t>
            </a:r>
            <a:r>
              <a:rPr lang="en-US" altLang="de-DE" dirty="0"/>
              <a:t>µm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Chip size: ~ </a:t>
            </a:r>
            <a:r>
              <a:rPr lang="en-US" altLang="de-DE" dirty="0" smtClean="0"/>
              <a:t>2 cm </a:t>
            </a:r>
            <a:r>
              <a:rPr lang="en-US" altLang="de-DE" dirty="0"/>
              <a:t>x </a:t>
            </a:r>
            <a:r>
              <a:rPr lang="en-US" altLang="de-DE" dirty="0" smtClean="0"/>
              <a:t>2 cm</a:t>
            </a:r>
            <a:endParaRPr lang="en-US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Number of pixels: </a:t>
            </a:r>
            <a:r>
              <a:rPr lang="en-US" altLang="de-DE" dirty="0" smtClean="0"/>
              <a:t>400 </a:t>
            </a:r>
            <a:r>
              <a:rPr lang="en-US" altLang="de-DE" dirty="0"/>
              <a:t>x </a:t>
            </a:r>
            <a:r>
              <a:rPr lang="en-US" altLang="de-DE" dirty="0" smtClean="0"/>
              <a:t>80</a:t>
            </a:r>
            <a:endParaRPr lang="en-US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Size of periphery without comparator</a:t>
            </a:r>
            <a:r>
              <a:rPr lang="en-US" altLang="de-DE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2 cm </a:t>
            </a:r>
            <a:r>
              <a:rPr lang="en-US" altLang="de-DE" dirty="0"/>
              <a:t>x </a:t>
            </a:r>
            <a:r>
              <a:rPr lang="en-US" altLang="de-DE" dirty="0" smtClean="0"/>
              <a:t>560 µm (~ </a:t>
            </a:r>
            <a:r>
              <a:rPr lang="en-US" altLang="de-DE" dirty="0" smtClean="0">
                <a:solidFill>
                  <a:srgbClr val="FF0000"/>
                </a:solidFill>
              </a:rPr>
              <a:t>2.5</a:t>
            </a:r>
            <a:r>
              <a:rPr lang="en-US" altLang="de-DE" dirty="0" smtClean="0"/>
              <a:t>%)</a:t>
            </a:r>
            <a:endParaRPr lang="en-US" altLang="de-DE" dirty="0"/>
          </a:p>
        </p:txBody>
      </p:sp>
      <p:cxnSp>
        <p:nvCxnSpPr>
          <p:cNvPr id="4175" name="Gerade Verbindung mit Pfeil 174"/>
          <p:cNvCxnSpPr>
            <a:cxnSpLocks noChangeShapeType="1"/>
          </p:cNvCxnSpPr>
          <p:nvPr/>
        </p:nvCxnSpPr>
        <p:spPr bwMode="auto">
          <a:xfrm flipH="1" flipV="1">
            <a:off x="2286000" y="16002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6" name="Gerade Verbindung mit Pfeil 175"/>
          <p:cNvCxnSpPr>
            <a:cxnSpLocks noChangeShapeType="1"/>
          </p:cNvCxnSpPr>
          <p:nvPr/>
        </p:nvCxnSpPr>
        <p:spPr bwMode="auto">
          <a:xfrm>
            <a:off x="2895600" y="1295400"/>
            <a:ext cx="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7" name="Textfeld 176"/>
          <p:cNvSpPr txBox="1">
            <a:spLocks noChangeArrowheads="1"/>
          </p:cNvSpPr>
          <p:nvPr/>
        </p:nvSpPr>
        <p:spPr bwMode="auto">
          <a:xfrm>
            <a:off x="2514600" y="990600"/>
            <a:ext cx="1330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Triggered hit flag</a:t>
            </a:r>
          </a:p>
        </p:txBody>
      </p:sp>
      <p:sp>
        <p:nvSpPr>
          <p:cNvPr id="4178" name="Gleichschenkliges Dreieck 178"/>
          <p:cNvSpPr>
            <a:spLocks noChangeArrowheads="1"/>
          </p:cNvSpPr>
          <p:nvPr/>
        </p:nvSpPr>
        <p:spPr bwMode="auto">
          <a:xfrm rot="5400000">
            <a:off x="7543800" y="1600200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79" name="Gerade Verbindung 179"/>
          <p:cNvCxnSpPr>
            <a:cxnSpLocks noChangeShapeType="1"/>
          </p:cNvCxnSpPr>
          <p:nvPr/>
        </p:nvCxnSpPr>
        <p:spPr bwMode="auto">
          <a:xfrm>
            <a:off x="7391400" y="17526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0" name="Gerade Verbindung 180"/>
          <p:cNvCxnSpPr>
            <a:cxnSpLocks noChangeShapeType="1"/>
          </p:cNvCxnSpPr>
          <p:nvPr/>
        </p:nvCxnSpPr>
        <p:spPr bwMode="auto">
          <a:xfrm>
            <a:off x="7848600" y="17526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1" name="Gerade Verbindung 181"/>
          <p:cNvCxnSpPr>
            <a:cxnSpLocks noChangeShapeType="1"/>
          </p:cNvCxnSpPr>
          <p:nvPr/>
        </p:nvCxnSpPr>
        <p:spPr bwMode="auto">
          <a:xfrm>
            <a:off x="7467600" y="1524000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2" name="Gerade Verbindung 182"/>
          <p:cNvCxnSpPr>
            <a:cxnSpLocks noChangeShapeType="1"/>
          </p:cNvCxnSpPr>
          <p:nvPr/>
        </p:nvCxnSpPr>
        <p:spPr bwMode="auto">
          <a:xfrm>
            <a:off x="7696200" y="14478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3" name="Gerade Verbindung 183"/>
          <p:cNvCxnSpPr>
            <a:cxnSpLocks noChangeShapeType="1"/>
          </p:cNvCxnSpPr>
          <p:nvPr/>
        </p:nvCxnSpPr>
        <p:spPr bwMode="auto">
          <a:xfrm>
            <a:off x="7772400" y="14478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4" name="Gerade Verbindung 184"/>
          <p:cNvCxnSpPr>
            <a:cxnSpLocks noChangeShapeType="1"/>
          </p:cNvCxnSpPr>
          <p:nvPr/>
        </p:nvCxnSpPr>
        <p:spPr bwMode="auto">
          <a:xfrm>
            <a:off x="7772400" y="15240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5" name="Gerade Verbindung 185"/>
          <p:cNvCxnSpPr>
            <a:cxnSpLocks noChangeShapeType="1"/>
          </p:cNvCxnSpPr>
          <p:nvPr/>
        </p:nvCxnSpPr>
        <p:spPr bwMode="auto">
          <a:xfrm>
            <a:off x="7924800" y="15240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6" name="Gerade Verbindung 186"/>
          <p:cNvCxnSpPr>
            <a:cxnSpLocks noChangeShapeType="1"/>
          </p:cNvCxnSpPr>
          <p:nvPr/>
        </p:nvCxnSpPr>
        <p:spPr bwMode="auto">
          <a:xfrm>
            <a:off x="7467600" y="15240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7" name="Gerade Verbindung 187"/>
          <p:cNvCxnSpPr>
            <a:cxnSpLocks noChangeShapeType="1"/>
          </p:cNvCxnSpPr>
          <p:nvPr/>
        </p:nvCxnSpPr>
        <p:spPr bwMode="auto">
          <a:xfrm>
            <a:off x="7391400" y="17526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8" name="Gerade Verbindung 188"/>
          <p:cNvCxnSpPr>
            <a:cxnSpLocks noChangeShapeType="1"/>
          </p:cNvCxnSpPr>
          <p:nvPr/>
        </p:nvCxnSpPr>
        <p:spPr bwMode="auto">
          <a:xfrm>
            <a:off x="7315200" y="19050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89" name="Gleichschenkliges Dreieck 189"/>
          <p:cNvSpPr>
            <a:spLocks noChangeArrowheads="1"/>
          </p:cNvSpPr>
          <p:nvPr/>
        </p:nvSpPr>
        <p:spPr bwMode="auto">
          <a:xfrm>
            <a:off x="7315200" y="1905000"/>
            <a:ext cx="152400" cy="13176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4190" name="Gerade Verbindung 190"/>
          <p:cNvCxnSpPr>
            <a:cxnSpLocks noChangeShapeType="1"/>
          </p:cNvCxnSpPr>
          <p:nvPr/>
        </p:nvCxnSpPr>
        <p:spPr bwMode="auto">
          <a:xfrm>
            <a:off x="7391400" y="20574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1" name="Gleichschenkliges Dreieck 191"/>
          <p:cNvSpPr>
            <a:spLocks noChangeArrowheads="1"/>
          </p:cNvSpPr>
          <p:nvPr/>
        </p:nvSpPr>
        <p:spPr bwMode="auto">
          <a:xfrm rot="5400000">
            <a:off x="8001000" y="1600200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92" name="Textfeld 4267"/>
          <p:cNvSpPr txBox="1">
            <a:spLocks noChangeArrowheads="1"/>
          </p:cNvSpPr>
          <p:nvPr/>
        </p:nvSpPr>
        <p:spPr bwMode="auto">
          <a:xfrm>
            <a:off x="7239000" y="2209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Pixel contains a charge sensitive amplifier and a discriminator with threshold tune DAC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cxnSp>
        <p:nvCxnSpPr>
          <p:cNvPr id="4193" name="Gerade Verbindung mit Pfeil 195"/>
          <p:cNvCxnSpPr>
            <a:cxnSpLocks noChangeShapeType="1"/>
          </p:cNvCxnSpPr>
          <p:nvPr/>
        </p:nvCxnSpPr>
        <p:spPr bwMode="auto">
          <a:xfrm>
            <a:off x="7543800" y="1219200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4" name="Textfeld 196"/>
          <p:cNvSpPr txBox="1">
            <a:spLocks noChangeArrowheads="1"/>
          </p:cNvSpPr>
          <p:nvPr/>
        </p:nvSpPr>
        <p:spPr bwMode="auto">
          <a:xfrm>
            <a:off x="7391400" y="9144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CSA</a:t>
            </a:r>
          </a:p>
        </p:txBody>
      </p:sp>
      <p:cxnSp>
        <p:nvCxnSpPr>
          <p:cNvPr id="4195" name="Gerade Verbindung mit Pfeil 197"/>
          <p:cNvCxnSpPr>
            <a:cxnSpLocks noChangeShapeType="1"/>
          </p:cNvCxnSpPr>
          <p:nvPr/>
        </p:nvCxnSpPr>
        <p:spPr bwMode="auto">
          <a:xfrm>
            <a:off x="8001000" y="1219200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6" name="Textfeld 198"/>
          <p:cNvSpPr txBox="1">
            <a:spLocks noChangeArrowheads="1"/>
          </p:cNvSpPr>
          <p:nvPr/>
        </p:nvSpPr>
        <p:spPr bwMode="auto">
          <a:xfrm>
            <a:off x="8001000" y="1066800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Comparator</a:t>
            </a:r>
          </a:p>
        </p:txBody>
      </p:sp>
      <p:cxnSp>
        <p:nvCxnSpPr>
          <p:cNvPr id="4197" name="Gerade Verbindung mit Pfeil 199"/>
          <p:cNvCxnSpPr>
            <a:cxnSpLocks noChangeShapeType="1"/>
          </p:cNvCxnSpPr>
          <p:nvPr/>
        </p:nvCxnSpPr>
        <p:spPr bwMode="auto">
          <a:xfrm flipH="1">
            <a:off x="7086600" y="1600200"/>
            <a:ext cx="228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" name="Gerade Verbindung 242"/>
          <p:cNvCxnSpPr>
            <a:cxnSpLocks noChangeShapeType="1"/>
          </p:cNvCxnSpPr>
          <p:nvPr/>
        </p:nvCxnSpPr>
        <p:spPr bwMode="auto">
          <a:xfrm>
            <a:off x="762000" y="1066800"/>
            <a:ext cx="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" name="Textfeld 203"/>
          <p:cNvSpPr txBox="1">
            <a:spLocks noChangeArrowheads="1"/>
          </p:cNvSpPr>
          <p:nvPr/>
        </p:nvSpPr>
        <p:spPr bwMode="auto">
          <a:xfrm>
            <a:off x="84138" y="638175"/>
            <a:ext cx="5249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Concept: Every pixel has its own readout cell, placed on the chip periphery</a:t>
            </a:r>
          </a:p>
        </p:txBody>
      </p:sp>
    </p:spTree>
    <p:extLst>
      <p:ext uri="{BB962C8B-B14F-4D97-AF65-F5344CB8AC3E}">
        <p14:creationId xmlns:p14="http://schemas.microsoft.com/office/powerpoint/2010/main" val="2753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HVCMOS </a:t>
            </a:r>
            <a:r>
              <a:rPr lang="en-US" dirty="0"/>
              <a:t>pixel sensor for </a:t>
            </a:r>
            <a:r>
              <a:rPr lang="en-US" dirty="0" smtClean="0"/>
              <a:t>ATLAS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243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6" descr="C:\Ivan\3DLayout\gdsto3d-20070815-win32-bin\exampleCCPD2_M1_w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0668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CCPD detector (HV2FEI4)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14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en-US" sz="1400" dirty="0" smtClean="0"/>
              <a:t>The </a:t>
            </a:r>
            <a:r>
              <a:rPr lang="en-US" sz="1400" dirty="0"/>
              <a:t>digital outputs of three pixels are multiplexed to one pixel readout </a:t>
            </a:r>
            <a:r>
              <a:rPr lang="en-US" sz="1400" dirty="0" smtClean="0"/>
              <a:t>cell</a:t>
            </a:r>
            <a:endParaRPr lang="en-US" sz="14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108" name="Picture 2" descr="C:\Dokumente und Einstellungen\Ivan\Desktop\PicMiete\Kopie von FEI4HV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99620" y="3734980"/>
            <a:ext cx="1679802" cy="3353843"/>
          </a:xfrm>
          <a:prstGeom prst="rect">
            <a:avLst/>
          </a:prstGeom>
          <a:noFill/>
        </p:spPr>
      </p:pic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963612" y="4419600"/>
            <a:ext cx="2057400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2</a:t>
            </a:r>
            <a:endParaRPr lang="sr-Latn-CS" dirty="0"/>
          </a:p>
        </p:txBody>
      </p:sp>
      <p:sp>
        <p:nvSpPr>
          <p:cNvPr id="117" name="Rectangle 12"/>
          <p:cNvSpPr>
            <a:spLocks noChangeArrowheads="1"/>
          </p:cNvSpPr>
          <p:nvPr/>
        </p:nvSpPr>
        <p:spPr bwMode="auto">
          <a:xfrm>
            <a:off x="963612" y="5029200"/>
            <a:ext cx="2057400" cy="609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3</a:t>
            </a:r>
            <a:endParaRPr lang="sr-Latn-CS" dirty="0"/>
          </a:p>
        </p:txBody>
      </p:sp>
      <p:sp>
        <p:nvSpPr>
          <p:cNvPr id="118" name="Rectangle 13"/>
          <p:cNvSpPr>
            <a:spLocks noChangeArrowheads="1"/>
          </p:cNvSpPr>
          <p:nvPr/>
        </p:nvSpPr>
        <p:spPr bwMode="auto">
          <a:xfrm>
            <a:off x="963612" y="5638800"/>
            <a:ext cx="2057400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1</a:t>
            </a:r>
            <a:endParaRPr lang="sr-Latn-CS" dirty="0"/>
          </a:p>
        </p:txBody>
      </p:sp>
      <p:sp>
        <p:nvSpPr>
          <p:cNvPr id="119" name="Rectangle 14"/>
          <p:cNvSpPr>
            <a:spLocks noChangeArrowheads="1"/>
          </p:cNvSpPr>
          <p:nvPr/>
        </p:nvSpPr>
        <p:spPr bwMode="auto">
          <a:xfrm>
            <a:off x="3021012" y="4419600"/>
            <a:ext cx="2057400" cy="609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2</a:t>
            </a:r>
            <a:endParaRPr lang="sr-Latn-CS" dirty="0"/>
          </a:p>
        </p:txBody>
      </p:sp>
      <p:sp>
        <p:nvSpPr>
          <p:cNvPr id="121" name="Rectangle 15"/>
          <p:cNvSpPr>
            <a:spLocks noChangeArrowheads="1"/>
          </p:cNvSpPr>
          <p:nvPr/>
        </p:nvSpPr>
        <p:spPr bwMode="auto">
          <a:xfrm>
            <a:off x="3021012" y="5029200"/>
            <a:ext cx="2057400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3</a:t>
            </a:r>
            <a:endParaRPr lang="sr-Latn-CS" dirty="0"/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3021012" y="5638800"/>
            <a:ext cx="2057400" cy="609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1</a:t>
            </a:r>
            <a:endParaRPr lang="sr-Latn-CS" dirty="0"/>
          </a:p>
        </p:txBody>
      </p:sp>
      <p:sp>
        <p:nvSpPr>
          <p:cNvPr id="127" name="Text Box 28"/>
          <p:cNvSpPr txBox="1">
            <a:spLocks noChangeArrowheads="1"/>
          </p:cNvSpPr>
          <p:nvPr/>
        </p:nvSpPr>
        <p:spPr bwMode="auto">
          <a:xfrm>
            <a:off x="914400" y="4114800"/>
            <a:ext cx="10620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CCPD Pixels</a:t>
            </a: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4316412" y="4191000"/>
            <a:ext cx="685800" cy="6858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9" name="Oval 33"/>
          <p:cNvSpPr>
            <a:spLocks noChangeArrowheads="1"/>
          </p:cNvSpPr>
          <p:nvPr/>
        </p:nvSpPr>
        <p:spPr bwMode="auto">
          <a:xfrm>
            <a:off x="4316412" y="5257800"/>
            <a:ext cx="685800" cy="685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0" name="Line 49"/>
          <p:cNvSpPr>
            <a:spLocks noChangeShapeType="1"/>
          </p:cNvSpPr>
          <p:nvPr/>
        </p:nvSpPr>
        <p:spPr bwMode="auto">
          <a:xfrm flipV="1">
            <a:off x="4697412" y="3962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sr-Latn-CS"/>
          </a:p>
        </p:txBody>
      </p:sp>
      <p:sp>
        <p:nvSpPr>
          <p:cNvPr id="131" name="Line 49"/>
          <p:cNvSpPr>
            <a:spLocks noChangeShapeType="1"/>
          </p:cNvSpPr>
          <p:nvPr/>
        </p:nvSpPr>
        <p:spPr bwMode="auto">
          <a:xfrm flipV="1">
            <a:off x="4697412" y="5029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sr-Latn-CS"/>
          </a:p>
        </p:txBody>
      </p:sp>
      <p:cxnSp>
        <p:nvCxnSpPr>
          <p:cNvPr id="132" name="Gerade Verbindung mit Pfeil 131"/>
          <p:cNvCxnSpPr/>
          <p:nvPr/>
        </p:nvCxnSpPr>
        <p:spPr bwMode="auto">
          <a:xfrm>
            <a:off x="5105400" y="4419600"/>
            <a:ext cx="11430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304800" y="3124200"/>
            <a:ext cx="4800600" cy="9906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533400" y="2514600"/>
            <a:ext cx="1295400" cy="1143000"/>
            <a:chOff x="609600" y="2133600"/>
            <a:chExt cx="1295400" cy="1143000"/>
          </a:xfrm>
        </p:grpSpPr>
        <p:sp>
          <p:nvSpPr>
            <p:cNvPr id="21" name="Rechteck 20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23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4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35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37" name="Gerade Verbindung 36"/>
              <p:cNvCxnSpPr>
                <a:stCxn id="36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9" name="Gruppieren 38"/>
          <p:cNvGrpSpPr/>
          <p:nvPr/>
        </p:nvGrpSpPr>
        <p:grpSpPr>
          <a:xfrm>
            <a:off x="2057400" y="2514600"/>
            <a:ext cx="1295400" cy="1143000"/>
            <a:chOff x="609600" y="2133600"/>
            <a:chExt cx="1295400" cy="1143000"/>
          </a:xfrm>
        </p:grpSpPr>
        <p:sp>
          <p:nvSpPr>
            <p:cNvPr id="40" name="Rechteck 39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42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43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54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56" name="Gerade Verbindung 55"/>
              <p:cNvCxnSpPr>
                <a:stCxn id="55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 Verbindung 56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" name="Gruppieren 57"/>
          <p:cNvGrpSpPr/>
          <p:nvPr/>
        </p:nvGrpSpPr>
        <p:grpSpPr>
          <a:xfrm>
            <a:off x="3581400" y="2514600"/>
            <a:ext cx="1295400" cy="1143000"/>
            <a:chOff x="609600" y="2133600"/>
            <a:chExt cx="1295400" cy="1143000"/>
          </a:xfrm>
        </p:grpSpPr>
        <p:sp>
          <p:nvSpPr>
            <p:cNvPr id="59" name="Rechteck 58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61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62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2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73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4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75" name="Gerade Verbindung 74"/>
              <p:cNvCxnSpPr>
                <a:stCxn id="74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77" name="Gerade Verbindung 76"/>
          <p:cNvCxnSpPr/>
          <p:nvPr/>
        </p:nvCxnSpPr>
        <p:spPr bwMode="auto">
          <a:xfrm flipH="1">
            <a:off x="1752600" y="2286000"/>
            <a:ext cx="15240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V="1">
            <a:off x="3276600" y="2286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3276600" y="2286000"/>
            <a:ext cx="15240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Ellipse 79"/>
          <p:cNvSpPr/>
          <p:nvPr/>
        </p:nvSpPr>
        <p:spPr bwMode="auto">
          <a:xfrm>
            <a:off x="3124200" y="213360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81" name="Gerade Verbindung 80"/>
          <p:cNvCxnSpPr>
            <a:stCxn id="80" idx="0"/>
          </p:cNvCxnSpPr>
          <p:nvPr/>
        </p:nvCxnSpPr>
        <p:spPr bwMode="auto">
          <a:xfrm flipV="1">
            <a:off x="3276600" y="1828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hteck 81"/>
          <p:cNvSpPr/>
          <p:nvPr/>
        </p:nvSpPr>
        <p:spPr bwMode="auto">
          <a:xfrm>
            <a:off x="2895600" y="1752600"/>
            <a:ext cx="7620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Textfeld 312"/>
          <p:cNvSpPr txBox="1">
            <a:spLocks noChangeArrowheads="1"/>
          </p:cNvSpPr>
          <p:nvPr/>
        </p:nvSpPr>
        <p:spPr bwMode="auto">
          <a:xfrm>
            <a:off x="304800" y="228600"/>
            <a:ext cx="1720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Size: 50 </a:t>
            </a:r>
            <a:r>
              <a:rPr lang="el-GR" altLang="de-DE" dirty="0"/>
              <a:t>µ</a:t>
            </a:r>
            <a:r>
              <a:rPr lang="de-DE" altLang="de-DE" dirty="0"/>
              <a:t>m </a:t>
            </a:r>
            <a:r>
              <a:rPr lang="en-US" altLang="de-DE" dirty="0" smtClean="0"/>
              <a:t>x 250 </a:t>
            </a:r>
            <a:r>
              <a:rPr lang="el-GR" altLang="de-DE" dirty="0" smtClean="0"/>
              <a:t>µ</a:t>
            </a:r>
            <a:r>
              <a:rPr lang="de-DE" altLang="de-DE" dirty="0" smtClean="0"/>
              <a:t>m</a:t>
            </a:r>
            <a:endParaRPr lang="en-US" altLang="de-DE" dirty="0"/>
          </a:p>
        </p:txBody>
      </p:sp>
      <p:sp>
        <p:nvSpPr>
          <p:cNvPr id="97" name="Textfeld 312"/>
          <p:cNvSpPr txBox="1">
            <a:spLocks noChangeArrowheads="1"/>
          </p:cNvSpPr>
          <p:nvPr/>
        </p:nvSpPr>
        <p:spPr bwMode="auto">
          <a:xfrm>
            <a:off x="555041" y="3657600"/>
            <a:ext cx="1677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Size: 33 </a:t>
            </a:r>
            <a:r>
              <a:rPr lang="el-GR" altLang="de-DE" dirty="0" smtClean="0"/>
              <a:t>µ</a:t>
            </a:r>
            <a:r>
              <a:rPr lang="de-DE" altLang="de-DE" dirty="0"/>
              <a:t>m </a:t>
            </a:r>
            <a:r>
              <a:rPr lang="en-US" altLang="de-DE" dirty="0" smtClean="0"/>
              <a:t>x 125 </a:t>
            </a:r>
            <a:r>
              <a:rPr lang="el-GR" altLang="de-DE" dirty="0" smtClean="0"/>
              <a:t>µ</a:t>
            </a:r>
            <a:r>
              <a:rPr lang="de-DE" altLang="de-DE" dirty="0" smtClean="0"/>
              <a:t>m</a:t>
            </a:r>
            <a:endParaRPr lang="en-US" altLang="de-DE" dirty="0"/>
          </a:p>
        </p:txBody>
      </p:sp>
      <p:sp>
        <p:nvSpPr>
          <p:cNvPr id="98" name="Textfeld 312"/>
          <p:cNvSpPr txBox="1">
            <a:spLocks noChangeArrowheads="1"/>
          </p:cNvSpPr>
          <p:nvPr/>
        </p:nvSpPr>
        <p:spPr bwMode="auto">
          <a:xfrm>
            <a:off x="990600" y="1828800"/>
            <a:ext cx="1682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Different logic 1 levels</a:t>
            </a:r>
            <a:endParaRPr lang="en-US" altLang="de-DE" dirty="0"/>
          </a:p>
        </p:txBody>
      </p:sp>
      <p:cxnSp>
        <p:nvCxnSpPr>
          <p:cNvPr id="99" name="Gerade Verbindung mit Pfeil 98"/>
          <p:cNvCxnSpPr/>
          <p:nvPr/>
        </p:nvCxnSpPr>
        <p:spPr bwMode="auto">
          <a:xfrm>
            <a:off x="1828800" y="2133600"/>
            <a:ext cx="0" cy="276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mit Pfeil 99"/>
          <p:cNvCxnSpPr/>
          <p:nvPr/>
        </p:nvCxnSpPr>
        <p:spPr bwMode="auto">
          <a:xfrm>
            <a:off x="1981200" y="2133600"/>
            <a:ext cx="9906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mit Pfeil 100"/>
          <p:cNvCxnSpPr/>
          <p:nvPr/>
        </p:nvCxnSpPr>
        <p:spPr bwMode="auto">
          <a:xfrm>
            <a:off x="2209800" y="2133600"/>
            <a:ext cx="16002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9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6" descr="C:\Ivan\3DLayout\gdsto3d-20070815-win32-bin\exampleCCPD2_M1_w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0668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HV2FEI4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15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en-US" sz="1400" dirty="0" smtClean="0"/>
              <a:t>“Sub-pixel resolution” by measuring of time over threshold (measurement: </a:t>
            </a:r>
            <a:r>
              <a:rPr lang="en-US" sz="1400" dirty="0" err="1" smtClean="0"/>
              <a:t>Malte</a:t>
            </a:r>
            <a:r>
              <a:rPr lang="en-US" sz="1400" dirty="0" smtClean="0"/>
              <a:t> Backhaus)</a:t>
            </a:r>
            <a:endParaRPr lang="en-US" sz="14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108" name="Picture 2" descr="C:\Dokumente und Einstellungen\Ivan\Desktop\PicMiete\Kopie von FEI4HV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99620" y="3734980"/>
            <a:ext cx="1679802" cy="3353843"/>
          </a:xfrm>
          <a:prstGeom prst="rect">
            <a:avLst/>
          </a:prstGeom>
          <a:noFill/>
        </p:spPr>
      </p:pic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963612" y="4419600"/>
            <a:ext cx="2057400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2</a:t>
            </a:r>
            <a:endParaRPr lang="sr-Latn-CS" dirty="0"/>
          </a:p>
        </p:txBody>
      </p:sp>
      <p:sp>
        <p:nvSpPr>
          <p:cNvPr id="117" name="Rectangle 12"/>
          <p:cNvSpPr>
            <a:spLocks noChangeArrowheads="1"/>
          </p:cNvSpPr>
          <p:nvPr/>
        </p:nvSpPr>
        <p:spPr bwMode="auto">
          <a:xfrm>
            <a:off x="963612" y="5029200"/>
            <a:ext cx="2057400" cy="609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3</a:t>
            </a:r>
            <a:endParaRPr lang="sr-Latn-CS" dirty="0"/>
          </a:p>
        </p:txBody>
      </p:sp>
      <p:sp>
        <p:nvSpPr>
          <p:cNvPr id="118" name="Rectangle 13"/>
          <p:cNvSpPr>
            <a:spLocks noChangeArrowheads="1"/>
          </p:cNvSpPr>
          <p:nvPr/>
        </p:nvSpPr>
        <p:spPr bwMode="auto">
          <a:xfrm>
            <a:off x="963612" y="5638800"/>
            <a:ext cx="2057400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1</a:t>
            </a:r>
            <a:endParaRPr lang="sr-Latn-CS" dirty="0"/>
          </a:p>
        </p:txBody>
      </p:sp>
      <p:sp>
        <p:nvSpPr>
          <p:cNvPr id="119" name="Rectangle 14"/>
          <p:cNvSpPr>
            <a:spLocks noChangeArrowheads="1"/>
          </p:cNvSpPr>
          <p:nvPr/>
        </p:nvSpPr>
        <p:spPr bwMode="auto">
          <a:xfrm>
            <a:off x="3021012" y="4419600"/>
            <a:ext cx="2057400" cy="609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2</a:t>
            </a:r>
            <a:endParaRPr lang="sr-Latn-CS" dirty="0"/>
          </a:p>
        </p:txBody>
      </p:sp>
      <p:sp>
        <p:nvSpPr>
          <p:cNvPr id="121" name="Rectangle 15"/>
          <p:cNvSpPr>
            <a:spLocks noChangeArrowheads="1"/>
          </p:cNvSpPr>
          <p:nvPr/>
        </p:nvSpPr>
        <p:spPr bwMode="auto">
          <a:xfrm>
            <a:off x="3021012" y="5029200"/>
            <a:ext cx="2057400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3</a:t>
            </a:r>
            <a:endParaRPr lang="sr-Latn-CS" dirty="0"/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3021012" y="5638800"/>
            <a:ext cx="2057400" cy="609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/>
              <a:t>1</a:t>
            </a:r>
            <a:endParaRPr lang="sr-Latn-CS" dirty="0"/>
          </a:p>
        </p:txBody>
      </p:sp>
      <p:sp>
        <p:nvSpPr>
          <p:cNvPr id="127" name="Text Box 28"/>
          <p:cNvSpPr txBox="1">
            <a:spLocks noChangeArrowheads="1"/>
          </p:cNvSpPr>
          <p:nvPr/>
        </p:nvSpPr>
        <p:spPr bwMode="auto">
          <a:xfrm>
            <a:off x="914400" y="4114800"/>
            <a:ext cx="10620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CCPD Pixels</a:t>
            </a:r>
          </a:p>
        </p:txBody>
      </p:sp>
      <p:sp>
        <p:nvSpPr>
          <p:cNvPr id="128" name="Oval 9"/>
          <p:cNvSpPr>
            <a:spLocks noChangeArrowheads="1"/>
          </p:cNvSpPr>
          <p:nvPr/>
        </p:nvSpPr>
        <p:spPr bwMode="auto">
          <a:xfrm>
            <a:off x="4316412" y="4191000"/>
            <a:ext cx="685800" cy="6858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9" name="Oval 33"/>
          <p:cNvSpPr>
            <a:spLocks noChangeArrowheads="1"/>
          </p:cNvSpPr>
          <p:nvPr/>
        </p:nvSpPr>
        <p:spPr bwMode="auto">
          <a:xfrm>
            <a:off x="4316412" y="5257800"/>
            <a:ext cx="685800" cy="685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0" name="Line 49"/>
          <p:cNvSpPr>
            <a:spLocks noChangeShapeType="1"/>
          </p:cNvSpPr>
          <p:nvPr/>
        </p:nvSpPr>
        <p:spPr bwMode="auto">
          <a:xfrm flipV="1">
            <a:off x="4697412" y="3962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sr-Latn-CS"/>
          </a:p>
        </p:txBody>
      </p:sp>
      <p:sp>
        <p:nvSpPr>
          <p:cNvPr id="131" name="Line 49"/>
          <p:cNvSpPr>
            <a:spLocks noChangeShapeType="1"/>
          </p:cNvSpPr>
          <p:nvPr/>
        </p:nvSpPr>
        <p:spPr bwMode="auto">
          <a:xfrm flipV="1">
            <a:off x="4697412" y="5029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sr-Latn-CS"/>
          </a:p>
        </p:txBody>
      </p:sp>
      <p:cxnSp>
        <p:nvCxnSpPr>
          <p:cNvPr id="132" name="Gerade Verbindung mit Pfeil 131"/>
          <p:cNvCxnSpPr/>
          <p:nvPr/>
        </p:nvCxnSpPr>
        <p:spPr bwMode="auto">
          <a:xfrm>
            <a:off x="5105400" y="4419600"/>
            <a:ext cx="11430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654291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1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HV2FEI4: segmented strip measurements</a:t>
            </a: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8E978-CFF1-4F49-BCA3-E9A89AF697B9}" type="slidenum">
              <a:rPr lang="de-DE" sz="1400" smtClean="0"/>
              <a:pPr eaLnBrk="1" hangingPunct="1"/>
              <a:t>16</a:t>
            </a:fld>
            <a:endParaRPr lang="de-DE" sz="1400" smtClean="0"/>
          </a:p>
        </p:txBody>
      </p:sp>
      <p:sp>
        <p:nvSpPr>
          <p:cNvPr id="16388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en-US" sz="1400" dirty="0"/>
              <a:t>Analog encoding of pixels positions in the case of the segmented strip readout  </a:t>
            </a:r>
          </a:p>
        </p:txBody>
      </p:sp>
      <p:cxnSp>
        <p:nvCxnSpPr>
          <p:cNvPr id="16389" name="Gerade Verbindung 2"/>
          <p:cNvCxnSpPr>
            <a:cxnSpLocks noChangeShapeType="1"/>
          </p:cNvCxnSpPr>
          <p:nvPr/>
        </p:nvCxnSpPr>
        <p:spPr bwMode="auto">
          <a:xfrm>
            <a:off x="1371600" y="2590800"/>
            <a:ext cx="2590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0" name="Gleichschenkliges Dreieck 3"/>
          <p:cNvSpPr>
            <a:spLocks noChangeArrowheads="1"/>
          </p:cNvSpPr>
          <p:nvPr/>
        </p:nvSpPr>
        <p:spPr bwMode="auto">
          <a:xfrm rot="5400000">
            <a:off x="3962400" y="2133600"/>
            <a:ext cx="609600" cy="6096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6391" name="Gerade Verbindung 7"/>
          <p:cNvCxnSpPr>
            <a:cxnSpLocks noChangeShapeType="1"/>
          </p:cNvCxnSpPr>
          <p:nvPr/>
        </p:nvCxnSpPr>
        <p:spPr bwMode="auto">
          <a:xfrm flipH="1">
            <a:off x="4572000" y="24384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" name="Gerade Verbindung 13"/>
          <p:cNvCxnSpPr>
            <a:cxnSpLocks noChangeShapeType="1"/>
          </p:cNvCxnSpPr>
          <p:nvPr/>
        </p:nvCxnSpPr>
        <p:spPr bwMode="auto">
          <a:xfrm flipH="1">
            <a:off x="3276600" y="2286000"/>
            <a:ext cx="685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93" name="Gruppieren 1"/>
          <p:cNvGrpSpPr>
            <a:grpSpLocks/>
          </p:cNvGrpSpPr>
          <p:nvPr/>
        </p:nvGrpSpPr>
        <p:grpSpPr bwMode="auto">
          <a:xfrm rot="-5400000">
            <a:off x="4229100" y="2476500"/>
            <a:ext cx="152400" cy="1143000"/>
            <a:chOff x="6400800" y="3200400"/>
            <a:chExt cx="152400" cy="1143000"/>
          </a:xfrm>
        </p:grpSpPr>
        <p:cxnSp>
          <p:nvCxnSpPr>
            <p:cNvPr id="16434" name="Gerade Verbindung 23"/>
            <p:cNvCxnSpPr>
              <a:cxnSpLocks noChangeShapeType="1"/>
            </p:cNvCxnSpPr>
            <p:nvPr/>
          </p:nvCxnSpPr>
          <p:spPr bwMode="auto">
            <a:xfrm>
              <a:off x="6477000" y="3200400"/>
              <a:ext cx="0" cy="45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35" name="Rechteck 24"/>
            <p:cNvSpPr>
              <a:spLocks noChangeArrowheads="1"/>
            </p:cNvSpPr>
            <p:nvPr/>
          </p:nvSpPr>
          <p:spPr bwMode="auto">
            <a:xfrm>
              <a:off x="6400800" y="3657600"/>
              <a:ext cx="152400" cy="228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6436" name="Gerade Verbindung 25"/>
            <p:cNvCxnSpPr>
              <a:cxnSpLocks noChangeShapeType="1"/>
            </p:cNvCxnSpPr>
            <p:nvPr/>
          </p:nvCxnSpPr>
          <p:spPr bwMode="auto">
            <a:xfrm>
              <a:off x="6477000" y="3886200"/>
              <a:ext cx="0" cy="45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394" name="Textfeld 22"/>
          <p:cNvSpPr txBox="1">
            <a:spLocks noChangeArrowheads="1"/>
          </p:cNvSpPr>
          <p:nvPr/>
        </p:nvSpPr>
        <p:spPr bwMode="auto">
          <a:xfrm>
            <a:off x="3962400" y="1905000"/>
            <a:ext cx="474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Amp</a:t>
            </a:r>
          </a:p>
        </p:txBody>
      </p:sp>
      <p:grpSp>
        <p:nvGrpSpPr>
          <p:cNvPr id="16395" name="Gruppieren 2"/>
          <p:cNvGrpSpPr>
            <a:grpSpLocks/>
          </p:cNvGrpSpPr>
          <p:nvPr/>
        </p:nvGrpSpPr>
        <p:grpSpPr bwMode="auto">
          <a:xfrm>
            <a:off x="1219200" y="2590800"/>
            <a:ext cx="304800" cy="1219200"/>
            <a:chOff x="1219200" y="2590800"/>
            <a:chExt cx="304800" cy="1219200"/>
          </a:xfrm>
        </p:grpSpPr>
        <p:cxnSp>
          <p:nvCxnSpPr>
            <p:cNvPr id="16429" name="Gerade Verbindung 9226"/>
            <p:cNvCxnSpPr>
              <a:cxnSpLocks noChangeShapeType="1"/>
            </p:cNvCxnSpPr>
            <p:nvPr/>
          </p:nvCxnSpPr>
          <p:spPr bwMode="auto">
            <a:xfrm>
              <a:off x="1371600" y="25908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30" name="Ellipse 9227"/>
            <p:cNvSpPr>
              <a:spLocks noChangeArrowheads="1"/>
            </p:cNvSpPr>
            <p:nvPr/>
          </p:nvSpPr>
          <p:spPr bwMode="auto">
            <a:xfrm>
              <a:off x="1219200" y="2971800"/>
              <a:ext cx="304800" cy="304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431" name="Ellipse 48"/>
            <p:cNvSpPr>
              <a:spLocks noChangeArrowheads="1"/>
            </p:cNvSpPr>
            <p:nvPr/>
          </p:nvSpPr>
          <p:spPr bwMode="auto">
            <a:xfrm>
              <a:off x="1219200" y="3124200"/>
              <a:ext cx="304800" cy="304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6432" name="Gerade Verbindung 49"/>
            <p:cNvCxnSpPr>
              <a:cxnSpLocks noChangeShapeType="1"/>
            </p:cNvCxnSpPr>
            <p:nvPr/>
          </p:nvCxnSpPr>
          <p:spPr bwMode="auto">
            <a:xfrm>
              <a:off x="1371600" y="34290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33" name="Gerade Verbindung 9229"/>
            <p:cNvCxnSpPr>
              <a:cxnSpLocks noChangeShapeType="1"/>
            </p:cNvCxnSpPr>
            <p:nvPr/>
          </p:nvCxnSpPr>
          <p:spPr bwMode="auto">
            <a:xfrm>
              <a:off x="1219200" y="38100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396" name="Gerade Verbindung 9241"/>
          <p:cNvCxnSpPr>
            <a:cxnSpLocks noChangeShapeType="1"/>
          </p:cNvCxnSpPr>
          <p:nvPr/>
        </p:nvCxnSpPr>
        <p:spPr bwMode="auto">
          <a:xfrm>
            <a:off x="3962400" y="12954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Gerade Verbindung 9243"/>
          <p:cNvCxnSpPr>
            <a:cxnSpLocks noChangeShapeType="1"/>
          </p:cNvCxnSpPr>
          <p:nvPr/>
        </p:nvCxnSpPr>
        <p:spPr bwMode="auto">
          <a:xfrm>
            <a:off x="4267200" y="1295400"/>
            <a:ext cx="1524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Gerade Verbindung mit Pfeil 43"/>
          <p:cNvCxnSpPr>
            <a:cxnSpLocks noChangeShapeType="1"/>
          </p:cNvCxnSpPr>
          <p:nvPr/>
        </p:nvCxnSpPr>
        <p:spPr bwMode="auto">
          <a:xfrm>
            <a:off x="4724400" y="19050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9" name="Textfeld 100"/>
          <p:cNvSpPr txBox="1">
            <a:spLocks noChangeArrowheads="1"/>
          </p:cNvSpPr>
          <p:nvPr/>
        </p:nvSpPr>
        <p:spPr bwMode="auto">
          <a:xfrm>
            <a:off x="2697163" y="2362200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Monitor</a:t>
            </a:r>
          </a:p>
        </p:txBody>
      </p:sp>
      <p:sp>
        <p:nvSpPr>
          <p:cNvPr id="16400" name="Rechteck 54"/>
          <p:cNvSpPr>
            <a:spLocks noChangeArrowheads="1"/>
          </p:cNvSpPr>
          <p:nvPr/>
        </p:nvSpPr>
        <p:spPr bwMode="auto">
          <a:xfrm>
            <a:off x="304800" y="2209800"/>
            <a:ext cx="1371600" cy="1752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6401" name="Textfeld 102"/>
          <p:cNvSpPr txBox="1">
            <a:spLocks noChangeArrowheads="1"/>
          </p:cNvSpPr>
          <p:nvPr/>
        </p:nvSpPr>
        <p:spPr bwMode="auto">
          <a:xfrm>
            <a:off x="393700" y="396240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Chip</a:t>
            </a:r>
          </a:p>
        </p:txBody>
      </p:sp>
      <p:sp>
        <p:nvSpPr>
          <p:cNvPr id="16402" name="Rechteck 55"/>
          <p:cNvSpPr>
            <a:spLocks noChangeArrowheads="1"/>
          </p:cNvSpPr>
          <p:nvPr/>
        </p:nvSpPr>
        <p:spPr bwMode="auto">
          <a:xfrm>
            <a:off x="1752600" y="1066800"/>
            <a:ext cx="4191000" cy="2895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6404" name="Rechteck 106"/>
          <p:cNvSpPr>
            <a:spLocks noChangeArrowheads="1"/>
          </p:cNvSpPr>
          <p:nvPr/>
        </p:nvSpPr>
        <p:spPr bwMode="auto">
          <a:xfrm>
            <a:off x="6858000" y="1981200"/>
            <a:ext cx="13716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Oscilloscope</a:t>
            </a:r>
          </a:p>
        </p:txBody>
      </p:sp>
      <p:sp>
        <p:nvSpPr>
          <p:cNvPr id="16405" name="Textfeld 107"/>
          <p:cNvSpPr txBox="1">
            <a:spLocks noChangeArrowheads="1"/>
          </p:cNvSpPr>
          <p:nvPr/>
        </p:nvSpPr>
        <p:spPr bwMode="auto">
          <a:xfrm>
            <a:off x="3267075" y="2057400"/>
            <a:ext cx="428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Th1</a:t>
            </a:r>
          </a:p>
        </p:txBody>
      </p:sp>
      <p:cxnSp>
        <p:nvCxnSpPr>
          <p:cNvPr id="16406" name="Gerade Verbindung 3"/>
          <p:cNvCxnSpPr>
            <a:cxnSpLocks noChangeShapeType="1"/>
          </p:cNvCxnSpPr>
          <p:nvPr/>
        </p:nvCxnSpPr>
        <p:spPr bwMode="auto">
          <a:xfrm>
            <a:off x="3733800" y="259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Gerade Verbindung 63"/>
          <p:cNvCxnSpPr>
            <a:cxnSpLocks noChangeShapeType="1"/>
          </p:cNvCxnSpPr>
          <p:nvPr/>
        </p:nvCxnSpPr>
        <p:spPr bwMode="auto">
          <a:xfrm>
            <a:off x="4876800" y="2438400"/>
            <a:ext cx="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08" name="Gruppieren 93"/>
          <p:cNvGrpSpPr>
            <a:grpSpLocks/>
          </p:cNvGrpSpPr>
          <p:nvPr/>
        </p:nvGrpSpPr>
        <p:grpSpPr bwMode="auto">
          <a:xfrm>
            <a:off x="838200" y="2590800"/>
            <a:ext cx="304800" cy="1219200"/>
            <a:chOff x="1219200" y="2590800"/>
            <a:chExt cx="304800" cy="1219200"/>
          </a:xfrm>
        </p:grpSpPr>
        <p:cxnSp>
          <p:nvCxnSpPr>
            <p:cNvPr id="16424" name="Gerade Verbindung 9226"/>
            <p:cNvCxnSpPr>
              <a:cxnSpLocks noChangeShapeType="1"/>
            </p:cNvCxnSpPr>
            <p:nvPr/>
          </p:nvCxnSpPr>
          <p:spPr bwMode="auto">
            <a:xfrm>
              <a:off x="1371600" y="25908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25" name="Ellipse 9227"/>
            <p:cNvSpPr>
              <a:spLocks noChangeArrowheads="1"/>
            </p:cNvSpPr>
            <p:nvPr/>
          </p:nvSpPr>
          <p:spPr bwMode="auto">
            <a:xfrm>
              <a:off x="1219200" y="2971800"/>
              <a:ext cx="304800" cy="304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426" name="Ellipse 48"/>
            <p:cNvSpPr>
              <a:spLocks noChangeArrowheads="1"/>
            </p:cNvSpPr>
            <p:nvPr/>
          </p:nvSpPr>
          <p:spPr bwMode="auto">
            <a:xfrm>
              <a:off x="1219200" y="3124200"/>
              <a:ext cx="304800" cy="304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6427" name="Gerade Verbindung 49"/>
            <p:cNvCxnSpPr>
              <a:cxnSpLocks noChangeShapeType="1"/>
            </p:cNvCxnSpPr>
            <p:nvPr/>
          </p:nvCxnSpPr>
          <p:spPr bwMode="auto">
            <a:xfrm>
              <a:off x="1371600" y="34290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28" name="Gerade Verbindung 9229"/>
            <p:cNvCxnSpPr>
              <a:cxnSpLocks noChangeShapeType="1"/>
            </p:cNvCxnSpPr>
            <p:nvPr/>
          </p:nvCxnSpPr>
          <p:spPr bwMode="auto">
            <a:xfrm>
              <a:off x="1219200" y="38100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409" name="Gruppieren 118"/>
          <p:cNvGrpSpPr>
            <a:grpSpLocks/>
          </p:cNvGrpSpPr>
          <p:nvPr/>
        </p:nvGrpSpPr>
        <p:grpSpPr bwMode="auto">
          <a:xfrm>
            <a:off x="457200" y="2590800"/>
            <a:ext cx="304800" cy="1219200"/>
            <a:chOff x="1219200" y="2590800"/>
            <a:chExt cx="304800" cy="1219200"/>
          </a:xfrm>
        </p:grpSpPr>
        <p:cxnSp>
          <p:nvCxnSpPr>
            <p:cNvPr id="16419" name="Gerade Verbindung 9226"/>
            <p:cNvCxnSpPr>
              <a:cxnSpLocks noChangeShapeType="1"/>
            </p:cNvCxnSpPr>
            <p:nvPr/>
          </p:nvCxnSpPr>
          <p:spPr bwMode="auto">
            <a:xfrm>
              <a:off x="1371600" y="25908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20" name="Ellipse 9227"/>
            <p:cNvSpPr>
              <a:spLocks noChangeArrowheads="1"/>
            </p:cNvSpPr>
            <p:nvPr/>
          </p:nvSpPr>
          <p:spPr bwMode="auto">
            <a:xfrm>
              <a:off x="1219200" y="2971800"/>
              <a:ext cx="304800" cy="304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421" name="Ellipse 48"/>
            <p:cNvSpPr>
              <a:spLocks noChangeArrowheads="1"/>
            </p:cNvSpPr>
            <p:nvPr/>
          </p:nvSpPr>
          <p:spPr bwMode="auto">
            <a:xfrm>
              <a:off x="1219200" y="3124200"/>
              <a:ext cx="304800" cy="3048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6422" name="Gerade Verbindung 49"/>
            <p:cNvCxnSpPr>
              <a:cxnSpLocks noChangeShapeType="1"/>
            </p:cNvCxnSpPr>
            <p:nvPr/>
          </p:nvCxnSpPr>
          <p:spPr bwMode="auto">
            <a:xfrm>
              <a:off x="1371600" y="34290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23" name="Gerade Verbindung 9229"/>
            <p:cNvCxnSpPr>
              <a:cxnSpLocks noChangeShapeType="1"/>
            </p:cNvCxnSpPr>
            <p:nvPr/>
          </p:nvCxnSpPr>
          <p:spPr bwMode="auto">
            <a:xfrm>
              <a:off x="1219200" y="38100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410" name="Gerade Verbindung 5"/>
          <p:cNvCxnSpPr>
            <a:cxnSpLocks noChangeShapeType="1"/>
          </p:cNvCxnSpPr>
          <p:nvPr/>
        </p:nvCxnSpPr>
        <p:spPr bwMode="auto">
          <a:xfrm flipH="1">
            <a:off x="1219200" y="25908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1" name="Gerade Verbindung 7"/>
          <p:cNvCxnSpPr>
            <a:cxnSpLocks noChangeShapeType="1"/>
          </p:cNvCxnSpPr>
          <p:nvPr/>
        </p:nvCxnSpPr>
        <p:spPr bwMode="auto">
          <a:xfrm flipH="1">
            <a:off x="1143000" y="25908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2" name="Gerade Verbindung 126"/>
          <p:cNvCxnSpPr>
            <a:cxnSpLocks noChangeShapeType="1"/>
          </p:cNvCxnSpPr>
          <p:nvPr/>
        </p:nvCxnSpPr>
        <p:spPr bwMode="auto">
          <a:xfrm flipH="1">
            <a:off x="838200" y="25908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3" name="Gerade Verbindung 127"/>
          <p:cNvCxnSpPr>
            <a:cxnSpLocks noChangeShapeType="1"/>
          </p:cNvCxnSpPr>
          <p:nvPr/>
        </p:nvCxnSpPr>
        <p:spPr bwMode="auto">
          <a:xfrm flipH="1">
            <a:off x="762000" y="25908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4" name="Gerade Verbindung 128"/>
          <p:cNvCxnSpPr>
            <a:cxnSpLocks noChangeShapeType="1"/>
          </p:cNvCxnSpPr>
          <p:nvPr/>
        </p:nvCxnSpPr>
        <p:spPr bwMode="auto">
          <a:xfrm flipH="1">
            <a:off x="457200" y="25908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5" name="Gerade Verbindung 13"/>
          <p:cNvCxnSpPr>
            <a:cxnSpLocks noChangeShapeType="1"/>
          </p:cNvCxnSpPr>
          <p:nvPr/>
        </p:nvCxnSpPr>
        <p:spPr bwMode="auto">
          <a:xfrm>
            <a:off x="4419600" y="16002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6" name="Gerade Verbindung 17"/>
          <p:cNvCxnSpPr>
            <a:cxnSpLocks noChangeShapeType="1"/>
          </p:cNvCxnSpPr>
          <p:nvPr/>
        </p:nvCxnSpPr>
        <p:spPr bwMode="auto">
          <a:xfrm flipV="1">
            <a:off x="4724400" y="1295400"/>
            <a:ext cx="304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7" name="Gerade Verbindung 9241"/>
          <p:cNvCxnSpPr>
            <a:cxnSpLocks noChangeShapeType="1"/>
          </p:cNvCxnSpPr>
          <p:nvPr/>
        </p:nvCxnSpPr>
        <p:spPr bwMode="auto">
          <a:xfrm>
            <a:off x="5029200" y="12954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18" name="Ellipse 19"/>
          <p:cNvSpPr>
            <a:spLocks noChangeArrowheads="1"/>
          </p:cNvSpPr>
          <p:nvPr/>
        </p:nvSpPr>
        <p:spPr bwMode="auto">
          <a:xfrm>
            <a:off x="38100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44498"/>
              </p:ext>
            </p:extLst>
          </p:nvPr>
        </p:nvGraphicFramePr>
        <p:xfrm>
          <a:off x="1600200" y="3581400"/>
          <a:ext cx="36703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Graph" r:id="rId3" imgW="3671011" imgH="2874874" progId="Origin50.Graph">
                  <p:embed/>
                </p:oleObj>
              </mc:Choice>
              <mc:Fallback>
                <p:oleObj name="Graph" r:id="rId3" imgW="3671011" imgH="287487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3670300" cy="2874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3" descr="C:\Users\ivan\Desktop\WP_0011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714750" cy="27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762000" y="1676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762000" y="12192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8600" y="1219200"/>
            <a:ext cx="53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Fe55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19200" y="160020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Absorber</a:t>
            </a:r>
            <a:endParaRPr lang="de-DE" dirty="0"/>
          </a:p>
        </p:txBody>
      </p:sp>
      <p:sp>
        <p:nvSpPr>
          <p:cNvPr id="58" name="Ellipse 57"/>
          <p:cNvSpPr/>
          <p:nvPr/>
        </p:nvSpPr>
        <p:spPr bwMode="auto">
          <a:xfrm>
            <a:off x="3429000" y="43434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3962400" y="1295400"/>
            <a:ext cx="1371600" cy="228600"/>
            <a:chOff x="3962400" y="1295400"/>
            <a:chExt cx="1371600" cy="304800"/>
          </a:xfrm>
        </p:grpSpPr>
        <p:cxnSp>
          <p:nvCxnSpPr>
            <p:cNvPr id="60" name="Gerade Verbindung 9241"/>
            <p:cNvCxnSpPr>
              <a:cxnSpLocks noChangeShapeType="1"/>
            </p:cNvCxnSpPr>
            <p:nvPr/>
          </p:nvCxnSpPr>
          <p:spPr bwMode="auto">
            <a:xfrm>
              <a:off x="3962400" y="12954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9243"/>
            <p:cNvCxnSpPr>
              <a:cxnSpLocks noChangeShapeType="1"/>
            </p:cNvCxnSpPr>
            <p:nvPr/>
          </p:nvCxnSpPr>
          <p:spPr bwMode="auto">
            <a:xfrm>
              <a:off x="4267200" y="1295400"/>
              <a:ext cx="152400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13"/>
            <p:cNvCxnSpPr>
              <a:cxnSpLocks noChangeShapeType="1"/>
            </p:cNvCxnSpPr>
            <p:nvPr/>
          </p:nvCxnSpPr>
          <p:spPr bwMode="auto">
            <a:xfrm>
              <a:off x="4419600" y="1600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17"/>
            <p:cNvCxnSpPr>
              <a:cxnSpLocks noChangeShapeType="1"/>
            </p:cNvCxnSpPr>
            <p:nvPr/>
          </p:nvCxnSpPr>
          <p:spPr bwMode="auto">
            <a:xfrm flipV="1">
              <a:off x="4724400" y="1295400"/>
              <a:ext cx="304800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9241"/>
            <p:cNvCxnSpPr>
              <a:cxnSpLocks noChangeShapeType="1"/>
            </p:cNvCxnSpPr>
            <p:nvPr/>
          </p:nvCxnSpPr>
          <p:spPr bwMode="auto">
            <a:xfrm>
              <a:off x="5029200" y="12954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542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HV2FEI4: neutron irradiation 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</a:t>
            </a:r>
            <a:r>
              <a:rPr lang="en-US" sz="2000" dirty="0" err="1"/>
              <a:t>n</a:t>
            </a:r>
            <a:r>
              <a:rPr lang="en-US" sz="2000" baseline="-25000" dirty="0" err="1"/>
              <a:t>eq</a:t>
            </a:r>
            <a:r>
              <a:rPr lang="en-US" sz="2000" dirty="0"/>
              <a:t>/cm</a:t>
            </a:r>
            <a:r>
              <a:rPr lang="en-US" sz="2000" baseline="-25000" dirty="0"/>
              <a:t>2</a:t>
            </a:r>
            <a:endParaRPr lang="en-US" sz="2000" dirty="0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pPr eaLnBrk="1" hangingPunct="1"/>
            <a:r>
              <a:rPr lang="en-US" sz="1400" dirty="0" smtClean="0"/>
              <a:t>No evidence of signal decrease after 10</a:t>
            </a:r>
            <a:r>
              <a:rPr lang="en-US" sz="1400" baseline="30000" dirty="0" smtClean="0"/>
              <a:t>15</a:t>
            </a:r>
            <a:r>
              <a:rPr lang="en-US" sz="1400" dirty="0" smtClean="0"/>
              <a:t>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eq</a:t>
            </a:r>
            <a:r>
              <a:rPr lang="en-US" sz="1400" dirty="0" smtClean="0"/>
              <a:t>/cm</a:t>
            </a:r>
            <a:r>
              <a:rPr lang="en-US" sz="1400" baseline="-25000" dirty="0" smtClean="0"/>
              <a:t>2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696200" y="6400800"/>
            <a:ext cx="1412875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39989E-F1EB-4048-B991-47E04CFB1B2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90" name="Objek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133911"/>
              </p:ext>
            </p:extLst>
          </p:nvPr>
        </p:nvGraphicFramePr>
        <p:xfrm>
          <a:off x="914400" y="1371600"/>
          <a:ext cx="5867400" cy="453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Graph" r:id="rId3" imgW="3794400" imgH="2934720" progId="Origin50.Graph">
                  <p:embed/>
                </p:oleObj>
              </mc:Choice>
              <mc:Fallback>
                <p:oleObj name="Graph" r:id="rId3" imgW="3794400" imgH="2934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5867400" cy="453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HV2FEI4: </a:t>
            </a:r>
            <a:r>
              <a:rPr lang="en-US" sz="2000" dirty="0" smtClean="0"/>
              <a:t>x-ray irradiation to 862 </a:t>
            </a:r>
            <a:r>
              <a:rPr lang="en-US" sz="2000" dirty="0" err="1" smtClean="0"/>
              <a:t>Mrad</a:t>
            </a:r>
            <a:r>
              <a:rPr lang="en-US" sz="2000" dirty="0" smtClean="0"/>
              <a:t> 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18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2279650"/>
          </a:xfrm>
        </p:spPr>
        <p:txBody>
          <a:bodyPr/>
          <a:lstStyle/>
          <a:p>
            <a:r>
              <a:rPr lang="en-US" sz="1400" dirty="0" smtClean="0"/>
              <a:t>A detector has been irradiated to 862 </a:t>
            </a:r>
            <a:r>
              <a:rPr lang="en-US" sz="1400" dirty="0" err="1" smtClean="0"/>
              <a:t>Mrad</a:t>
            </a:r>
            <a:r>
              <a:rPr lang="en-US" sz="1400" dirty="0" smtClean="0"/>
              <a:t> with x-rays. </a:t>
            </a:r>
            <a:r>
              <a:rPr lang="en-US" sz="1400" dirty="0"/>
              <a:t>(chips on during </a:t>
            </a:r>
            <a:r>
              <a:rPr lang="en-US" sz="1400" dirty="0" smtClean="0"/>
              <a:t>the irradiation, 2 hours of annealing at 70C after each 100Mrad)</a:t>
            </a:r>
            <a:endParaRPr lang="en-US" sz="1400" dirty="0"/>
          </a:p>
        </p:txBody>
      </p:sp>
      <p:pic>
        <p:nvPicPr>
          <p:cNvPr id="39938" name="Picture 2" descr="C:\Users\ivan\Desktop\HVCMOS\800MRad\DetailsIrrad\862MradScan_normalfb1_load60_only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67959"/>
            <a:ext cx="3657600" cy="24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ivan\Desktop\HVCMOS\800MRad\DetailsIrrad\05MradScan_normalf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7960"/>
            <a:ext cx="359560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 bwMode="auto">
          <a:xfrm>
            <a:off x="3733800" y="4758559"/>
            <a:ext cx="1524000" cy="4572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862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Mrad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01394" y="4910959"/>
            <a:ext cx="439544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90e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586920" y="4910959"/>
            <a:ext cx="524504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150e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HV2FEI4</a:t>
            </a:r>
            <a:r>
              <a:rPr lang="en-US" sz="2000" dirty="0" smtClean="0"/>
              <a:t>: test beam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19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en-US" sz="1400" dirty="0" smtClean="0"/>
              <a:t>Test beam DESY, analysis: Lars Graber, et al.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4667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419600" cy="333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05000" y="2590800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tune not optimal</a:t>
            </a:r>
          </a:p>
          <a:p>
            <a:r>
              <a:rPr lang="en-US" dirty="0" smtClean="0"/>
              <a:t>(changed in the new version)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8275"/>
            <a:ext cx="4210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5712"/>
            <a:ext cx="3596971" cy="268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 bwMode="auto">
          <a:xfrm>
            <a:off x="685800" y="3505200"/>
            <a:ext cx="7543800" cy="21336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HVCMOS introduction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2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371600"/>
          </a:xfrm>
        </p:spPr>
        <p:txBody>
          <a:bodyPr/>
          <a:lstStyle/>
          <a:p>
            <a:r>
              <a:rPr lang="en-US" sz="1400" dirty="0" smtClean="0"/>
              <a:t>Ideas:</a:t>
            </a:r>
          </a:p>
          <a:p>
            <a:r>
              <a:rPr lang="en-US" sz="1400" dirty="0" smtClean="0"/>
              <a:t>Use the standard (HV)CMOS technologies to implement particle detectors</a:t>
            </a:r>
          </a:p>
          <a:p>
            <a:r>
              <a:rPr lang="en-US" sz="1400" dirty="0" smtClean="0"/>
              <a:t>Use a high voltage to deplete the sensor volume – charge collection by drift</a:t>
            </a:r>
          </a:p>
          <a:p>
            <a:r>
              <a:rPr lang="en-US" sz="1400" dirty="0" smtClean="0"/>
              <a:t>The standard implementation: CMOS electronics inside the deep n-well-collecting electrode</a:t>
            </a:r>
          </a:p>
          <a:p>
            <a:r>
              <a:rPr lang="en-US" sz="1400" dirty="0" smtClean="0"/>
              <a:t>“Smart diode”</a:t>
            </a:r>
          </a:p>
          <a:p>
            <a:r>
              <a:rPr lang="en-US" sz="1400" dirty="0" smtClean="0"/>
              <a:t>Partial depletion from the top, no backside electrode needed</a:t>
            </a:r>
          </a:p>
        </p:txBody>
      </p:sp>
      <p:cxnSp>
        <p:nvCxnSpPr>
          <p:cNvPr id="7" name="Gerade Verbindung 3"/>
          <p:cNvCxnSpPr>
            <a:cxnSpLocks noChangeShapeType="1"/>
          </p:cNvCxnSpPr>
          <p:nvPr/>
        </p:nvCxnSpPr>
        <p:spPr bwMode="auto">
          <a:xfrm>
            <a:off x="685800" y="3505200"/>
            <a:ext cx="7543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 bwMode="auto">
          <a:xfrm>
            <a:off x="1981200" y="3505200"/>
            <a:ext cx="1524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hteck 494"/>
          <p:cNvSpPr>
            <a:spLocks noChangeArrowheads="1"/>
          </p:cNvSpPr>
          <p:nvPr/>
        </p:nvSpPr>
        <p:spPr bwMode="auto">
          <a:xfrm rot="5400000">
            <a:off x="2895600" y="3352800"/>
            <a:ext cx="3048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3" name="Rechteck 12"/>
          <p:cNvSpPr/>
          <p:nvPr/>
        </p:nvSpPr>
        <p:spPr bwMode="auto">
          <a:xfrm rot="10800000">
            <a:off x="2133600" y="35052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" name="Bogen 13"/>
          <p:cNvSpPr/>
          <p:nvPr/>
        </p:nvSpPr>
        <p:spPr bwMode="auto">
          <a:xfrm rot="5400000">
            <a:off x="39624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15" name="Gerade Verbindung 23"/>
          <p:cNvCxnSpPr>
            <a:cxnSpLocks noChangeShapeType="1"/>
          </p:cNvCxnSpPr>
          <p:nvPr/>
        </p:nvCxnSpPr>
        <p:spPr bwMode="auto">
          <a:xfrm flipV="1">
            <a:off x="44958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06"/>
          <p:cNvCxnSpPr>
            <a:cxnSpLocks noChangeShapeType="1"/>
          </p:cNvCxnSpPr>
          <p:nvPr/>
        </p:nvCxnSpPr>
        <p:spPr bwMode="auto">
          <a:xfrm flipH="1">
            <a:off x="1295400" y="5181600"/>
            <a:ext cx="297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Bogen 16"/>
          <p:cNvSpPr/>
          <p:nvPr/>
        </p:nvSpPr>
        <p:spPr bwMode="auto">
          <a:xfrm rot="16200000" flipH="1">
            <a:off x="9906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18" name="Gerade Verbindung 508"/>
          <p:cNvCxnSpPr>
            <a:cxnSpLocks noChangeShapeType="1"/>
          </p:cNvCxnSpPr>
          <p:nvPr/>
        </p:nvCxnSpPr>
        <p:spPr bwMode="auto">
          <a:xfrm flipV="1">
            <a:off x="9906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223"/>
          <p:cNvSpPr txBox="1">
            <a:spLocks noChangeArrowheads="1"/>
          </p:cNvSpPr>
          <p:nvPr/>
        </p:nvSpPr>
        <p:spPr bwMode="auto">
          <a:xfrm>
            <a:off x="2022335" y="3886200"/>
            <a:ext cx="10005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Deep-n-well</a:t>
            </a:r>
            <a:endParaRPr lang="en-US" alt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209800" y="3429000"/>
            <a:ext cx="457200" cy="152400"/>
            <a:chOff x="4648200" y="2057400"/>
            <a:chExt cx="457200" cy="152400"/>
          </a:xfrm>
          <a:solidFill>
            <a:srgbClr val="FF0000"/>
          </a:solidFill>
        </p:grpSpPr>
        <p:sp>
          <p:nvSpPr>
            <p:cNvPr id="6" name="Rechteck 5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819400" y="3429000"/>
            <a:ext cx="457200" cy="152400"/>
            <a:chOff x="4648200" y="2057400"/>
            <a:chExt cx="457200" cy="152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Rechteck 30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 bwMode="auto">
          <a:xfrm>
            <a:off x="2590800" y="3124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1981200" y="297180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PMOS</a:t>
            </a:r>
            <a:endParaRPr lang="en-US" dirty="0"/>
          </a:p>
        </p:txBody>
      </p:sp>
      <p:cxnSp>
        <p:nvCxnSpPr>
          <p:cNvPr id="37" name="Gerade Verbindung mit Pfeil 36"/>
          <p:cNvCxnSpPr/>
          <p:nvPr/>
        </p:nvCxnSpPr>
        <p:spPr bwMode="auto">
          <a:xfrm>
            <a:off x="3200400" y="3124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2590800" y="29718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NMOS</a:t>
            </a:r>
            <a:endParaRPr lang="en-US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5486400" y="3505200"/>
            <a:ext cx="1524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0" name="Rechteck 494"/>
          <p:cNvSpPr>
            <a:spLocks noChangeArrowheads="1"/>
          </p:cNvSpPr>
          <p:nvPr/>
        </p:nvSpPr>
        <p:spPr bwMode="auto">
          <a:xfrm rot="5400000">
            <a:off x="6400800" y="3352800"/>
            <a:ext cx="3048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" name="Rechteck 40"/>
          <p:cNvSpPr/>
          <p:nvPr/>
        </p:nvSpPr>
        <p:spPr bwMode="auto">
          <a:xfrm rot="10800000">
            <a:off x="5638800" y="35052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2" name="Bogen 41"/>
          <p:cNvSpPr/>
          <p:nvPr/>
        </p:nvSpPr>
        <p:spPr bwMode="auto">
          <a:xfrm rot="5400000">
            <a:off x="74676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43" name="Gerade Verbindung 23"/>
          <p:cNvCxnSpPr>
            <a:cxnSpLocks noChangeShapeType="1"/>
          </p:cNvCxnSpPr>
          <p:nvPr/>
        </p:nvCxnSpPr>
        <p:spPr bwMode="auto">
          <a:xfrm flipV="1">
            <a:off x="80010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506"/>
          <p:cNvCxnSpPr>
            <a:cxnSpLocks noChangeShapeType="1"/>
          </p:cNvCxnSpPr>
          <p:nvPr/>
        </p:nvCxnSpPr>
        <p:spPr bwMode="auto">
          <a:xfrm flipH="1">
            <a:off x="4800600" y="5181600"/>
            <a:ext cx="297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Bogen 44"/>
          <p:cNvSpPr/>
          <p:nvPr/>
        </p:nvSpPr>
        <p:spPr bwMode="auto">
          <a:xfrm rot="16200000" flipH="1">
            <a:off x="44958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46" name="Gerade Verbindung 508"/>
          <p:cNvCxnSpPr>
            <a:cxnSpLocks noChangeShapeType="1"/>
          </p:cNvCxnSpPr>
          <p:nvPr/>
        </p:nvCxnSpPr>
        <p:spPr bwMode="auto">
          <a:xfrm flipV="1">
            <a:off x="44958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223"/>
          <p:cNvSpPr txBox="1">
            <a:spLocks noChangeArrowheads="1"/>
          </p:cNvSpPr>
          <p:nvPr/>
        </p:nvSpPr>
        <p:spPr bwMode="auto">
          <a:xfrm>
            <a:off x="5486400" y="38862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N-Well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5715000" y="3429000"/>
            <a:ext cx="457200" cy="152400"/>
            <a:chOff x="4648200" y="2057400"/>
            <a:chExt cx="457200" cy="152400"/>
          </a:xfrm>
          <a:solidFill>
            <a:srgbClr val="FF0000"/>
          </a:solidFill>
        </p:grpSpPr>
        <p:sp>
          <p:nvSpPr>
            <p:cNvPr id="49" name="Rechteck 48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6324600" y="3429000"/>
            <a:ext cx="457200" cy="152400"/>
            <a:chOff x="4648200" y="2057400"/>
            <a:chExt cx="457200" cy="152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Rechteck 52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1" name="Textfeld 223"/>
          <p:cNvSpPr txBox="1">
            <a:spLocks noChangeArrowheads="1"/>
          </p:cNvSpPr>
          <p:nvPr/>
        </p:nvSpPr>
        <p:spPr bwMode="auto">
          <a:xfrm>
            <a:off x="756815" y="5285601"/>
            <a:ext cx="99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P-Substrate</a:t>
            </a:r>
            <a:endParaRPr lang="en-US" alt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3657600" y="3733800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Shallow</a:t>
            </a:r>
            <a:r>
              <a:rPr lang="de-DE" dirty="0" smtClean="0"/>
              <a:t>-p-</a:t>
            </a:r>
            <a:r>
              <a:rPr lang="de-DE" dirty="0" err="1" smtClean="0"/>
              <a:t>well</a:t>
            </a:r>
            <a:endParaRPr lang="en-US" dirty="0"/>
          </a:p>
        </p:txBody>
      </p:sp>
      <p:cxnSp>
        <p:nvCxnSpPr>
          <p:cNvPr id="58" name="Gerade Verbindung mit Pfeil 57"/>
          <p:cNvCxnSpPr>
            <a:stCxn id="62" idx="1"/>
          </p:cNvCxnSpPr>
          <p:nvPr/>
        </p:nvCxnSpPr>
        <p:spPr bwMode="auto">
          <a:xfrm flipH="1" flipV="1">
            <a:off x="3352800" y="3810000"/>
            <a:ext cx="304800" cy="623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mit Pfeil 64"/>
          <p:cNvCxnSpPr/>
          <p:nvPr/>
        </p:nvCxnSpPr>
        <p:spPr bwMode="auto">
          <a:xfrm flipV="1">
            <a:off x="1828800" y="3810000"/>
            <a:ext cx="304800" cy="623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685800" y="3733800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Shallow</a:t>
            </a:r>
            <a:r>
              <a:rPr lang="de-DE" dirty="0" smtClean="0"/>
              <a:t>-n-</a:t>
            </a:r>
            <a:r>
              <a:rPr lang="de-DE" dirty="0" err="1" smtClean="0"/>
              <a:t>well</a:t>
            </a:r>
            <a:endParaRPr lang="en-US" dirty="0"/>
          </a:p>
        </p:txBody>
      </p:sp>
      <p:cxnSp>
        <p:nvCxnSpPr>
          <p:cNvPr id="60" name="Gerade Verbindung mit Pfeil 59"/>
          <p:cNvCxnSpPr/>
          <p:nvPr/>
        </p:nvCxnSpPr>
        <p:spPr bwMode="auto">
          <a:xfrm rot="10800000">
            <a:off x="2756745" y="4191000"/>
            <a:ext cx="0" cy="1143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2743200" y="4495800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~60V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Further steps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20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905000"/>
          </a:xfrm>
        </p:spPr>
        <p:txBody>
          <a:bodyPr/>
          <a:lstStyle/>
          <a:p>
            <a:r>
              <a:rPr lang="en-US" sz="1400" dirty="0" smtClean="0"/>
              <a:t>We need to improve time walk</a:t>
            </a:r>
          </a:p>
          <a:p>
            <a:r>
              <a:rPr lang="en-US" sz="1400" dirty="0" smtClean="0"/>
              <a:t>We need </a:t>
            </a:r>
            <a:r>
              <a:rPr lang="en-US" sz="1400" dirty="0"/>
              <a:t>to improve </a:t>
            </a:r>
            <a:r>
              <a:rPr lang="en-US" sz="1400" dirty="0" smtClean="0"/>
              <a:t>SNR of CCPDs for ATLAS, especially after irradiation</a:t>
            </a:r>
          </a:p>
          <a:p>
            <a:r>
              <a:rPr lang="en-US" sz="1400" dirty="0" smtClean="0"/>
              <a:t>Three strategies:</a:t>
            </a:r>
          </a:p>
          <a:p>
            <a:r>
              <a:rPr lang="en-US" sz="1400" dirty="0" smtClean="0"/>
              <a:t>1) optimize present design</a:t>
            </a:r>
          </a:p>
          <a:p>
            <a:r>
              <a:rPr lang="en-US" sz="1400" dirty="0" smtClean="0"/>
              <a:t>2) invent more clever electronics</a:t>
            </a:r>
          </a:p>
          <a:p>
            <a:r>
              <a:rPr lang="en-US" sz="1400" dirty="0" smtClean="0"/>
              <a:t>3) improve the detector structure and technology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41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Detector structure improvements</a:t>
            </a:r>
            <a:endParaRPr lang="en-US" dirty="0" smtClean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370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1"/>
          <p:cNvSpPr>
            <a:spLocks noChangeArrowheads="1"/>
          </p:cNvSpPr>
          <p:nvPr/>
        </p:nvSpPr>
        <p:spPr bwMode="auto">
          <a:xfrm>
            <a:off x="685800" y="3429000"/>
            <a:ext cx="2514600" cy="1676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Isolated PMOS</a:t>
            </a:r>
            <a:endParaRPr lang="en-US" sz="2000" dirty="0"/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22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400" dirty="0" smtClean="0"/>
              <a:t>Detector structure improvements:</a:t>
            </a:r>
          </a:p>
          <a:p>
            <a:r>
              <a:rPr lang="en-US" sz="1400" dirty="0" smtClean="0"/>
              <a:t>Isolated PMOS</a:t>
            </a:r>
          </a:p>
          <a:p>
            <a:r>
              <a:rPr lang="en-US" sz="1400" dirty="0" smtClean="0"/>
              <a:t>Eliminates PMOS to sensor crosstalk, allows more freedom when pixel electronics is designed</a:t>
            </a: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4114800" y="3429000"/>
            <a:ext cx="2514600" cy="1676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grpSp>
        <p:nvGrpSpPr>
          <p:cNvPr id="8" name="Gruppieren 103"/>
          <p:cNvGrpSpPr>
            <a:grpSpLocks/>
          </p:cNvGrpSpPr>
          <p:nvPr/>
        </p:nvGrpSpPr>
        <p:grpSpPr bwMode="auto">
          <a:xfrm>
            <a:off x="685800" y="3048000"/>
            <a:ext cx="2514600" cy="1905000"/>
            <a:chOff x="838200" y="1371600"/>
            <a:chExt cx="2514600" cy="1905000"/>
          </a:xfrm>
        </p:grpSpPr>
        <p:sp>
          <p:nvSpPr>
            <p:cNvPr id="9" name="Abgerundetes Rechteck 92"/>
            <p:cNvSpPr>
              <a:spLocks noChangeArrowheads="1"/>
            </p:cNvSpPr>
            <p:nvPr/>
          </p:nvSpPr>
          <p:spPr bwMode="auto">
            <a:xfrm>
              <a:off x="1295400" y="1752600"/>
              <a:ext cx="1524000" cy="6096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de-DE" smtClean="0"/>
            </a:p>
          </p:txBody>
        </p:sp>
        <p:sp>
          <p:nvSpPr>
            <p:cNvPr id="10" name="Abgerundetes Rechteck 92"/>
            <p:cNvSpPr>
              <a:spLocks noChangeArrowheads="1"/>
            </p:cNvSpPr>
            <p:nvPr/>
          </p:nvSpPr>
          <p:spPr bwMode="auto">
            <a:xfrm>
              <a:off x="838200" y="1752600"/>
              <a:ext cx="2514600" cy="1524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  <p:sp>
          <p:nvSpPr>
            <p:cNvPr id="11" name="Rechteck 107"/>
            <p:cNvSpPr>
              <a:spLocks noChangeArrowheads="1"/>
            </p:cNvSpPr>
            <p:nvPr/>
          </p:nvSpPr>
          <p:spPr bwMode="auto">
            <a:xfrm>
              <a:off x="1524000" y="1752600"/>
              <a:ext cx="533400" cy="2286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2057400" y="17526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600200" y="1752600"/>
              <a:ext cx="152400" cy="76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1828800" y="1752600"/>
              <a:ext cx="152400" cy="76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hteck 117"/>
            <p:cNvSpPr>
              <a:spLocks noChangeArrowheads="1"/>
            </p:cNvSpPr>
            <p:nvPr/>
          </p:nvSpPr>
          <p:spPr bwMode="auto">
            <a:xfrm>
              <a:off x="2133600" y="17526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6" name="Rechteck 118"/>
            <p:cNvSpPr>
              <a:spLocks noChangeArrowheads="1"/>
            </p:cNvSpPr>
            <p:nvPr/>
          </p:nvSpPr>
          <p:spPr bwMode="auto">
            <a:xfrm>
              <a:off x="2362200" y="17526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7" name="Rechteck 127"/>
            <p:cNvSpPr>
              <a:spLocks noChangeArrowheads="1"/>
            </p:cNvSpPr>
            <p:nvPr/>
          </p:nvSpPr>
          <p:spPr bwMode="auto">
            <a:xfrm>
              <a:off x="2285999" y="1676400"/>
              <a:ext cx="76199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1752600" y="1676400"/>
              <a:ext cx="76200" cy="76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Textfeld 141"/>
            <p:cNvSpPr txBox="1">
              <a:spLocks noChangeArrowheads="1"/>
            </p:cNvSpPr>
            <p:nvPr/>
          </p:nvSpPr>
          <p:spPr bwMode="auto">
            <a:xfrm>
              <a:off x="1447800" y="1371600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/>
                <a:t>NMOS</a:t>
              </a:r>
            </a:p>
          </p:txBody>
        </p:sp>
        <p:sp>
          <p:nvSpPr>
            <p:cNvPr id="20" name="Textfeld 142"/>
            <p:cNvSpPr txBox="1">
              <a:spLocks noChangeArrowheads="1"/>
            </p:cNvSpPr>
            <p:nvPr/>
          </p:nvSpPr>
          <p:spPr bwMode="auto">
            <a:xfrm>
              <a:off x="2057400" y="1371600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/>
                <a:t>PMOS</a:t>
              </a:r>
            </a:p>
          </p:txBody>
        </p:sp>
      </p:grpSp>
      <p:sp>
        <p:nvSpPr>
          <p:cNvPr id="21" name="Textfeld 145"/>
          <p:cNvSpPr txBox="1">
            <a:spLocks noChangeArrowheads="1"/>
          </p:cNvSpPr>
          <p:nvPr/>
        </p:nvSpPr>
        <p:spPr bwMode="auto">
          <a:xfrm>
            <a:off x="1676400" y="37338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3.3V</a:t>
            </a:r>
          </a:p>
        </p:txBody>
      </p:sp>
      <p:sp>
        <p:nvSpPr>
          <p:cNvPr id="22" name="Abgerundetes Rechteck 92"/>
          <p:cNvSpPr>
            <a:spLocks noChangeArrowheads="1"/>
          </p:cNvSpPr>
          <p:nvPr/>
        </p:nvSpPr>
        <p:spPr bwMode="auto">
          <a:xfrm>
            <a:off x="4572000" y="3429000"/>
            <a:ext cx="15240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de-DE" smtClean="0"/>
          </a:p>
        </p:txBody>
      </p:sp>
      <p:sp>
        <p:nvSpPr>
          <p:cNvPr id="23" name="Abgerundetes Rechteck 92"/>
          <p:cNvSpPr>
            <a:spLocks noChangeArrowheads="1"/>
          </p:cNvSpPr>
          <p:nvPr/>
        </p:nvSpPr>
        <p:spPr bwMode="auto">
          <a:xfrm>
            <a:off x="4114800" y="3429000"/>
            <a:ext cx="25146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24" name="Rechteck 155"/>
          <p:cNvSpPr>
            <a:spLocks noChangeArrowheads="1"/>
          </p:cNvSpPr>
          <p:nvPr/>
        </p:nvSpPr>
        <p:spPr bwMode="auto">
          <a:xfrm>
            <a:off x="4800600" y="3429000"/>
            <a:ext cx="1143000" cy="2286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5" name="Rechteck 24"/>
          <p:cNvSpPr/>
          <p:nvPr/>
        </p:nvSpPr>
        <p:spPr bwMode="auto">
          <a:xfrm>
            <a:off x="5334000" y="3429000"/>
            <a:ext cx="5334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 bwMode="auto">
          <a:xfrm>
            <a:off x="4876800" y="3429000"/>
            <a:ext cx="152400" cy="7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 bwMode="auto">
          <a:xfrm>
            <a:off x="5105400" y="3429000"/>
            <a:ext cx="152400" cy="7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8" name="Rechteck 160"/>
          <p:cNvSpPr>
            <a:spLocks noChangeArrowheads="1"/>
          </p:cNvSpPr>
          <p:nvPr/>
        </p:nvSpPr>
        <p:spPr bwMode="auto">
          <a:xfrm>
            <a:off x="5410200" y="3429000"/>
            <a:ext cx="152400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9" name="Rechteck 162"/>
          <p:cNvSpPr>
            <a:spLocks noChangeArrowheads="1"/>
          </p:cNvSpPr>
          <p:nvPr/>
        </p:nvSpPr>
        <p:spPr bwMode="auto">
          <a:xfrm>
            <a:off x="5638800" y="3429000"/>
            <a:ext cx="152400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0" name="Rechteck 164"/>
          <p:cNvSpPr>
            <a:spLocks noChangeArrowheads="1"/>
          </p:cNvSpPr>
          <p:nvPr/>
        </p:nvSpPr>
        <p:spPr bwMode="auto">
          <a:xfrm>
            <a:off x="5562600" y="3352800"/>
            <a:ext cx="76200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" name="Rechteck 30"/>
          <p:cNvSpPr/>
          <p:nvPr/>
        </p:nvSpPr>
        <p:spPr bwMode="auto">
          <a:xfrm>
            <a:off x="5029200" y="3352800"/>
            <a:ext cx="76200" cy="7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2" name="Textfeld 166"/>
          <p:cNvSpPr txBox="1">
            <a:spLocks noChangeArrowheads="1"/>
          </p:cNvSpPr>
          <p:nvPr/>
        </p:nvSpPr>
        <p:spPr bwMode="auto">
          <a:xfrm>
            <a:off x="4724400" y="3048000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NMOS</a:t>
            </a:r>
          </a:p>
        </p:txBody>
      </p:sp>
      <p:sp>
        <p:nvSpPr>
          <p:cNvPr id="33" name="Textfeld 171"/>
          <p:cNvSpPr txBox="1">
            <a:spLocks noChangeArrowheads="1"/>
          </p:cNvSpPr>
          <p:nvPr/>
        </p:nvSpPr>
        <p:spPr bwMode="auto">
          <a:xfrm>
            <a:off x="5334000" y="3048000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PMOS</a:t>
            </a:r>
          </a:p>
        </p:txBody>
      </p:sp>
      <p:sp>
        <p:nvSpPr>
          <p:cNvPr id="34" name="Textfeld 10"/>
          <p:cNvSpPr txBox="1">
            <a:spLocks noChangeArrowheads="1"/>
          </p:cNvSpPr>
          <p:nvPr/>
        </p:nvSpPr>
        <p:spPr bwMode="auto">
          <a:xfrm>
            <a:off x="4038600" y="2743200"/>
            <a:ext cx="1166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Improvement</a:t>
            </a:r>
            <a:r>
              <a:rPr lang="de-DE" altLang="de-DE"/>
              <a:t>:</a:t>
            </a:r>
          </a:p>
        </p:txBody>
      </p:sp>
      <p:cxnSp>
        <p:nvCxnSpPr>
          <p:cNvPr id="35" name="Gerade Verbindung mit Pfeil 180"/>
          <p:cNvCxnSpPr>
            <a:cxnSpLocks noChangeShapeType="1"/>
          </p:cNvCxnSpPr>
          <p:nvPr/>
        </p:nvCxnSpPr>
        <p:spPr bwMode="auto">
          <a:xfrm flipV="1">
            <a:off x="4800600" y="38862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181"/>
          <p:cNvSpPr txBox="1">
            <a:spLocks noChangeArrowheads="1"/>
          </p:cNvSpPr>
          <p:nvPr/>
        </p:nvSpPr>
        <p:spPr bwMode="auto">
          <a:xfrm>
            <a:off x="4114800" y="4343400"/>
            <a:ext cx="992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Deep n-well</a:t>
            </a:r>
          </a:p>
        </p:txBody>
      </p:sp>
      <p:cxnSp>
        <p:nvCxnSpPr>
          <p:cNvPr id="37" name="Gerade Verbindung mit Pfeil 182"/>
          <p:cNvCxnSpPr>
            <a:cxnSpLocks noChangeShapeType="1"/>
          </p:cNvCxnSpPr>
          <p:nvPr/>
        </p:nvCxnSpPr>
        <p:spPr bwMode="auto">
          <a:xfrm flipV="1">
            <a:off x="5105400" y="3657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183"/>
          <p:cNvSpPr txBox="1">
            <a:spLocks noChangeArrowheads="1"/>
          </p:cNvSpPr>
          <p:nvPr/>
        </p:nvSpPr>
        <p:spPr bwMode="auto">
          <a:xfrm>
            <a:off x="4900613" y="4038600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Deep p-well</a:t>
            </a:r>
          </a:p>
        </p:txBody>
      </p:sp>
      <p:cxnSp>
        <p:nvCxnSpPr>
          <p:cNvPr id="39" name="Gerade Verbindung mit Pfeil 184"/>
          <p:cNvCxnSpPr>
            <a:cxnSpLocks noChangeShapeType="1"/>
          </p:cNvCxnSpPr>
          <p:nvPr/>
        </p:nvCxnSpPr>
        <p:spPr bwMode="auto">
          <a:xfrm flipV="1">
            <a:off x="5867400" y="3657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185"/>
          <p:cNvSpPr txBox="1">
            <a:spLocks noChangeArrowheads="1"/>
          </p:cNvSpPr>
          <p:nvPr/>
        </p:nvSpPr>
        <p:spPr bwMode="auto">
          <a:xfrm>
            <a:off x="5832475" y="4038600"/>
            <a:ext cx="1163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Shallow n-well</a:t>
            </a:r>
          </a:p>
        </p:txBody>
      </p:sp>
    </p:spTree>
    <p:extLst>
      <p:ext uri="{BB962C8B-B14F-4D97-AF65-F5344CB8AC3E}">
        <p14:creationId xmlns:p14="http://schemas.microsoft.com/office/powerpoint/2010/main" val="20721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1"/>
          <p:cNvSpPr>
            <a:spLocks noChangeArrowheads="1"/>
          </p:cNvSpPr>
          <p:nvPr/>
        </p:nvSpPr>
        <p:spPr bwMode="auto">
          <a:xfrm>
            <a:off x="1676400" y="3048000"/>
            <a:ext cx="2819400" cy="3352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205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275638" y="6453188"/>
            <a:ext cx="792162" cy="2159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CADD32-D056-4BA3-9A31-4E3D66307E4F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High resistive substrates</a:t>
            </a:r>
          </a:p>
        </p:txBody>
      </p:sp>
      <p:sp>
        <p:nvSpPr>
          <p:cNvPr id="2053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en-US" sz="1400" dirty="0" smtClean="0"/>
              <a:t>Detector structure improvements</a:t>
            </a:r>
            <a:r>
              <a:rPr lang="en-US" sz="1400" dirty="0"/>
              <a:t>:</a:t>
            </a:r>
          </a:p>
          <a:p>
            <a:r>
              <a:rPr lang="en-US" sz="1400" dirty="0" smtClean="0"/>
              <a:t>High </a:t>
            </a:r>
            <a:r>
              <a:rPr lang="en-US" sz="1400" dirty="0"/>
              <a:t>resistive </a:t>
            </a:r>
            <a:r>
              <a:rPr lang="en-US" sz="1400" dirty="0" smtClean="0"/>
              <a:t>substrates</a:t>
            </a:r>
          </a:p>
        </p:txBody>
      </p:sp>
      <p:sp>
        <p:nvSpPr>
          <p:cNvPr id="3081" name="Abgerundetes Rechteck 92"/>
          <p:cNvSpPr>
            <a:spLocks noChangeArrowheads="1"/>
          </p:cNvSpPr>
          <p:nvPr/>
        </p:nvSpPr>
        <p:spPr bwMode="auto">
          <a:xfrm>
            <a:off x="2286000" y="3048000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dirty="0" smtClean="0"/>
              <a:t>Deep-n-well</a:t>
            </a:r>
          </a:p>
        </p:txBody>
      </p:sp>
      <p:sp>
        <p:nvSpPr>
          <p:cNvPr id="2055" name="Abgerundetes Rechteck 92"/>
          <p:cNvSpPr>
            <a:spLocks noChangeArrowheads="1"/>
          </p:cNvSpPr>
          <p:nvPr/>
        </p:nvSpPr>
        <p:spPr bwMode="auto">
          <a:xfrm>
            <a:off x="1828800" y="3048000"/>
            <a:ext cx="24384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cxnSp>
        <p:nvCxnSpPr>
          <p:cNvPr id="2056" name="Gerade Verbindung mit Pfeil 3"/>
          <p:cNvCxnSpPr>
            <a:cxnSpLocks noChangeShapeType="1"/>
          </p:cNvCxnSpPr>
          <p:nvPr/>
        </p:nvCxnSpPr>
        <p:spPr bwMode="auto">
          <a:xfrm flipH="1">
            <a:off x="2057400" y="2819400"/>
            <a:ext cx="1447800" cy="3352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7" name="Gerade Verbindung mit Pfeil 6"/>
          <p:cNvCxnSpPr>
            <a:cxnSpLocks noChangeShapeType="1"/>
          </p:cNvCxnSpPr>
          <p:nvPr/>
        </p:nvCxnSpPr>
        <p:spPr bwMode="auto">
          <a:xfrm flipV="1">
            <a:off x="2743200" y="3657600"/>
            <a:ext cx="0" cy="747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" name="Textfeld 71"/>
          <p:cNvSpPr txBox="1">
            <a:spLocks noChangeArrowheads="1"/>
          </p:cNvSpPr>
          <p:nvPr/>
        </p:nvSpPr>
        <p:spPr bwMode="auto">
          <a:xfrm>
            <a:off x="2971800" y="3657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59" name="Textfeld 72"/>
          <p:cNvSpPr txBox="1">
            <a:spLocks noChangeArrowheads="1"/>
          </p:cNvSpPr>
          <p:nvPr/>
        </p:nvSpPr>
        <p:spPr bwMode="auto">
          <a:xfrm>
            <a:off x="2895600" y="3810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0" name="Textfeld 73"/>
          <p:cNvSpPr txBox="1">
            <a:spLocks noChangeArrowheads="1"/>
          </p:cNvSpPr>
          <p:nvPr/>
        </p:nvSpPr>
        <p:spPr bwMode="auto">
          <a:xfrm>
            <a:off x="2819400" y="3962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1" name="Textfeld 74"/>
          <p:cNvSpPr txBox="1">
            <a:spLocks noChangeArrowheads="1"/>
          </p:cNvSpPr>
          <p:nvPr/>
        </p:nvSpPr>
        <p:spPr bwMode="auto">
          <a:xfrm>
            <a:off x="2743200" y="4114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2" name="Textfeld 76"/>
          <p:cNvSpPr txBox="1">
            <a:spLocks noChangeArrowheads="1"/>
          </p:cNvSpPr>
          <p:nvPr/>
        </p:nvSpPr>
        <p:spPr bwMode="auto">
          <a:xfrm>
            <a:off x="2667000" y="4267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3" name="Textfeld 77"/>
          <p:cNvSpPr txBox="1">
            <a:spLocks noChangeArrowheads="1"/>
          </p:cNvSpPr>
          <p:nvPr/>
        </p:nvSpPr>
        <p:spPr bwMode="auto">
          <a:xfrm>
            <a:off x="2590800" y="4419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4" name="Textfeld 78"/>
          <p:cNvSpPr txBox="1">
            <a:spLocks noChangeArrowheads="1"/>
          </p:cNvSpPr>
          <p:nvPr/>
        </p:nvSpPr>
        <p:spPr bwMode="auto">
          <a:xfrm>
            <a:off x="2514600" y="4572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5" name="Textfeld 79"/>
          <p:cNvSpPr txBox="1">
            <a:spLocks noChangeArrowheads="1"/>
          </p:cNvSpPr>
          <p:nvPr/>
        </p:nvSpPr>
        <p:spPr bwMode="auto">
          <a:xfrm>
            <a:off x="2438400" y="4724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cxnSp>
        <p:nvCxnSpPr>
          <p:cNvPr id="2066" name="Gerade Verbindung mit Pfeil 81"/>
          <p:cNvCxnSpPr>
            <a:cxnSpLocks noChangeShapeType="1"/>
          </p:cNvCxnSpPr>
          <p:nvPr/>
        </p:nvCxnSpPr>
        <p:spPr bwMode="auto">
          <a:xfrm flipV="1">
            <a:off x="2895600" y="3657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7" name="Gerade Verbindung mit Pfeil 88"/>
          <p:cNvCxnSpPr>
            <a:cxnSpLocks noChangeShapeType="1"/>
          </p:cNvCxnSpPr>
          <p:nvPr/>
        </p:nvCxnSpPr>
        <p:spPr bwMode="auto">
          <a:xfrm flipV="1">
            <a:off x="3048000" y="3657600"/>
            <a:ext cx="0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Freihandform 19"/>
          <p:cNvSpPr>
            <a:spLocks/>
          </p:cNvSpPr>
          <p:nvPr/>
        </p:nvSpPr>
        <p:spPr bwMode="auto">
          <a:xfrm>
            <a:off x="2314575" y="4105275"/>
            <a:ext cx="152400" cy="1047750"/>
          </a:xfrm>
          <a:custGeom>
            <a:avLst/>
            <a:gdLst>
              <a:gd name="T0" fmla="*/ 142223 w 153125"/>
              <a:gd name="T1" fmla="*/ 1047750 h 1047750"/>
              <a:gd name="T2" fmla="*/ 25 w 153125"/>
              <a:gd name="T3" fmla="*/ 971550 h 1047750"/>
              <a:gd name="T4" fmla="*/ 151703 w 153125"/>
              <a:gd name="T5" fmla="*/ 885825 h 1047750"/>
              <a:gd name="T6" fmla="*/ 37944 w 153125"/>
              <a:gd name="T7" fmla="*/ 762000 h 1047750"/>
              <a:gd name="T8" fmla="*/ 151703 w 153125"/>
              <a:gd name="T9" fmla="*/ 600075 h 1047750"/>
              <a:gd name="T10" fmla="*/ 85344 w 153125"/>
              <a:gd name="T11" fmla="*/ 485775 h 1047750"/>
              <a:gd name="T12" fmla="*/ 75864 w 153125"/>
              <a:gd name="T13" fmla="*/ 0 h 1047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125" h="1047750">
                <a:moveTo>
                  <a:pt x="142900" y="1047750"/>
                </a:moveTo>
                <a:cubicBezTo>
                  <a:pt x="70669" y="1023143"/>
                  <a:pt x="-1562" y="998537"/>
                  <a:pt x="25" y="971550"/>
                </a:cubicBezTo>
                <a:cubicBezTo>
                  <a:pt x="1612" y="944563"/>
                  <a:pt x="146075" y="920750"/>
                  <a:pt x="152425" y="885825"/>
                </a:cubicBezTo>
                <a:cubicBezTo>
                  <a:pt x="158775" y="850900"/>
                  <a:pt x="38125" y="809625"/>
                  <a:pt x="38125" y="762000"/>
                </a:cubicBezTo>
                <a:cubicBezTo>
                  <a:pt x="38125" y="714375"/>
                  <a:pt x="144488" y="646112"/>
                  <a:pt x="152425" y="600075"/>
                </a:cubicBezTo>
                <a:cubicBezTo>
                  <a:pt x="160362" y="554038"/>
                  <a:pt x="98450" y="585787"/>
                  <a:pt x="85750" y="485775"/>
                </a:cubicBezTo>
                <a:cubicBezTo>
                  <a:pt x="73050" y="385763"/>
                  <a:pt x="74637" y="192881"/>
                  <a:pt x="7622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2069" name="Gerade Verbindung mit Pfeil 21"/>
          <p:cNvCxnSpPr>
            <a:cxnSpLocks noChangeShapeType="1"/>
          </p:cNvCxnSpPr>
          <p:nvPr/>
        </p:nvCxnSpPr>
        <p:spPr bwMode="auto">
          <a:xfrm>
            <a:off x="3505200" y="36576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0" name="Textfeld 22"/>
          <p:cNvSpPr txBox="1">
            <a:spLocks noChangeArrowheads="1"/>
          </p:cNvSpPr>
          <p:nvPr/>
        </p:nvSpPr>
        <p:spPr bwMode="auto">
          <a:xfrm>
            <a:off x="3414426" y="3886200"/>
            <a:ext cx="1309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/>
              <a:t> </a:t>
            </a:r>
            <a:r>
              <a:rPr lang="en-US" altLang="de-DE" dirty="0"/>
              <a:t>Depleted</a:t>
            </a:r>
            <a:r>
              <a:rPr lang="de-DE" altLang="de-DE" dirty="0"/>
              <a:t> </a:t>
            </a:r>
            <a:r>
              <a:rPr lang="de-DE" altLang="de-DE" dirty="0" smtClean="0"/>
              <a:t>12 </a:t>
            </a:r>
            <a:r>
              <a:rPr lang="en-US" altLang="de-DE" dirty="0"/>
              <a:t>µ</a:t>
            </a:r>
            <a:r>
              <a:rPr lang="de-DE" altLang="de-DE" dirty="0" smtClean="0"/>
              <a:t>m</a:t>
            </a:r>
            <a:endParaRPr lang="de-DE" altLang="de-DE" dirty="0"/>
          </a:p>
        </p:txBody>
      </p:sp>
      <p:cxnSp>
        <p:nvCxnSpPr>
          <p:cNvPr id="2071" name="Gerade Verbindung mit Pfeil 99"/>
          <p:cNvCxnSpPr>
            <a:cxnSpLocks noChangeShapeType="1"/>
          </p:cNvCxnSpPr>
          <p:nvPr/>
        </p:nvCxnSpPr>
        <p:spPr bwMode="auto">
          <a:xfrm>
            <a:off x="3505200" y="45720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2" name="Textfeld 100"/>
          <p:cNvSpPr txBox="1">
            <a:spLocks noChangeArrowheads="1"/>
          </p:cNvSpPr>
          <p:nvPr/>
        </p:nvSpPr>
        <p:spPr bwMode="auto">
          <a:xfrm>
            <a:off x="3427535" y="4876800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 smtClean="0"/>
              <a:t>12 um</a:t>
            </a:r>
            <a:endParaRPr lang="de-DE" altLang="de-DE" dirty="0"/>
          </a:p>
        </p:txBody>
      </p:sp>
      <p:sp>
        <p:nvSpPr>
          <p:cNvPr id="2073" name="Textfeld 23"/>
          <p:cNvSpPr txBox="1">
            <a:spLocks noChangeArrowheads="1"/>
          </p:cNvSpPr>
          <p:nvPr/>
        </p:nvSpPr>
        <p:spPr bwMode="auto">
          <a:xfrm>
            <a:off x="152400" y="33528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Primary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100%-Signal collection: drift</a:t>
            </a:r>
          </a:p>
        </p:txBody>
      </p:sp>
      <p:cxnSp>
        <p:nvCxnSpPr>
          <p:cNvPr id="2074" name="Gerade Verbindung mit Pfeil 25"/>
          <p:cNvCxnSpPr>
            <a:cxnSpLocks noChangeShapeType="1"/>
          </p:cNvCxnSpPr>
          <p:nvPr/>
        </p:nvCxnSpPr>
        <p:spPr bwMode="auto">
          <a:xfrm>
            <a:off x="2286000" y="3733800"/>
            <a:ext cx="3810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5" name="Textfeld 104"/>
          <p:cNvSpPr txBox="1">
            <a:spLocks noChangeArrowheads="1"/>
          </p:cNvSpPr>
          <p:nvPr/>
        </p:nvSpPr>
        <p:spPr bwMode="auto">
          <a:xfrm>
            <a:off x="0" y="4800600"/>
            <a:ext cx="239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Secondary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Partial signal collection: diffusion</a:t>
            </a:r>
          </a:p>
        </p:txBody>
      </p:sp>
      <p:cxnSp>
        <p:nvCxnSpPr>
          <p:cNvPr id="2076" name="Gerade Verbindung mit Pfeil 27"/>
          <p:cNvCxnSpPr>
            <a:cxnSpLocks noChangeShapeType="1"/>
          </p:cNvCxnSpPr>
          <p:nvPr/>
        </p:nvCxnSpPr>
        <p:spPr bwMode="auto">
          <a:xfrm>
            <a:off x="2057400" y="4876800"/>
            <a:ext cx="2286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7" name="Textfeld 108"/>
          <p:cNvSpPr txBox="1">
            <a:spLocks noChangeArrowheads="1"/>
          </p:cNvSpPr>
          <p:nvPr/>
        </p:nvSpPr>
        <p:spPr bwMode="auto">
          <a:xfrm>
            <a:off x="2362200" y="4876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78" name="Textfeld 112"/>
          <p:cNvSpPr txBox="1">
            <a:spLocks noChangeArrowheads="1"/>
          </p:cNvSpPr>
          <p:nvPr/>
        </p:nvSpPr>
        <p:spPr bwMode="auto">
          <a:xfrm>
            <a:off x="2286000" y="5029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79" name="Textfeld 113"/>
          <p:cNvSpPr txBox="1">
            <a:spLocks noChangeArrowheads="1"/>
          </p:cNvSpPr>
          <p:nvPr/>
        </p:nvSpPr>
        <p:spPr bwMode="auto">
          <a:xfrm>
            <a:off x="2209800" y="5257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0" name="Textfeld 114"/>
          <p:cNvSpPr txBox="1">
            <a:spLocks noChangeArrowheads="1"/>
          </p:cNvSpPr>
          <p:nvPr/>
        </p:nvSpPr>
        <p:spPr bwMode="auto">
          <a:xfrm>
            <a:off x="2133600" y="5410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1" name="Textfeld 115"/>
          <p:cNvSpPr txBox="1">
            <a:spLocks noChangeArrowheads="1"/>
          </p:cNvSpPr>
          <p:nvPr/>
        </p:nvSpPr>
        <p:spPr bwMode="auto">
          <a:xfrm>
            <a:off x="2057400" y="5562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2" name="Textfeld 116"/>
          <p:cNvSpPr txBox="1">
            <a:spLocks noChangeArrowheads="1"/>
          </p:cNvSpPr>
          <p:nvPr/>
        </p:nvSpPr>
        <p:spPr bwMode="auto">
          <a:xfrm>
            <a:off x="1981200" y="5715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3" name="Ellipse 30"/>
          <p:cNvSpPr>
            <a:spLocks noChangeArrowheads="1"/>
          </p:cNvSpPr>
          <p:nvPr/>
        </p:nvSpPr>
        <p:spPr bwMode="auto">
          <a:xfrm>
            <a:off x="1828800" y="5486400"/>
            <a:ext cx="762000" cy="762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4" name="Textfeld 119"/>
          <p:cNvSpPr txBox="1">
            <a:spLocks noChangeArrowheads="1"/>
          </p:cNvSpPr>
          <p:nvPr/>
        </p:nvSpPr>
        <p:spPr bwMode="auto">
          <a:xfrm>
            <a:off x="0" y="5486400"/>
            <a:ext cx="1973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Signal loss: recombination</a:t>
            </a:r>
          </a:p>
        </p:txBody>
      </p:sp>
      <p:cxnSp>
        <p:nvCxnSpPr>
          <p:cNvPr id="2085" name="Gerade Verbindung mit Pfeil 120"/>
          <p:cNvCxnSpPr>
            <a:cxnSpLocks noChangeShapeType="1"/>
          </p:cNvCxnSpPr>
          <p:nvPr/>
        </p:nvCxnSpPr>
        <p:spPr bwMode="auto">
          <a:xfrm>
            <a:off x="3505200" y="54864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6" name="Textfeld 121"/>
          <p:cNvSpPr txBox="1">
            <a:spLocks noChangeArrowheads="1"/>
          </p:cNvSpPr>
          <p:nvPr/>
        </p:nvSpPr>
        <p:spPr bwMode="auto">
          <a:xfrm>
            <a:off x="3505200" y="5791200"/>
            <a:ext cx="925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Signal loss</a:t>
            </a:r>
          </a:p>
        </p:txBody>
      </p:sp>
      <p:sp>
        <p:nvSpPr>
          <p:cNvPr id="2087" name="Rechteck 1"/>
          <p:cNvSpPr>
            <a:spLocks noChangeArrowheads="1"/>
          </p:cNvSpPr>
          <p:nvPr/>
        </p:nvSpPr>
        <p:spPr bwMode="auto">
          <a:xfrm>
            <a:off x="5562600" y="3048000"/>
            <a:ext cx="3124200" cy="2590800"/>
          </a:xfrm>
          <a:prstGeom prst="rect">
            <a:avLst/>
          </a:prstGeom>
          <a:solidFill>
            <a:srgbClr val="FFFF66">
              <a:alpha val="65000"/>
            </a:srgbClr>
          </a:solidFill>
          <a:ln>
            <a:noFill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124" name="Abgerundetes Rechteck 92"/>
          <p:cNvSpPr>
            <a:spLocks noChangeArrowheads="1"/>
          </p:cNvSpPr>
          <p:nvPr/>
        </p:nvSpPr>
        <p:spPr bwMode="auto">
          <a:xfrm>
            <a:off x="6400800" y="3048000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dirty="0" smtClean="0"/>
              <a:t>Deep-n-well</a:t>
            </a:r>
          </a:p>
        </p:txBody>
      </p:sp>
      <p:sp>
        <p:nvSpPr>
          <p:cNvPr id="2089" name="Abgerundetes Rechteck 92"/>
          <p:cNvSpPr>
            <a:spLocks noChangeArrowheads="1"/>
          </p:cNvSpPr>
          <p:nvPr/>
        </p:nvSpPr>
        <p:spPr bwMode="auto">
          <a:xfrm>
            <a:off x="5562600" y="3048000"/>
            <a:ext cx="3124200" cy="2438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cxnSp>
        <p:nvCxnSpPr>
          <p:cNvPr id="2090" name="Gerade Verbindung mit Pfeil 125"/>
          <p:cNvCxnSpPr>
            <a:cxnSpLocks noChangeShapeType="1"/>
          </p:cNvCxnSpPr>
          <p:nvPr/>
        </p:nvCxnSpPr>
        <p:spPr bwMode="auto">
          <a:xfrm flipH="1">
            <a:off x="6172200" y="2895600"/>
            <a:ext cx="1447800" cy="3276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1" name="Gerade Verbindung mit Pfeil 126"/>
          <p:cNvCxnSpPr>
            <a:cxnSpLocks noChangeShapeType="1"/>
          </p:cNvCxnSpPr>
          <p:nvPr/>
        </p:nvCxnSpPr>
        <p:spPr bwMode="auto">
          <a:xfrm flipV="1">
            <a:off x="6858000" y="3657600"/>
            <a:ext cx="0" cy="747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2" name="Textfeld 128"/>
          <p:cNvSpPr txBox="1">
            <a:spLocks noChangeArrowheads="1"/>
          </p:cNvSpPr>
          <p:nvPr/>
        </p:nvSpPr>
        <p:spPr bwMode="auto">
          <a:xfrm>
            <a:off x="7086600" y="3657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3" name="Textfeld 129"/>
          <p:cNvSpPr txBox="1">
            <a:spLocks noChangeArrowheads="1"/>
          </p:cNvSpPr>
          <p:nvPr/>
        </p:nvSpPr>
        <p:spPr bwMode="auto">
          <a:xfrm>
            <a:off x="7010400" y="3810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4" name="Textfeld 130"/>
          <p:cNvSpPr txBox="1">
            <a:spLocks noChangeArrowheads="1"/>
          </p:cNvSpPr>
          <p:nvPr/>
        </p:nvSpPr>
        <p:spPr bwMode="auto">
          <a:xfrm>
            <a:off x="6934200" y="3962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5" name="Textfeld 131"/>
          <p:cNvSpPr txBox="1">
            <a:spLocks noChangeArrowheads="1"/>
          </p:cNvSpPr>
          <p:nvPr/>
        </p:nvSpPr>
        <p:spPr bwMode="auto">
          <a:xfrm>
            <a:off x="6858000" y="4114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6" name="Textfeld 132"/>
          <p:cNvSpPr txBox="1">
            <a:spLocks noChangeArrowheads="1"/>
          </p:cNvSpPr>
          <p:nvPr/>
        </p:nvSpPr>
        <p:spPr bwMode="auto">
          <a:xfrm>
            <a:off x="6781800" y="4267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7" name="Textfeld 133"/>
          <p:cNvSpPr txBox="1">
            <a:spLocks noChangeArrowheads="1"/>
          </p:cNvSpPr>
          <p:nvPr/>
        </p:nvSpPr>
        <p:spPr bwMode="auto">
          <a:xfrm>
            <a:off x="6705600" y="4419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8" name="Textfeld 134"/>
          <p:cNvSpPr txBox="1">
            <a:spLocks noChangeArrowheads="1"/>
          </p:cNvSpPr>
          <p:nvPr/>
        </p:nvSpPr>
        <p:spPr bwMode="auto">
          <a:xfrm>
            <a:off x="6629400" y="4572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9" name="Textfeld 135"/>
          <p:cNvSpPr txBox="1">
            <a:spLocks noChangeArrowheads="1"/>
          </p:cNvSpPr>
          <p:nvPr/>
        </p:nvSpPr>
        <p:spPr bwMode="auto">
          <a:xfrm>
            <a:off x="6553200" y="4724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cxnSp>
        <p:nvCxnSpPr>
          <p:cNvPr id="2100" name="Gerade Verbindung mit Pfeil 136"/>
          <p:cNvCxnSpPr>
            <a:cxnSpLocks noChangeShapeType="1"/>
          </p:cNvCxnSpPr>
          <p:nvPr/>
        </p:nvCxnSpPr>
        <p:spPr bwMode="auto">
          <a:xfrm flipV="1">
            <a:off x="7010400" y="3657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1" name="Gerade Verbindung mit Pfeil 137"/>
          <p:cNvCxnSpPr>
            <a:cxnSpLocks noChangeShapeType="1"/>
          </p:cNvCxnSpPr>
          <p:nvPr/>
        </p:nvCxnSpPr>
        <p:spPr bwMode="auto">
          <a:xfrm flipV="1">
            <a:off x="7162800" y="3657600"/>
            <a:ext cx="0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3" name="Textfeld 140"/>
          <p:cNvSpPr txBox="1">
            <a:spLocks noChangeArrowheads="1"/>
          </p:cNvSpPr>
          <p:nvPr/>
        </p:nvSpPr>
        <p:spPr bwMode="auto">
          <a:xfrm>
            <a:off x="7315200" y="4038600"/>
            <a:ext cx="13716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Depleted </a:t>
            </a:r>
            <a:r>
              <a:rPr lang="en-US" altLang="de-DE" dirty="0" smtClean="0"/>
              <a:t>24µm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(@ equal bias voltage)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Depleted </a:t>
            </a:r>
            <a:r>
              <a:rPr lang="en-US" altLang="de-DE" dirty="0" smtClean="0"/>
              <a:t>48µm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(@ equal field, doubled bias voltage)</a:t>
            </a:r>
            <a:endParaRPr lang="en-US" altLang="de-DE" dirty="0"/>
          </a:p>
        </p:txBody>
      </p:sp>
      <p:sp>
        <p:nvSpPr>
          <p:cNvPr id="2104" name="Textfeld 143"/>
          <p:cNvSpPr txBox="1">
            <a:spLocks noChangeArrowheads="1"/>
          </p:cNvSpPr>
          <p:nvPr/>
        </p:nvSpPr>
        <p:spPr bwMode="auto">
          <a:xfrm>
            <a:off x="4267200" y="32004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Primary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100%-Signal collection: drift</a:t>
            </a:r>
          </a:p>
        </p:txBody>
      </p:sp>
      <p:sp>
        <p:nvSpPr>
          <p:cNvPr id="2105" name="Textfeld 147"/>
          <p:cNvSpPr txBox="1">
            <a:spLocks noChangeArrowheads="1"/>
          </p:cNvSpPr>
          <p:nvPr/>
        </p:nvSpPr>
        <p:spPr bwMode="auto">
          <a:xfrm>
            <a:off x="6477000" y="4876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6" name="Textfeld 148"/>
          <p:cNvSpPr txBox="1">
            <a:spLocks noChangeArrowheads="1"/>
          </p:cNvSpPr>
          <p:nvPr/>
        </p:nvSpPr>
        <p:spPr bwMode="auto">
          <a:xfrm>
            <a:off x="6400800" y="5029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7" name="Textfeld 149"/>
          <p:cNvSpPr txBox="1">
            <a:spLocks noChangeArrowheads="1"/>
          </p:cNvSpPr>
          <p:nvPr/>
        </p:nvSpPr>
        <p:spPr bwMode="auto">
          <a:xfrm>
            <a:off x="6324600" y="5257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8" name="Textfeld 150"/>
          <p:cNvSpPr txBox="1">
            <a:spLocks noChangeArrowheads="1"/>
          </p:cNvSpPr>
          <p:nvPr/>
        </p:nvSpPr>
        <p:spPr bwMode="auto">
          <a:xfrm>
            <a:off x="6248400" y="5410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9" name="Textfeld 151"/>
          <p:cNvSpPr txBox="1">
            <a:spLocks noChangeArrowheads="1"/>
          </p:cNvSpPr>
          <p:nvPr/>
        </p:nvSpPr>
        <p:spPr bwMode="auto">
          <a:xfrm>
            <a:off x="6172200" y="5562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10" name="Textfeld 152"/>
          <p:cNvSpPr txBox="1">
            <a:spLocks noChangeArrowheads="1"/>
          </p:cNvSpPr>
          <p:nvPr/>
        </p:nvSpPr>
        <p:spPr bwMode="auto">
          <a:xfrm>
            <a:off x="6096000" y="5715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cxnSp>
        <p:nvCxnSpPr>
          <p:cNvPr id="2111" name="Gerade Verbindung mit Pfeil 159"/>
          <p:cNvCxnSpPr>
            <a:cxnSpLocks noChangeShapeType="1"/>
          </p:cNvCxnSpPr>
          <p:nvPr/>
        </p:nvCxnSpPr>
        <p:spPr bwMode="auto">
          <a:xfrm flipV="1">
            <a:off x="6705600" y="3657600"/>
            <a:ext cx="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2" name="Gerade Verbindung mit Pfeil 161"/>
          <p:cNvCxnSpPr>
            <a:cxnSpLocks noChangeShapeType="1"/>
          </p:cNvCxnSpPr>
          <p:nvPr/>
        </p:nvCxnSpPr>
        <p:spPr bwMode="auto">
          <a:xfrm flipV="1">
            <a:off x="6553200" y="3657600"/>
            <a:ext cx="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3" name="Gerade Verbindung mit Pfeil 163"/>
          <p:cNvCxnSpPr>
            <a:cxnSpLocks noChangeShapeType="1"/>
          </p:cNvCxnSpPr>
          <p:nvPr/>
        </p:nvCxnSpPr>
        <p:spPr bwMode="auto">
          <a:xfrm flipV="1">
            <a:off x="6400800" y="36576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4" name="Gerade Verbindung mit Pfeil 3141"/>
          <p:cNvCxnSpPr>
            <a:cxnSpLocks noChangeShapeType="1"/>
          </p:cNvCxnSpPr>
          <p:nvPr/>
        </p:nvCxnSpPr>
        <p:spPr bwMode="auto">
          <a:xfrm>
            <a:off x="5943600" y="3657600"/>
            <a:ext cx="3810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5" name="Textfeld 167"/>
          <p:cNvSpPr txBox="1">
            <a:spLocks noChangeArrowheads="1"/>
          </p:cNvSpPr>
          <p:nvPr/>
        </p:nvSpPr>
        <p:spPr bwMode="auto">
          <a:xfrm>
            <a:off x="2743200" y="2743200"/>
            <a:ext cx="696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Particle</a:t>
            </a:r>
            <a:endParaRPr lang="en-US" altLang="de-DE" dirty="0"/>
          </a:p>
        </p:txBody>
      </p:sp>
      <p:sp>
        <p:nvSpPr>
          <p:cNvPr id="2116" name="Textfeld 168"/>
          <p:cNvSpPr txBox="1">
            <a:spLocks noChangeArrowheads="1"/>
          </p:cNvSpPr>
          <p:nvPr/>
        </p:nvSpPr>
        <p:spPr bwMode="auto">
          <a:xfrm>
            <a:off x="6858000" y="2743200"/>
            <a:ext cx="695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Particle</a:t>
            </a:r>
          </a:p>
        </p:txBody>
      </p:sp>
      <p:sp>
        <p:nvSpPr>
          <p:cNvPr id="2117" name="Textfeld 169"/>
          <p:cNvSpPr txBox="1">
            <a:spLocks noChangeArrowheads="1"/>
          </p:cNvSpPr>
          <p:nvPr/>
        </p:nvSpPr>
        <p:spPr bwMode="auto">
          <a:xfrm>
            <a:off x="381000" y="2286000"/>
            <a:ext cx="281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Uniformly doped substrate 20 </a:t>
            </a:r>
            <a:r>
              <a:rPr lang="el-GR" altLang="de-DE" dirty="0" smtClean="0"/>
              <a:t>Ω</a:t>
            </a:r>
            <a:r>
              <a:rPr lang="en-US" altLang="de-DE" dirty="0" smtClean="0"/>
              <a:t> </a:t>
            </a:r>
            <a:r>
              <a:rPr lang="en-US" altLang="de-DE" dirty="0"/>
              <a:t>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Signal </a:t>
            </a:r>
            <a:r>
              <a:rPr lang="en-US" altLang="de-DE" dirty="0" smtClean="0"/>
              <a:t>1800e (50%-50% drift-diffusion)</a:t>
            </a:r>
            <a:endParaRPr lang="en-US" altLang="de-DE" dirty="0"/>
          </a:p>
        </p:txBody>
      </p:sp>
      <p:sp>
        <p:nvSpPr>
          <p:cNvPr id="2118" name="Textfeld 170"/>
          <p:cNvSpPr txBox="1">
            <a:spLocks noChangeArrowheads="1"/>
          </p:cNvSpPr>
          <p:nvPr/>
        </p:nvSpPr>
        <p:spPr bwMode="auto">
          <a:xfrm>
            <a:off x="4648200" y="2286000"/>
            <a:ext cx="259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Uniformly doped substrate 80 </a:t>
            </a:r>
            <a:r>
              <a:rPr lang="el-GR" altLang="de-DE" dirty="0" smtClean="0"/>
              <a:t>Ω</a:t>
            </a:r>
            <a:r>
              <a:rPr lang="en-US" altLang="de-DE" dirty="0" smtClean="0"/>
              <a:t> </a:t>
            </a:r>
            <a:r>
              <a:rPr lang="en-US" altLang="de-DE" dirty="0"/>
              <a:t>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Signal: ~ </a:t>
            </a:r>
            <a:r>
              <a:rPr lang="en-US" altLang="de-DE" dirty="0" smtClean="0"/>
              <a:t>2700e-4500e (</a:t>
            </a:r>
            <a:r>
              <a:rPr lang="en-US" altLang="de-DE" dirty="0"/>
              <a:t>estimation)</a:t>
            </a:r>
          </a:p>
        </p:txBody>
      </p:sp>
    </p:spTree>
    <p:extLst>
      <p:ext uri="{BB962C8B-B14F-4D97-AF65-F5344CB8AC3E}">
        <p14:creationId xmlns:p14="http://schemas.microsoft.com/office/powerpoint/2010/main" val="4246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1"/>
          <p:cNvSpPr>
            <a:spLocks noChangeArrowheads="1"/>
          </p:cNvSpPr>
          <p:nvPr/>
        </p:nvSpPr>
        <p:spPr bwMode="auto">
          <a:xfrm>
            <a:off x="1676400" y="3048000"/>
            <a:ext cx="2819400" cy="3352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205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275638" y="6453188"/>
            <a:ext cx="792162" cy="2159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CADD32-D056-4BA3-9A31-4E3D66307E4F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High resistive substrates</a:t>
            </a:r>
            <a:endParaRPr lang="en-US" altLang="de-DE" sz="2000" dirty="0" smtClean="0"/>
          </a:p>
        </p:txBody>
      </p:sp>
      <p:sp>
        <p:nvSpPr>
          <p:cNvPr id="2053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400" dirty="0" smtClean="0"/>
              <a:t>Detector structure improvements:</a:t>
            </a:r>
          </a:p>
          <a:p>
            <a:r>
              <a:rPr lang="en-US" sz="1400" dirty="0" smtClean="0"/>
              <a:t>High resistive substrates</a:t>
            </a:r>
          </a:p>
          <a:p>
            <a:r>
              <a:rPr lang="en-US" sz="1400" b="1" dirty="0" smtClean="0"/>
              <a:t>These improvements are possible within AMS- and </a:t>
            </a:r>
            <a:r>
              <a:rPr lang="en-US" sz="1400" b="1" dirty="0" err="1" smtClean="0"/>
              <a:t>LFoundry</a:t>
            </a:r>
            <a:r>
              <a:rPr lang="en-US" sz="1400" b="1" dirty="0" smtClean="0"/>
              <a:t> processes</a:t>
            </a:r>
          </a:p>
        </p:txBody>
      </p:sp>
      <p:sp>
        <p:nvSpPr>
          <p:cNvPr id="3081" name="Abgerundetes Rechteck 92"/>
          <p:cNvSpPr>
            <a:spLocks noChangeArrowheads="1"/>
          </p:cNvSpPr>
          <p:nvPr/>
        </p:nvSpPr>
        <p:spPr bwMode="auto">
          <a:xfrm>
            <a:off x="2286000" y="3048000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dirty="0" smtClean="0"/>
              <a:t>Deep-n-well</a:t>
            </a:r>
          </a:p>
        </p:txBody>
      </p:sp>
      <p:sp>
        <p:nvSpPr>
          <p:cNvPr id="2055" name="Abgerundetes Rechteck 92"/>
          <p:cNvSpPr>
            <a:spLocks noChangeArrowheads="1"/>
          </p:cNvSpPr>
          <p:nvPr/>
        </p:nvSpPr>
        <p:spPr bwMode="auto">
          <a:xfrm>
            <a:off x="1828800" y="3048000"/>
            <a:ext cx="24384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cxnSp>
        <p:nvCxnSpPr>
          <p:cNvPr id="2056" name="Gerade Verbindung mit Pfeil 3"/>
          <p:cNvCxnSpPr>
            <a:cxnSpLocks noChangeShapeType="1"/>
          </p:cNvCxnSpPr>
          <p:nvPr/>
        </p:nvCxnSpPr>
        <p:spPr bwMode="auto">
          <a:xfrm flipH="1">
            <a:off x="2057400" y="2819400"/>
            <a:ext cx="1447800" cy="3352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7" name="Gerade Verbindung mit Pfeil 6"/>
          <p:cNvCxnSpPr>
            <a:cxnSpLocks noChangeShapeType="1"/>
          </p:cNvCxnSpPr>
          <p:nvPr/>
        </p:nvCxnSpPr>
        <p:spPr bwMode="auto">
          <a:xfrm flipV="1">
            <a:off x="2743200" y="3657600"/>
            <a:ext cx="0" cy="747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" name="Textfeld 71"/>
          <p:cNvSpPr txBox="1">
            <a:spLocks noChangeArrowheads="1"/>
          </p:cNvSpPr>
          <p:nvPr/>
        </p:nvSpPr>
        <p:spPr bwMode="auto">
          <a:xfrm>
            <a:off x="2971800" y="3657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59" name="Textfeld 72"/>
          <p:cNvSpPr txBox="1">
            <a:spLocks noChangeArrowheads="1"/>
          </p:cNvSpPr>
          <p:nvPr/>
        </p:nvSpPr>
        <p:spPr bwMode="auto">
          <a:xfrm>
            <a:off x="2895600" y="3810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0" name="Textfeld 73"/>
          <p:cNvSpPr txBox="1">
            <a:spLocks noChangeArrowheads="1"/>
          </p:cNvSpPr>
          <p:nvPr/>
        </p:nvSpPr>
        <p:spPr bwMode="auto">
          <a:xfrm>
            <a:off x="2819400" y="3962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1" name="Textfeld 74"/>
          <p:cNvSpPr txBox="1">
            <a:spLocks noChangeArrowheads="1"/>
          </p:cNvSpPr>
          <p:nvPr/>
        </p:nvSpPr>
        <p:spPr bwMode="auto">
          <a:xfrm>
            <a:off x="2743200" y="4114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2" name="Textfeld 76"/>
          <p:cNvSpPr txBox="1">
            <a:spLocks noChangeArrowheads="1"/>
          </p:cNvSpPr>
          <p:nvPr/>
        </p:nvSpPr>
        <p:spPr bwMode="auto">
          <a:xfrm>
            <a:off x="2667000" y="4267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3" name="Textfeld 77"/>
          <p:cNvSpPr txBox="1">
            <a:spLocks noChangeArrowheads="1"/>
          </p:cNvSpPr>
          <p:nvPr/>
        </p:nvSpPr>
        <p:spPr bwMode="auto">
          <a:xfrm>
            <a:off x="2590800" y="4419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4" name="Textfeld 78"/>
          <p:cNvSpPr txBox="1">
            <a:spLocks noChangeArrowheads="1"/>
          </p:cNvSpPr>
          <p:nvPr/>
        </p:nvSpPr>
        <p:spPr bwMode="auto">
          <a:xfrm>
            <a:off x="2514600" y="4572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65" name="Textfeld 79"/>
          <p:cNvSpPr txBox="1">
            <a:spLocks noChangeArrowheads="1"/>
          </p:cNvSpPr>
          <p:nvPr/>
        </p:nvSpPr>
        <p:spPr bwMode="auto">
          <a:xfrm>
            <a:off x="2438400" y="4724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cxnSp>
        <p:nvCxnSpPr>
          <p:cNvPr id="2066" name="Gerade Verbindung mit Pfeil 81"/>
          <p:cNvCxnSpPr>
            <a:cxnSpLocks noChangeShapeType="1"/>
          </p:cNvCxnSpPr>
          <p:nvPr/>
        </p:nvCxnSpPr>
        <p:spPr bwMode="auto">
          <a:xfrm flipV="1">
            <a:off x="2895600" y="3657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7" name="Gerade Verbindung mit Pfeil 88"/>
          <p:cNvCxnSpPr>
            <a:cxnSpLocks noChangeShapeType="1"/>
          </p:cNvCxnSpPr>
          <p:nvPr/>
        </p:nvCxnSpPr>
        <p:spPr bwMode="auto">
          <a:xfrm flipV="1">
            <a:off x="3048000" y="3657600"/>
            <a:ext cx="0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Freihandform 19"/>
          <p:cNvSpPr>
            <a:spLocks/>
          </p:cNvSpPr>
          <p:nvPr/>
        </p:nvSpPr>
        <p:spPr bwMode="auto">
          <a:xfrm>
            <a:off x="2314575" y="4105275"/>
            <a:ext cx="152400" cy="1047750"/>
          </a:xfrm>
          <a:custGeom>
            <a:avLst/>
            <a:gdLst>
              <a:gd name="T0" fmla="*/ 142223 w 153125"/>
              <a:gd name="T1" fmla="*/ 1047750 h 1047750"/>
              <a:gd name="T2" fmla="*/ 25 w 153125"/>
              <a:gd name="T3" fmla="*/ 971550 h 1047750"/>
              <a:gd name="T4" fmla="*/ 151703 w 153125"/>
              <a:gd name="T5" fmla="*/ 885825 h 1047750"/>
              <a:gd name="T6" fmla="*/ 37944 w 153125"/>
              <a:gd name="T7" fmla="*/ 762000 h 1047750"/>
              <a:gd name="T8" fmla="*/ 151703 w 153125"/>
              <a:gd name="T9" fmla="*/ 600075 h 1047750"/>
              <a:gd name="T10" fmla="*/ 85344 w 153125"/>
              <a:gd name="T11" fmla="*/ 485775 h 1047750"/>
              <a:gd name="T12" fmla="*/ 75864 w 153125"/>
              <a:gd name="T13" fmla="*/ 0 h 1047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125" h="1047750">
                <a:moveTo>
                  <a:pt x="142900" y="1047750"/>
                </a:moveTo>
                <a:cubicBezTo>
                  <a:pt x="70669" y="1023143"/>
                  <a:pt x="-1562" y="998537"/>
                  <a:pt x="25" y="971550"/>
                </a:cubicBezTo>
                <a:cubicBezTo>
                  <a:pt x="1612" y="944563"/>
                  <a:pt x="146075" y="920750"/>
                  <a:pt x="152425" y="885825"/>
                </a:cubicBezTo>
                <a:cubicBezTo>
                  <a:pt x="158775" y="850900"/>
                  <a:pt x="38125" y="809625"/>
                  <a:pt x="38125" y="762000"/>
                </a:cubicBezTo>
                <a:cubicBezTo>
                  <a:pt x="38125" y="714375"/>
                  <a:pt x="144488" y="646112"/>
                  <a:pt x="152425" y="600075"/>
                </a:cubicBezTo>
                <a:cubicBezTo>
                  <a:pt x="160362" y="554038"/>
                  <a:pt x="98450" y="585787"/>
                  <a:pt x="85750" y="485775"/>
                </a:cubicBezTo>
                <a:cubicBezTo>
                  <a:pt x="73050" y="385763"/>
                  <a:pt x="74637" y="192881"/>
                  <a:pt x="7622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2069" name="Gerade Verbindung mit Pfeil 21"/>
          <p:cNvCxnSpPr>
            <a:cxnSpLocks noChangeShapeType="1"/>
          </p:cNvCxnSpPr>
          <p:nvPr/>
        </p:nvCxnSpPr>
        <p:spPr bwMode="auto">
          <a:xfrm>
            <a:off x="3505200" y="36576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0" name="Textfeld 22"/>
          <p:cNvSpPr txBox="1">
            <a:spLocks noChangeArrowheads="1"/>
          </p:cNvSpPr>
          <p:nvPr/>
        </p:nvSpPr>
        <p:spPr bwMode="auto">
          <a:xfrm>
            <a:off x="3414426" y="3886200"/>
            <a:ext cx="1309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/>
              <a:t> </a:t>
            </a:r>
            <a:r>
              <a:rPr lang="en-US" altLang="de-DE" dirty="0"/>
              <a:t>Depleted</a:t>
            </a:r>
            <a:r>
              <a:rPr lang="de-DE" altLang="de-DE" dirty="0"/>
              <a:t> </a:t>
            </a:r>
            <a:r>
              <a:rPr lang="de-DE" altLang="de-DE" dirty="0" smtClean="0"/>
              <a:t>12 </a:t>
            </a:r>
            <a:r>
              <a:rPr lang="en-US" altLang="de-DE" dirty="0"/>
              <a:t>µ</a:t>
            </a:r>
            <a:r>
              <a:rPr lang="de-DE" altLang="de-DE" dirty="0" smtClean="0"/>
              <a:t>m</a:t>
            </a:r>
            <a:endParaRPr lang="de-DE" altLang="de-DE" dirty="0"/>
          </a:p>
        </p:txBody>
      </p:sp>
      <p:cxnSp>
        <p:nvCxnSpPr>
          <p:cNvPr id="2071" name="Gerade Verbindung mit Pfeil 99"/>
          <p:cNvCxnSpPr>
            <a:cxnSpLocks noChangeShapeType="1"/>
          </p:cNvCxnSpPr>
          <p:nvPr/>
        </p:nvCxnSpPr>
        <p:spPr bwMode="auto">
          <a:xfrm>
            <a:off x="3505200" y="45720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2" name="Textfeld 100"/>
          <p:cNvSpPr txBox="1">
            <a:spLocks noChangeArrowheads="1"/>
          </p:cNvSpPr>
          <p:nvPr/>
        </p:nvSpPr>
        <p:spPr bwMode="auto">
          <a:xfrm>
            <a:off x="3427535" y="4876800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 smtClean="0"/>
              <a:t>12 um</a:t>
            </a:r>
            <a:endParaRPr lang="de-DE" altLang="de-DE" dirty="0"/>
          </a:p>
        </p:txBody>
      </p:sp>
      <p:sp>
        <p:nvSpPr>
          <p:cNvPr id="2073" name="Textfeld 23"/>
          <p:cNvSpPr txBox="1">
            <a:spLocks noChangeArrowheads="1"/>
          </p:cNvSpPr>
          <p:nvPr/>
        </p:nvSpPr>
        <p:spPr bwMode="auto">
          <a:xfrm>
            <a:off x="152400" y="33528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Primary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100%-Signal collection: drift</a:t>
            </a:r>
          </a:p>
        </p:txBody>
      </p:sp>
      <p:cxnSp>
        <p:nvCxnSpPr>
          <p:cNvPr id="2074" name="Gerade Verbindung mit Pfeil 25"/>
          <p:cNvCxnSpPr>
            <a:cxnSpLocks noChangeShapeType="1"/>
          </p:cNvCxnSpPr>
          <p:nvPr/>
        </p:nvCxnSpPr>
        <p:spPr bwMode="auto">
          <a:xfrm>
            <a:off x="2286000" y="3733800"/>
            <a:ext cx="3810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5" name="Textfeld 104"/>
          <p:cNvSpPr txBox="1">
            <a:spLocks noChangeArrowheads="1"/>
          </p:cNvSpPr>
          <p:nvPr/>
        </p:nvSpPr>
        <p:spPr bwMode="auto">
          <a:xfrm>
            <a:off x="0" y="4800600"/>
            <a:ext cx="239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Secondary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Partial signal collection: diffusion</a:t>
            </a:r>
          </a:p>
        </p:txBody>
      </p:sp>
      <p:cxnSp>
        <p:nvCxnSpPr>
          <p:cNvPr id="2076" name="Gerade Verbindung mit Pfeil 27"/>
          <p:cNvCxnSpPr>
            <a:cxnSpLocks noChangeShapeType="1"/>
          </p:cNvCxnSpPr>
          <p:nvPr/>
        </p:nvCxnSpPr>
        <p:spPr bwMode="auto">
          <a:xfrm>
            <a:off x="2057400" y="4876800"/>
            <a:ext cx="2286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7" name="Textfeld 108"/>
          <p:cNvSpPr txBox="1">
            <a:spLocks noChangeArrowheads="1"/>
          </p:cNvSpPr>
          <p:nvPr/>
        </p:nvSpPr>
        <p:spPr bwMode="auto">
          <a:xfrm>
            <a:off x="2362200" y="4876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78" name="Textfeld 112"/>
          <p:cNvSpPr txBox="1">
            <a:spLocks noChangeArrowheads="1"/>
          </p:cNvSpPr>
          <p:nvPr/>
        </p:nvSpPr>
        <p:spPr bwMode="auto">
          <a:xfrm>
            <a:off x="2286000" y="5029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79" name="Textfeld 113"/>
          <p:cNvSpPr txBox="1">
            <a:spLocks noChangeArrowheads="1"/>
          </p:cNvSpPr>
          <p:nvPr/>
        </p:nvSpPr>
        <p:spPr bwMode="auto">
          <a:xfrm>
            <a:off x="2209800" y="5257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0" name="Textfeld 114"/>
          <p:cNvSpPr txBox="1">
            <a:spLocks noChangeArrowheads="1"/>
          </p:cNvSpPr>
          <p:nvPr/>
        </p:nvSpPr>
        <p:spPr bwMode="auto">
          <a:xfrm>
            <a:off x="2133600" y="5410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1" name="Textfeld 115"/>
          <p:cNvSpPr txBox="1">
            <a:spLocks noChangeArrowheads="1"/>
          </p:cNvSpPr>
          <p:nvPr/>
        </p:nvSpPr>
        <p:spPr bwMode="auto">
          <a:xfrm>
            <a:off x="2057400" y="5562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2" name="Textfeld 116"/>
          <p:cNvSpPr txBox="1">
            <a:spLocks noChangeArrowheads="1"/>
          </p:cNvSpPr>
          <p:nvPr/>
        </p:nvSpPr>
        <p:spPr bwMode="auto">
          <a:xfrm>
            <a:off x="1981200" y="5715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83" name="Ellipse 30"/>
          <p:cNvSpPr>
            <a:spLocks noChangeArrowheads="1"/>
          </p:cNvSpPr>
          <p:nvPr/>
        </p:nvSpPr>
        <p:spPr bwMode="auto">
          <a:xfrm>
            <a:off x="1828800" y="5486400"/>
            <a:ext cx="762000" cy="762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4" name="Textfeld 119"/>
          <p:cNvSpPr txBox="1">
            <a:spLocks noChangeArrowheads="1"/>
          </p:cNvSpPr>
          <p:nvPr/>
        </p:nvSpPr>
        <p:spPr bwMode="auto">
          <a:xfrm>
            <a:off x="0" y="5486400"/>
            <a:ext cx="1973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Signal loss: recombination</a:t>
            </a:r>
          </a:p>
        </p:txBody>
      </p:sp>
      <p:cxnSp>
        <p:nvCxnSpPr>
          <p:cNvPr id="2085" name="Gerade Verbindung mit Pfeil 120"/>
          <p:cNvCxnSpPr>
            <a:cxnSpLocks noChangeShapeType="1"/>
          </p:cNvCxnSpPr>
          <p:nvPr/>
        </p:nvCxnSpPr>
        <p:spPr bwMode="auto">
          <a:xfrm>
            <a:off x="3505200" y="54864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6" name="Textfeld 121"/>
          <p:cNvSpPr txBox="1">
            <a:spLocks noChangeArrowheads="1"/>
          </p:cNvSpPr>
          <p:nvPr/>
        </p:nvSpPr>
        <p:spPr bwMode="auto">
          <a:xfrm>
            <a:off x="3505200" y="5791200"/>
            <a:ext cx="925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Signal loss</a:t>
            </a:r>
          </a:p>
        </p:txBody>
      </p:sp>
      <p:sp>
        <p:nvSpPr>
          <p:cNvPr id="2087" name="Rechteck 1"/>
          <p:cNvSpPr>
            <a:spLocks noChangeArrowheads="1"/>
          </p:cNvSpPr>
          <p:nvPr/>
        </p:nvSpPr>
        <p:spPr bwMode="auto">
          <a:xfrm>
            <a:off x="5562600" y="3048000"/>
            <a:ext cx="3124200" cy="2590800"/>
          </a:xfrm>
          <a:prstGeom prst="rect">
            <a:avLst/>
          </a:prstGeom>
          <a:solidFill>
            <a:srgbClr val="FFFF66">
              <a:alpha val="65000"/>
            </a:srgbClr>
          </a:solidFill>
          <a:ln>
            <a:noFill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124" name="Abgerundetes Rechteck 92"/>
          <p:cNvSpPr>
            <a:spLocks noChangeArrowheads="1"/>
          </p:cNvSpPr>
          <p:nvPr/>
        </p:nvSpPr>
        <p:spPr bwMode="auto">
          <a:xfrm>
            <a:off x="6400800" y="3048000"/>
            <a:ext cx="14478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dirty="0" smtClean="0"/>
              <a:t>Deep-n-well</a:t>
            </a:r>
          </a:p>
        </p:txBody>
      </p:sp>
      <p:sp>
        <p:nvSpPr>
          <p:cNvPr id="2089" name="Abgerundetes Rechteck 92"/>
          <p:cNvSpPr>
            <a:spLocks noChangeArrowheads="1"/>
          </p:cNvSpPr>
          <p:nvPr/>
        </p:nvSpPr>
        <p:spPr bwMode="auto">
          <a:xfrm>
            <a:off x="5562600" y="3048000"/>
            <a:ext cx="3124200" cy="2438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cxnSp>
        <p:nvCxnSpPr>
          <p:cNvPr id="2090" name="Gerade Verbindung mit Pfeil 125"/>
          <p:cNvCxnSpPr>
            <a:cxnSpLocks noChangeShapeType="1"/>
          </p:cNvCxnSpPr>
          <p:nvPr/>
        </p:nvCxnSpPr>
        <p:spPr bwMode="auto">
          <a:xfrm flipH="1">
            <a:off x="6172200" y="2895600"/>
            <a:ext cx="1447800" cy="3276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1" name="Gerade Verbindung mit Pfeil 126"/>
          <p:cNvCxnSpPr>
            <a:cxnSpLocks noChangeShapeType="1"/>
          </p:cNvCxnSpPr>
          <p:nvPr/>
        </p:nvCxnSpPr>
        <p:spPr bwMode="auto">
          <a:xfrm flipV="1">
            <a:off x="6858000" y="3657600"/>
            <a:ext cx="0" cy="747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2" name="Textfeld 128"/>
          <p:cNvSpPr txBox="1">
            <a:spLocks noChangeArrowheads="1"/>
          </p:cNvSpPr>
          <p:nvPr/>
        </p:nvSpPr>
        <p:spPr bwMode="auto">
          <a:xfrm>
            <a:off x="7086600" y="3657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3" name="Textfeld 129"/>
          <p:cNvSpPr txBox="1">
            <a:spLocks noChangeArrowheads="1"/>
          </p:cNvSpPr>
          <p:nvPr/>
        </p:nvSpPr>
        <p:spPr bwMode="auto">
          <a:xfrm>
            <a:off x="7010400" y="3810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4" name="Textfeld 130"/>
          <p:cNvSpPr txBox="1">
            <a:spLocks noChangeArrowheads="1"/>
          </p:cNvSpPr>
          <p:nvPr/>
        </p:nvSpPr>
        <p:spPr bwMode="auto">
          <a:xfrm>
            <a:off x="6934200" y="3962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5" name="Textfeld 131"/>
          <p:cNvSpPr txBox="1">
            <a:spLocks noChangeArrowheads="1"/>
          </p:cNvSpPr>
          <p:nvPr/>
        </p:nvSpPr>
        <p:spPr bwMode="auto">
          <a:xfrm>
            <a:off x="6858000" y="4114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6" name="Textfeld 132"/>
          <p:cNvSpPr txBox="1">
            <a:spLocks noChangeArrowheads="1"/>
          </p:cNvSpPr>
          <p:nvPr/>
        </p:nvSpPr>
        <p:spPr bwMode="auto">
          <a:xfrm>
            <a:off x="6781800" y="4267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7" name="Textfeld 133"/>
          <p:cNvSpPr txBox="1">
            <a:spLocks noChangeArrowheads="1"/>
          </p:cNvSpPr>
          <p:nvPr/>
        </p:nvSpPr>
        <p:spPr bwMode="auto">
          <a:xfrm>
            <a:off x="6705600" y="4419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8" name="Textfeld 134"/>
          <p:cNvSpPr txBox="1">
            <a:spLocks noChangeArrowheads="1"/>
          </p:cNvSpPr>
          <p:nvPr/>
        </p:nvSpPr>
        <p:spPr bwMode="auto">
          <a:xfrm>
            <a:off x="6629400" y="4572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099" name="Textfeld 135"/>
          <p:cNvSpPr txBox="1">
            <a:spLocks noChangeArrowheads="1"/>
          </p:cNvSpPr>
          <p:nvPr/>
        </p:nvSpPr>
        <p:spPr bwMode="auto">
          <a:xfrm>
            <a:off x="6553200" y="47244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cxnSp>
        <p:nvCxnSpPr>
          <p:cNvPr id="2100" name="Gerade Verbindung mit Pfeil 136"/>
          <p:cNvCxnSpPr>
            <a:cxnSpLocks noChangeShapeType="1"/>
          </p:cNvCxnSpPr>
          <p:nvPr/>
        </p:nvCxnSpPr>
        <p:spPr bwMode="auto">
          <a:xfrm flipV="1">
            <a:off x="7010400" y="3657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1" name="Gerade Verbindung mit Pfeil 137"/>
          <p:cNvCxnSpPr>
            <a:cxnSpLocks noChangeShapeType="1"/>
          </p:cNvCxnSpPr>
          <p:nvPr/>
        </p:nvCxnSpPr>
        <p:spPr bwMode="auto">
          <a:xfrm flipV="1">
            <a:off x="7162800" y="3657600"/>
            <a:ext cx="0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3" name="Textfeld 140"/>
          <p:cNvSpPr txBox="1">
            <a:spLocks noChangeArrowheads="1"/>
          </p:cNvSpPr>
          <p:nvPr/>
        </p:nvSpPr>
        <p:spPr bwMode="auto">
          <a:xfrm>
            <a:off x="7315200" y="4038600"/>
            <a:ext cx="13716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Depleted </a:t>
            </a:r>
            <a:r>
              <a:rPr lang="en-US" altLang="de-DE" dirty="0" smtClean="0"/>
              <a:t>24µm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(@ equal bias voltage)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Depleted </a:t>
            </a:r>
            <a:r>
              <a:rPr lang="en-US" altLang="de-DE" dirty="0" smtClean="0"/>
              <a:t>48µm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(@ equal field, doubled bias voltage)</a:t>
            </a:r>
            <a:endParaRPr lang="en-US" altLang="de-DE" dirty="0"/>
          </a:p>
        </p:txBody>
      </p:sp>
      <p:sp>
        <p:nvSpPr>
          <p:cNvPr id="2104" name="Textfeld 143"/>
          <p:cNvSpPr txBox="1">
            <a:spLocks noChangeArrowheads="1"/>
          </p:cNvSpPr>
          <p:nvPr/>
        </p:nvSpPr>
        <p:spPr bwMode="auto">
          <a:xfrm>
            <a:off x="4267200" y="32004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Primary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100%-Signal collection: drift</a:t>
            </a:r>
          </a:p>
        </p:txBody>
      </p:sp>
      <p:sp>
        <p:nvSpPr>
          <p:cNvPr id="2105" name="Textfeld 147"/>
          <p:cNvSpPr txBox="1">
            <a:spLocks noChangeArrowheads="1"/>
          </p:cNvSpPr>
          <p:nvPr/>
        </p:nvSpPr>
        <p:spPr bwMode="auto">
          <a:xfrm>
            <a:off x="6477000" y="4876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6" name="Textfeld 148"/>
          <p:cNvSpPr txBox="1">
            <a:spLocks noChangeArrowheads="1"/>
          </p:cNvSpPr>
          <p:nvPr/>
        </p:nvSpPr>
        <p:spPr bwMode="auto">
          <a:xfrm>
            <a:off x="6400800" y="5029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7" name="Textfeld 149"/>
          <p:cNvSpPr txBox="1">
            <a:spLocks noChangeArrowheads="1"/>
          </p:cNvSpPr>
          <p:nvPr/>
        </p:nvSpPr>
        <p:spPr bwMode="auto">
          <a:xfrm>
            <a:off x="6324600" y="52578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8" name="Textfeld 150"/>
          <p:cNvSpPr txBox="1">
            <a:spLocks noChangeArrowheads="1"/>
          </p:cNvSpPr>
          <p:nvPr/>
        </p:nvSpPr>
        <p:spPr bwMode="auto">
          <a:xfrm>
            <a:off x="6248400" y="54102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09" name="Textfeld 151"/>
          <p:cNvSpPr txBox="1">
            <a:spLocks noChangeArrowheads="1"/>
          </p:cNvSpPr>
          <p:nvPr/>
        </p:nvSpPr>
        <p:spPr bwMode="auto">
          <a:xfrm>
            <a:off x="6172200" y="55626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sp>
        <p:nvSpPr>
          <p:cNvPr id="2110" name="Textfeld 152"/>
          <p:cNvSpPr txBox="1">
            <a:spLocks noChangeArrowheads="1"/>
          </p:cNvSpPr>
          <p:nvPr/>
        </p:nvSpPr>
        <p:spPr bwMode="auto">
          <a:xfrm>
            <a:off x="6096000" y="5715000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+-</a:t>
            </a:r>
          </a:p>
        </p:txBody>
      </p:sp>
      <p:cxnSp>
        <p:nvCxnSpPr>
          <p:cNvPr id="2111" name="Gerade Verbindung mit Pfeil 159"/>
          <p:cNvCxnSpPr>
            <a:cxnSpLocks noChangeShapeType="1"/>
          </p:cNvCxnSpPr>
          <p:nvPr/>
        </p:nvCxnSpPr>
        <p:spPr bwMode="auto">
          <a:xfrm flipV="1">
            <a:off x="6705600" y="3657600"/>
            <a:ext cx="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2" name="Gerade Verbindung mit Pfeil 161"/>
          <p:cNvCxnSpPr>
            <a:cxnSpLocks noChangeShapeType="1"/>
          </p:cNvCxnSpPr>
          <p:nvPr/>
        </p:nvCxnSpPr>
        <p:spPr bwMode="auto">
          <a:xfrm flipV="1">
            <a:off x="6553200" y="3657600"/>
            <a:ext cx="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3" name="Gerade Verbindung mit Pfeil 163"/>
          <p:cNvCxnSpPr>
            <a:cxnSpLocks noChangeShapeType="1"/>
          </p:cNvCxnSpPr>
          <p:nvPr/>
        </p:nvCxnSpPr>
        <p:spPr bwMode="auto">
          <a:xfrm flipV="1">
            <a:off x="6400800" y="36576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4" name="Gerade Verbindung mit Pfeil 3141"/>
          <p:cNvCxnSpPr>
            <a:cxnSpLocks noChangeShapeType="1"/>
          </p:cNvCxnSpPr>
          <p:nvPr/>
        </p:nvCxnSpPr>
        <p:spPr bwMode="auto">
          <a:xfrm>
            <a:off x="5943600" y="3657600"/>
            <a:ext cx="3810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5" name="Textfeld 167"/>
          <p:cNvSpPr txBox="1">
            <a:spLocks noChangeArrowheads="1"/>
          </p:cNvSpPr>
          <p:nvPr/>
        </p:nvSpPr>
        <p:spPr bwMode="auto">
          <a:xfrm>
            <a:off x="2743200" y="2743200"/>
            <a:ext cx="696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Particle</a:t>
            </a:r>
            <a:endParaRPr lang="en-US" altLang="de-DE" dirty="0"/>
          </a:p>
        </p:txBody>
      </p:sp>
      <p:sp>
        <p:nvSpPr>
          <p:cNvPr id="2116" name="Textfeld 168"/>
          <p:cNvSpPr txBox="1">
            <a:spLocks noChangeArrowheads="1"/>
          </p:cNvSpPr>
          <p:nvPr/>
        </p:nvSpPr>
        <p:spPr bwMode="auto">
          <a:xfrm>
            <a:off x="6858000" y="2743200"/>
            <a:ext cx="695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Particle</a:t>
            </a:r>
          </a:p>
        </p:txBody>
      </p:sp>
      <p:sp>
        <p:nvSpPr>
          <p:cNvPr id="2117" name="Textfeld 169"/>
          <p:cNvSpPr txBox="1">
            <a:spLocks noChangeArrowheads="1"/>
          </p:cNvSpPr>
          <p:nvPr/>
        </p:nvSpPr>
        <p:spPr bwMode="auto">
          <a:xfrm>
            <a:off x="381000" y="2286000"/>
            <a:ext cx="281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Uniformly doped substrate 20 </a:t>
            </a:r>
            <a:r>
              <a:rPr lang="el-GR" altLang="de-DE" dirty="0" smtClean="0"/>
              <a:t>Ω</a:t>
            </a:r>
            <a:r>
              <a:rPr lang="en-US" altLang="de-DE" dirty="0" smtClean="0"/>
              <a:t> </a:t>
            </a:r>
            <a:r>
              <a:rPr lang="en-US" altLang="de-DE" dirty="0"/>
              <a:t>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Signal </a:t>
            </a:r>
            <a:r>
              <a:rPr lang="en-US" altLang="de-DE" dirty="0" smtClean="0"/>
              <a:t>1800e (50%-50% drift-diffusion)</a:t>
            </a:r>
            <a:endParaRPr lang="en-US" altLang="de-DE" dirty="0"/>
          </a:p>
        </p:txBody>
      </p:sp>
      <p:sp>
        <p:nvSpPr>
          <p:cNvPr id="2118" name="Textfeld 170"/>
          <p:cNvSpPr txBox="1">
            <a:spLocks noChangeArrowheads="1"/>
          </p:cNvSpPr>
          <p:nvPr/>
        </p:nvSpPr>
        <p:spPr bwMode="auto">
          <a:xfrm>
            <a:off x="4648200" y="2286000"/>
            <a:ext cx="2574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Uniformly doped substrate 80 </a:t>
            </a:r>
            <a:r>
              <a:rPr lang="el-GR" altLang="de-DE" dirty="0" smtClean="0"/>
              <a:t>Ω</a:t>
            </a:r>
            <a:r>
              <a:rPr lang="de-DE" altLang="de-DE" dirty="0" smtClean="0"/>
              <a:t> </a:t>
            </a:r>
            <a:r>
              <a:rPr lang="en-US" altLang="de-DE" dirty="0" smtClean="0"/>
              <a:t>cm</a:t>
            </a:r>
            <a:endParaRPr lang="en-US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Signal: ~ </a:t>
            </a:r>
            <a:r>
              <a:rPr lang="en-US" altLang="de-DE" dirty="0" smtClean="0"/>
              <a:t>2700e-4500e (</a:t>
            </a:r>
            <a:r>
              <a:rPr lang="en-US" altLang="de-DE" dirty="0"/>
              <a:t>estimation)</a:t>
            </a:r>
          </a:p>
        </p:txBody>
      </p:sp>
    </p:spTree>
    <p:extLst>
      <p:ext uri="{BB962C8B-B14F-4D97-AF65-F5344CB8AC3E}">
        <p14:creationId xmlns:p14="http://schemas.microsoft.com/office/powerpoint/2010/main" val="39060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AMS TSV process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09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152"/>
          <p:cNvSpPr>
            <a:spLocks noChangeArrowheads="1"/>
          </p:cNvSpPr>
          <p:nvPr/>
        </p:nvSpPr>
        <p:spPr bwMode="auto">
          <a:xfrm>
            <a:off x="2057400" y="4419600"/>
            <a:ext cx="4724400" cy="9906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33" name="Rechteck 165"/>
          <p:cNvSpPr/>
          <p:nvPr/>
        </p:nvSpPr>
        <p:spPr bwMode="auto">
          <a:xfrm>
            <a:off x="6249987" y="3933825"/>
            <a:ext cx="5715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Rechteck 152"/>
          <p:cNvSpPr>
            <a:spLocks noChangeArrowheads="1"/>
          </p:cNvSpPr>
          <p:nvPr/>
        </p:nvSpPr>
        <p:spPr bwMode="auto">
          <a:xfrm>
            <a:off x="2057400" y="2209800"/>
            <a:ext cx="4724400" cy="990600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11" name="Rechteck 110"/>
          <p:cNvSpPr/>
          <p:nvPr/>
        </p:nvSpPr>
        <p:spPr bwMode="auto">
          <a:xfrm>
            <a:off x="2362200" y="3586163"/>
            <a:ext cx="4325937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778DF5-FEE7-40E5-9ED9-4820102EFA9F}" type="slidenum">
              <a:rPr lang="de-DE" altLang="de-DE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203950" cy="346075"/>
          </a:xfrm>
        </p:spPr>
        <p:txBody>
          <a:bodyPr/>
          <a:lstStyle/>
          <a:p>
            <a:pPr eaLnBrk="1" hangingPunct="1"/>
            <a:r>
              <a:rPr lang="en-US" altLang="de-DE" sz="1800" dirty="0" smtClean="0"/>
              <a:t>TSV – bask side RDL</a:t>
            </a:r>
          </a:p>
        </p:txBody>
      </p:sp>
      <p:sp>
        <p:nvSpPr>
          <p:cNvPr id="2057" name="Rechteck 1"/>
          <p:cNvSpPr>
            <a:spLocks noChangeArrowheads="1"/>
          </p:cNvSpPr>
          <p:nvPr/>
        </p:nvSpPr>
        <p:spPr bwMode="auto">
          <a:xfrm>
            <a:off x="2057400" y="3581400"/>
            <a:ext cx="47244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58" name="Rechteck 116"/>
          <p:cNvSpPr>
            <a:spLocks noChangeArrowheads="1"/>
          </p:cNvSpPr>
          <p:nvPr/>
        </p:nvSpPr>
        <p:spPr bwMode="auto">
          <a:xfrm>
            <a:off x="2057400" y="4419600"/>
            <a:ext cx="47244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grpSp>
        <p:nvGrpSpPr>
          <p:cNvPr id="2059" name="Gruppieren 6"/>
          <p:cNvGrpSpPr>
            <a:grpSpLocks/>
          </p:cNvGrpSpPr>
          <p:nvPr/>
        </p:nvGrpSpPr>
        <p:grpSpPr bwMode="auto">
          <a:xfrm>
            <a:off x="2362200" y="3581400"/>
            <a:ext cx="838200" cy="1828800"/>
            <a:chOff x="1447800" y="2209800"/>
            <a:chExt cx="838200" cy="1828800"/>
          </a:xfrm>
        </p:grpSpPr>
        <p:sp>
          <p:nvSpPr>
            <p:cNvPr id="2135" name="Rechteck 4"/>
            <p:cNvSpPr>
              <a:spLocks noChangeArrowheads="1"/>
            </p:cNvSpPr>
            <p:nvPr/>
          </p:nvSpPr>
          <p:spPr bwMode="auto">
            <a:xfrm>
              <a:off x="1447800" y="3048000"/>
              <a:ext cx="838200" cy="990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" name="Rechteck 2"/>
            <p:cNvSpPr/>
            <p:nvPr/>
          </p:nvSpPr>
          <p:spPr bwMode="auto">
            <a:xfrm>
              <a:off x="1600200" y="30480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1600200" y="28194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7" name="Rechteck 106"/>
            <p:cNvSpPr/>
            <p:nvPr/>
          </p:nvSpPr>
          <p:spPr bwMode="auto">
            <a:xfrm>
              <a:off x="1600200" y="26670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8" name="Rechteck 107"/>
            <p:cNvSpPr/>
            <p:nvPr/>
          </p:nvSpPr>
          <p:spPr bwMode="auto">
            <a:xfrm>
              <a:off x="1600200" y="25146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9" name="Rechteck 108"/>
            <p:cNvSpPr/>
            <p:nvPr/>
          </p:nvSpPr>
          <p:spPr bwMode="auto">
            <a:xfrm>
              <a:off x="1600200" y="2209800"/>
              <a:ext cx="533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41" name="Rechteck 5"/>
            <p:cNvSpPr>
              <a:spLocks noChangeArrowheads="1"/>
            </p:cNvSpPr>
            <p:nvPr/>
          </p:nvSpPr>
          <p:spPr bwMode="auto">
            <a:xfrm>
              <a:off x="16764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42" name="Rechteck 118"/>
            <p:cNvSpPr>
              <a:spLocks noChangeArrowheads="1"/>
            </p:cNvSpPr>
            <p:nvPr/>
          </p:nvSpPr>
          <p:spPr bwMode="auto">
            <a:xfrm>
              <a:off x="19050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43" name="Rechteck 119"/>
            <p:cNvSpPr>
              <a:spLocks noChangeArrowheads="1"/>
            </p:cNvSpPr>
            <p:nvPr/>
          </p:nvSpPr>
          <p:spPr bwMode="auto">
            <a:xfrm>
              <a:off x="1828800" y="29718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2060" name="Gruppieren 121"/>
          <p:cNvGrpSpPr>
            <a:grpSpLocks/>
          </p:cNvGrpSpPr>
          <p:nvPr/>
        </p:nvGrpSpPr>
        <p:grpSpPr bwMode="auto">
          <a:xfrm>
            <a:off x="3200400" y="3581400"/>
            <a:ext cx="838200" cy="1828800"/>
            <a:chOff x="1447800" y="2209800"/>
            <a:chExt cx="838200" cy="1828800"/>
          </a:xfrm>
        </p:grpSpPr>
        <p:sp>
          <p:nvSpPr>
            <p:cNvPr id="2126" name="Rechteck 122"/>
            <p:cNvSpPr>
              <a:spLocks noChangeArrowheads="1"/>
            </p:cNvSpPr>
            <p:nvPr/>
          </p:nvSpPr>
          <p:spPr bwMode="auto">
            <a:xfrm>
              <a:off x="1447800" y="3048000"/>
              <a:ext cx="838200" cy="990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24" name="Rechteck 123"/>
            <p:cNvSpPr/>
            <p:nvPr/>
          </p:nvSpPr>
          <p:spPr bwMode="auto">
            <a:xfrm>
              <a:off x="1600200" y="30480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5" name="Rechteck 124"/>
            <p:cNvSpPr/>
            <p:nvPr/>
          </p:nvSpPr>
          <p:spPr bwMode="auto">
            <a:xfrm>
              <a:off x="1600200" y="28194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6" name="Rechteck 125"/>
            <p:cNvSpPr/>
            <p:nvPr/>
          </p:nvSpPr>
          <p:spPr bwMode="auto">
            <a:xfrm>
              <a:off x="1600200" y="26670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7" name="Rechteck 126"/>
            <p:cNvSpPr/>
            <p:nvPr/>
          </p:nvSpPr>
          <p:spPr bwMode="auto">
            <a:xfrm>
              <a:off x="1600200" y="25146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8" name="Rechteck 127"/>
            <p:cNvSpPr/>
            <p:nvPr/>
          </p:nvSpPr>
          <p:spPr bwMode="auto">
            <a:xfrm>
              <a:off x="1600200" y="2209800"/>
              <a:ext cx="533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32" name="Rechteck 128"/>
            <p:cNvSpPr>
              <a:spLocks noChangeArrowheads="1"/>
            </p:cNvSpPr>
            <p:nvPr/>
          </p:nvSpPr>
          <p:spPr bwMode="auto">
            <a:xfrm>
              <a:off x="16764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33" name="Rechteck 129"/>
            <p:cNvSpPr>
              <a:spLocks noChangeArrowheads="1"/>
            </p:cNvSpPr>
            <p:nvPr/>
          </p:nvSpPr>
          <p:spPr bwMode="auto">
            <a:xfrm>
              <a:off x="19050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34" name="Rechteck 130"/>
            <p:cNvSpPr>
              <a:spLocks noChangeArrowheads="1"/>
            </p:cNvSpPr>
            <p:nvPr/>
          </p:nvSpPr>
          <p:spPr bwMode="auto">
            <a:xfrm>
              <a:off x="1828800" y="29718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2061" name="Gruppieren 131"/>
          <p:cNvGrpSpPr>
            <a:grpSpLocks/>
          </p:cNvGrpSpPr>
          <p:nvPr/>
        </p:nvGrpSpPr>
        <p:grpSpPr bwMode="auto">
          <a:xfrm>
            <a:off x="4038600" y="3581400"/>
            <a:ext cx="838200" cy="1828800"/>
            <a:chOff x="1447800" y="2209800"/>
            <a:chExt cx="838200" cy="1828800"/>
          </a:xfrm>
        </p:grpSpPr>
        <p:sp>
          <p:nvSpPr>
            <p:cNvPr id="2117" name="Rechteck 132"/>
            <p:cNvSpPr>
              <a:spLocks noChangeArrowheads="1"/>
            </p:cNvSpPr>
            <p:nvPr/>
          </p:nvSpPr>
          <p:spPr bwMode="auto">
            <a:xfrm>
              <a:off x="1447800" y="3048000"/>
              <a:ext cx="838200" cy="990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34" name="Rechteck 133"/>
            <p:cNvSpPr/>
            <p:nvPr/>
          </p:nvSpPr>
          <p:spPr bwMode="auto">
            <a:xfrm>
              <a:off x="1600200" y="30480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5" name="Rechteck 134"/>
            <p:cNvSpPr/>
            <p:nvPr/>
          </p:nvSpPr>
          <p:spPr bwMode="auto">
            <a:xfrm>
              <a:off x="1600200" y="28194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6" name="Rechteck 135"/>
            <p:cNvSpPr/>
            <p:nvPr/>
          </p:nvSpPr>
          <p:spPr bwMode="auto">
            <a:xfrm>
              <a:off x="1600200" y="26670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7" name="Rechteck 136"/>
            <p:cNvSpPr/>
            <p:nvPr/>
          </p:nvSpPr>
          <p:spPr bwMode="auto">
            <a:xfrm>
              <a:off x="1600200" y="25146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8" name="Rechteck 137"/>
            <p:cNvSpPr/>
            <p:nvPr/>
          </p:nvSpPr>
          <p:spPr bwMode="auto">
            <a:xfrm>
              <a:off x="1600200" y="2209800"/>
              <a:ext cx="533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23" name="Rechteck 138"/>
            <p:cNvSpPr>
              <a:spLocks noChangeArrowheads="1"/>
            </p:cNvSpPr>
            <p:nvPr/>
          </p:nvSpPr>
          <p:spPr bwMode="auto">
            <a:xfrm>
              <a:off x="16764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24" name="Rechteck 139"/>
            <p:cNvSpPr>
              <a:spLocks noChangeArrowheads="1"/>
            </p:cNvSpPr>
            <p:nvPr/>
          </p:nvSpPr>
          <p:spPr bwMode="auto">
            <a:xfrm>
              <a:off x="19050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25" name="Rechteck 140"/>
            <p:cNvSpPr>
              <a:spLocks noChangeArrowheads="1"/>
            </p:cNvSpPr>
            <p:nvPr/>
          </p:nvSpPr>
          <p:spPr bwMode="auto">
            <a:xfrm>
              <a:off x="1828800" y="29718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2062" name="Gruppieren 141"/>
          <p:cNvGrpSpPr>
            <a:grpSpLocks/>
          </p:cNvGrpSpPr>
          <p:nvPr/>
        </p:nvGrpSpPr>
        <p:grpSpPr bwMode="auto">
          <a:xfrm>
            <a:off x="2514600" y="3581400"/>
            <a:ext cx="4114800" cy="1828800"/>
            <a:chOff x="-914400" y="2209800"/>
            <a:chExt cx="4114800" cy="1828800"/>
          </a:xfrm>
        </p:grpSpPr>
        <p:sp>
          <p:nvSpPr>
            <p:cNvPr id="2108" name="Rechteck 142"/>
            <p:cNvSpPr>
              <a:spLocks noChangeArrowheads="1"/>
            </p:cNvSpPr>
            <p:nvPr/>
          </p:nvSpPr>
          <p:spPr bwMode="auto">
            <a:xfrm>
              <a:off x="1447800" y="3048000"/>
              <a:ext cx="838200" cy="990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144" name="Rechteck 143"/>
            <p:cNvSpPr/>
            <p:nvPr/>
          </p:nvSpPr>
          <p:spPr bwMode="auto">
            <a:xfrm>
              <a:off x="1600200" y="30480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5" name="Rechteck 144"/>
            <p:cNvSpPr/>
            <p:nvPr/>
          </p:nvSpPr>
          <p:spPr bwMode="auto">
            <a:xfrm>
              <a:off x="-914400" y="2819400"/>
              <a:ext cx="41148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6" name="Rechteck 145"/>
            <p:cNvSpPr/>
            <p:nvPr/>
          </p:nvSpPr>
          <p:spPr bwMode="auto">
            <a:xfrm>
              <a:off x="1600200" y="26670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7" name="Rechteck 146"/>
            <p:cNvSpPr/>
            <p:nvPr/>
          </p:nvSpPr>
          <p:spPr bwMode="auto">
            <a:xfrm>
              <a:off x="1600200" y="2514600"/>
              <a:ext cx="533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8" name="Rechteck 147"/>
            <p:cNvSpPr/>
            <p:nvPr/>
          </p:nvSpPr>
          <p:spPr bwMode="auto">
            <a:xfrm>
              <a:off x="1600200" y="2209800"/>
              <a:ext cx="533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14" name="Rechteck 148"/>
            <p:cNvSpPr>
              <a:spLocks noChangeArrowheads="1"/>
            </p:cNvSpPr>
            <p:nvPr/>
          </p:nvSpPr>
          <p:spPr bwMode="auto">
            <a:xfrm>
              <a:off x="16764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15" name="Rechteck 149"/>
            <p:cNvSpPr>
              <a:spLocks noChangeArrowheads="1"/>
            </p:cNvSpPr>
            <p:nvPr/>
          </p:nvSpPr>
          <p:spPr bwMode="auto">
            <a:xfrm>
              <a:off x="1905000" y="3048000"/>
              <a:ext cx="1524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2116" name="Rechteck 150"/>
            <p:cNvSpPr>
              <a:spLocks noChangeArrowheads="1"/>
            </p:cNvSpPr>
            <p:nvPr/>
          </p:nvSpPr>
          <p:spPr bwMode="auto">
            <a:xfrm>
              <a:off x="1828800" y="29718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sp>
        <p:nvSpPr>
          <p:cNvPr id="171" name="Rechteck 170"/>
          <p:cNvSpPr/>
          <p:nvPr/>
        </p:nvSpPr>
        <p:spPr bwMode="auto">
          <a:xfrm>
            <a:off x="4724400" y="5334000"/>
            <a:ext cx="14478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64" name="Rechteck 173"/>
          <p:cNvSpPr>
            <a:spLocks noChangeArrowheads="1"/>
          </p:cNvSpPr>
          <p:nvPr/>
        </p:nvSpPr>
        <p:spPr bwMode="auto">
          <a:xfrm>
            <a:off x="2057400" y="3505200"/>
            <a:ext cx="47244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65" name="Rechteck 175"/>
          <p:cNvSpPr>
            <a:spLocks noChangeArrowheads="1"/>
          </p:cNvSpPr>
          <p:nvPr/>
        </p:nvSpPr>
        <p:spPr bwMode="auto">
          <a:xfrm>
            <a:off x="2057400" y="5410200"/>
            <a:ext cx="28956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9" name="Bogen 8"/>
          <p:cNvSpPr/>
          <p:nvPr/>
        </p:nvSpPr>
        <p:spPr bwMode="auto">
          <a:xfrm rot="10800000">
            <a:off x="5257800" y="4343400"/>
            <a:ext cx="2133600" cy="2133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2067" name="Gerade Verbindung 10"/>
          <p:cNvCxnSpPr>
            <a:cxnSpLocks noChangeShapeType="1"/>
          </p:cNvCxnSpPr>
          <p:nvPr/>
        </p:nvCxnSpPr>
        <p:spPr bwMode="auto">
          <a:xfrm flipH="1">
            <a:off x="2057400" y="4419600"/>
            <a:ext cx="472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Textfeld 11"/>
          <p:cNvSpPr txBox="1">
            <a:spLocks noChangeArrowheads="1"/>
          </p:cNvSpPr>
          <p:nvPr/>
        </p:nvSpPr>
        <p:spPr bwMode="auto">
          <a:xfrm>
            <a:off x="2514600" y="4648200"/>
            <a:ext cx="531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nwell</a:t>
            </a:r>
          </a:p>
        </p:txBody>
      </p:sp>
      <p:sp>
        <p:nvSpPr>
          <p:cNvPr id="2069" name="Textfeld 12"/>
          <p:cNvSpPr txBox="1">
            <a:spLocks noChangeArrowheads="1"/>
          </p:cNvSpPr>
          <p:nvPr/>
        </p:nvSpPr>
        <p:spPr bwMode="auto">
          <a:xfrm>
            <a:off x="1219200" y="4419600"/>
            <a:ext cx="862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Transistor</a:t>
            </a:r>
          </a:p>
        </p:txBody>
      </p:sp>
      <p:sp>
        <p:nvSpPr>
          <p:cNvPr id="2070" name="Textfeld 13"/>
          <p:cNvSpPr txBox="1">
            <a:spLocks noChangeArrowheads="1"/>
          </p:cNvSpPr>
          <p:nvPr/>
        </p:nvSpPr>
        <p:spPr bwMode="auto">
          <a:xfrm>
            <a:off x="1676400" y="4114800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M1</a:t>
            </a:r>
          </a:p>
        </p:txBody>
      </p:sp>
      <p:sp>
        <p:nvSpPr>
          <p:cNvPr id="2071" name="Textfeld 184"/>
          <p:cNvSpPr txBox="1">
            <a:spLocks noChangeArrowheads="1"/>
          </p:cNvSpPr>
          <p:nvPr/>
        </p:nvSpPr>
        <p:spPr bwMode="auto">
          <a:xfrm>
            <a:off x="1676400" y="3810000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M3</a:t>
            </a:r>
          </a:p>
        </p:txBody>
      </p:sp>
      <p:sp>
        <p:nvSpPr>
          <p:cNvPr id="2072" name="Textfeld 185"/>
          <p:cNvSpPr txBox="1">
            <a:spLocks noChangeArrowheads="1"/>
          </p:cNvSpPr>
          <p:nvPr/>
        </p:nvSpPr>
        <p:spPr bwMode="auto">
          <a:xfrm>
            <a:off x="2971800" y="2819400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M4</a:t>
            </a:r>
          </a:p>
        </p:txBody>
      </p:sp>
      <p:sp>
        <p:nvSpPr>
          <p:cNvPr id="2073" name="Textfeld 190"/>
          <p:cNvSpPr txBox="1">
            <a:spLocks noChangeArrowheads="1"/>
          </p:cNvSpPr>
          <p:nvPr/>
        </p:nvSpPr>
        <p:spPr bwMode="auto">
          <a:xfrm>
            <a:off x="6378575" y="5867400"/>
            <a:ext cx="108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RDL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(MET4_TSV)</a:t>
            </a:r>
          </a:p>
        </p:txBody>
      </p:sp>
      <p:cxnSp>
        <p:nvCxnSpPr>
          <p:cNvPr id="2074" name="Gerade Verbindung mit Pfeil 15"/>
          <p:cNvCxnSpPr>
            <a:cxnSpLocks noChangeShapeType="1"/>
            <a:stCxn id="2069" idx="3"/>
          </p:cNvCxnSpPr>
          <p:nvPr/>
        </p:nvCxnSpPr>
        <p:spPr bwMode="auto">
          <a:xfrm flipV="1">
            <a:off x="2081212" y="4495800"/>
            <a:ext cx="509588" cy="61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5" name="Gerade Verbindung mit Pfeil 194"/>
          <p:cNvCxnSpPr>
            <a:cxnSpLocks noChangeShapeType="1"/>
          </p:cNvCxnSpPr>
          <p:nvPr/>
        </p:nvCxnSpPr>
        <p:spPr bwMode="auto">
          <a:xfrm>
            <a:off x="2057400" y="4191000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6" name="Gerade Verbindung mit Pfeil 195"/>
          <p:cNvCxnSpPr>
            <a:cxnSpLocks noChangeShapeType="1"/>
          </p:cNvCxnSpPr>
          <p:nvPr/>
        </p:nvCxnSpPr>
        <p:spPr bwMode="auto">
          <a:xfrm>
            <a:off x="2057400" y="3962400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mit Pfeil 196"/>
          <p:cNvCxnSpPr>
            <a:cxnSpLocks noChangeShapeType="1"/>
          </p:cNvCxnSpPr>
          <p:nvPr/>
        </p:nvCxnSpPr>
        <p:spPr bwMode="auto">
          <a:xfrm flipH="1">
            <a:off x="3182937" y="3124200"/>
            <a:ext cx="17463" cy="581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" name="Gerade Verbindung mit Pfeil 204"/>
          <p:cNvCxnSpPr>
            <a:cxnSpLocks noChangeShapeType="1"/>
          </p:cNvCxnSpPr>
          <p:nvPr/>
        </p:nvCxnSpPr>
        <p:spPr bwMode="auto">
          <a:xfrm flipH="1" flipV="1">
            <a:off x="5791200" y="5410200"/>
            <a:ext cx="8382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1" name="Ellipse 7"/>
          <p:cNvSpPr>
            <a:spLocks noChangeArrowheads="1"/>
          </p:cNvSpPr>
          <p:nvPr/>
        </p:nvSpPr>
        <p:spPr bwMode="auto">
          <a:xfrm>
            <a:off x="4267200" y="3200400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2" name="Ellipse 101"/>
          <p:cNvSpPr>
            <a:spLocks noChangeArrowheads="1"/>
          </p:cNvSpPr>
          <p:nvPr/>
        </p:nvSpPr>
        <p:spPr bwMode="auto">
          <a:xfrm>
            <a:off x="5105400" y="3200400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3" name="Ellipse 102"/>
          <p:cNvSpPr>
            <a:spLocks noChangeArrowheads="1"/>
          </p:cNvSpPr>
          <p:nvPr/>
        </p:nvSpPr>
        <p:spPr bwMode="auto">
          <a:xfrm>
            <a:off x="3429000" y="3200400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4" name="Ellipse 103"/>
          <p:cNvSpPr>
            <a:spLocks noChangeArrowheads="1"/>
          </p:cNvSpPr>
          <p:nvPr/>
        </p:nvSpPr>
        <p:spPr bwMode="auto">
          <a:xfrm>
            <a:off x="2590800" y="3200400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5" name="Textfeld 189"/>
          <p:cNvSpPr txBox="1">
            <a:spLocks noChangeArrowheads="1"/>
          </p:cNvSpPr>
          <p:nvPr/>
        </p:nvSpPr>
        <p:spPr bwMode="auto">
          <a:xfrm>
            <a:off x="6324600" y="6324600"/>
            <a:ext cx="884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Wire bond</a:t>
            </a:r>
          </a:p>
        </p:txBody>
      </p:sp>
      <p:cxnSp>
        <p:nvCxnSpPr>
          <p:cNvPr id="2086" name="Gerade Verbindung mit Pfeil 196"/>
          <p:cNvCxnSpPr>
            <a:cxnSpLocks noChangeShapeType="1"/>
          </p:cNvCxnSpPr>
          <p:nvPr/>
        </p:nvCxnSpPr>
        <p:spPr bwMode="auto">
          <a:xfrm>
            <a:off x="3657600" y="27432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7" name="Textfeld 185"/>
          <p:cNvSpPr txBox="1">
            <a:spLocks noChangeArrowheads="1"/>
          </p:cNvSpPr>
          <p:nvPr/>
        </p:nvSpPr>
        <p:spPr bwMode="auto">
          <a:xfrm>
            <a:off x="3695700" y="2667000"/>
            <a:ext cx="585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Bump</a:t>
            </a:r>
          </a:p>
        </p:txBody>
      </p:sp>
      <p:sp>
        <p:nvSpPr>
          <p:cNvPr id="2088" name="Rechteck 175"/>
          <p:cNvSpPr>
            <a:spLocks noChangeArrowheads="1"/>
          </p:cNvSpPr>
          <p:nvPr/>
        </p:nvSpPr>
        <p:spPr bwMode="auto">
          <a:xfrm>
            <a:off x="5410200" y="5410200"/>
            <a:ext cx="7620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9" name="Textfeld 190"/>
          <p:cNvSpPr txBox="1">
            <a:spLocks noChangeArrowheads="1"/>
          </p:cNvSpPr>
          <p:nvPr/>
        </p:nvSpPr>
        <p:spPr bwMode="auto">
          <a:xfrm>
            <a:off x="3581400" y="5791200"/>
            <a:ext cx="1182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Wire bond pad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(PAD_TSV)</a:t>
            </a:r>
          </a:p>
        </p:txBody>
      </p:sp>
      <p:cxnSp>
        <p:nvCxnSpPr>
          <p:cNvPr id="2090" name="Gerade Verbindung mit Pfeil 204"/>
          <p:cNvCxnSpPr>
            <a:cxnSpLocks noChangeShapeType="1"/>
          </p:cNvCxnSpPr>
          <p:nvPr/>
        </p:nvCxnSpPr>
        <p:spPr bwMode="auto">
          <a:xfrm flipV="1">
            <a:off x="4724400" y="5486400"/>
            <a:ext cx="381000" cy="366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Rechteck 165"/>
          <p:cNvSpPr/>
          <p:nvPr/>
        </p:nvSpPr>
        <p:spPr bwMode="auto">
          <a:xfrm>
            <a:off x="5257800" y="3810000"/>
            <a:ext cx="762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6" name="Rechteck 165"/>
          <p:cNvSpPr/>
          <p:nvPr/>
        </p:nvSpPr>
        <p:spPr bwMode="auto">
          <a:xfrm>
            <a:off x="4419600" y="3810000"/>
            <a:ext cx="762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0" name="Rechteck 165"/>
          <p:cNvSpPr/>
          <p:nvPr/>
        </p:nvSpPr>
        <p:spPr bwMode="auto">
          <a:xfrm>
            <a:off x="3581400" y="3810000"/>
            <a:ext cx="762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" name="Rechteck 165"/>
          <p:cNvSpPr/>
          <p:nvPr/>
        </p:nvSpPr>
        <p:spPr bwMode="auto">
          <a:xfrm>
            <a:off x="2743200" y="3733800"/>
            <a:ext cx="762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97" name="Textfeld 190"/>
          <p:cNvSpPr txBox="1">
            <a:spLocks noChangeArrowheads="1"/>
          </p:cNvSpPr>
          <p:nvPr/>
        </p:nvSpPr>
        <p:spPr bwMode="auto">
          <a:xfrm>
            <a:off x="7391400" y="5486400"/>
            <a:ext cx="90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VIAT_TSV</a:t>
            </a:r>
          </a:p>
        </p:txBody>
      </p:sp>
      <p:cxnSp>
        <p:nvCxnSpPr>
          <p:cNvPr id="2098" name="Gerade Verbindung mit Pfeil 204"/>
          <p:cNvCxnSpPr>
            <a:cxnSpLocks noChangeShapeType="1"/>
          </p:cNvCxnSpPr>
          <p:nvPr/>
        </p:nvCxnSpPr>
        <p:spPr bwMode="auto">
          <a:xfrm flipH="1" flipV="1">
            <a:off x="6324600" y="5029200"/>
            <a:ext cx="10668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hteck 170"/>
          <p:cNvSpPr/>
          <p:nvPr/>
        </p:nvSpPr>
        <p:spPr bwMode="auto">
          <a:xfrm>
            <a:off x="6477000" y="5334000"/>
            <a:ext cx="1524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00" name="Rechteck 175"/>
          <p:cNvSpPr>
            <a:spLocks noChangeArrowheads="1"/>
          </p:cNvSpPr>
          <p:nvPr/>
        </p:nvSpPr>
        <p:spPr bwMode="auto">
          <a:xfrm>
            <a:off x="6400800" y="5410200"/>
            <a:ext cx="3810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30" name="Rechteck 145"/>
          <p:cNvSpPr/>
          <p:nvPr/>
        </p:nvSpPr>
        <p:spPr bwMode="auto">
          <a:xfrm>
            <a:off x="6030912" y="4048125"/>
            <a:ext cx="5334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1" name="Rechteck 146"/>
          <p:cNvSpPr/>
          <p:nvPr/>
        </p:nvSpPr>
        <p:spPr bwMode="auto">
          <a:xfrm>
            <a:off x="6030912" y="3895725"/>
            <a:ext cx="5334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03" name="Rectangle 138"/>
          <p:cNvSpPr>
            <a:spLocks noChangeArrowheads="1"/>
          </p:cNvSpPr>
          <p:nvPr/>
        </p:nvSpPr>
        <p:spPr bwMode="auto">
          <a:xfrm>
            <a:off x="6154737" y="4314825"/>
            <a:ext cx="276225" cy="1095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5" name="Rechteck 164"/>
          <p:cNvSpPr/>
          <p:nvPr/>
        </p:nvSpPr>
        <p:spPr bwMode="auto">
          <a:xfrm>
            <a:off x="6096000" y="4191000"/>
            <a:ext cx="762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6" name="Rechteck 165"/>
          <p:cNvSpPr/>
          <p:nvPr/>
        </p:nvSpPr>
        <p:spPr bwMode="auto">
          <a:xfrm>
            <a:off x="6400800" y="4191000"/>
            <a:ext cx="762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06" name="TextBox 95"/>
          <p:cNvSpPr txBox="1">
            <a:spLocks noChangeArrowheads="1"/>
          </p:cNvSpPr>
          <p:nvPr/>
        </p:nvSpPr>
        <p:spPr bwMode="auto">
          <a:xfrm>
            <a:off x="5621337" y="2790825"/>
            <a:ext cx="1163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Read out Chip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CMOS Side</a:t>
            </a:r>
          </a:p>
        </p:txBody>
      </p:sp>
      <p:sp>
        <p:nvSpPr>
          <p:cNvPr id="2107" name="TextBox 96"/>
          <p:cNvSpPr txBox="1">
            <a:spLocks noChangeArrowheads="1"/>
          </p:cNvSpPr>
          <p:nvPr/>
        </p:nvSpPr>
        <p:spPr bwMode="auto">
          <a:xfrm>
            <a:off x="2649537" y="5000625"/>
            <a:ext cx="115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Backside RDL</a:t>
            </a:r>
          </a:p>
        </p:txBody>
      </p:sp>
      <p:sp>
        <p:nvSpPr>
          <p:cNvPr id="9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400" dirty="0" smtClean="0"/>
              <a:t>AMS offers through silicon </a:t>
            </a:r>
            <a:r>
              <a:rPr lang="en-US" sz="1400" dirty="0" err="1" smtClean="0"/>
              <a:t>vias</a:t>
            </a:r>
            <a:r>
              <a:rPr lang="en-US" sz="1400" dirty="0" smtClean="0"/>
              <a:t> and wafer bonding (so far only for H35, from end of 2015 for H18 as well)</a:t>
            </a:r>
          </a:p>
          <a:p>
            <a:r>
              <a:rPr lang="en-US" sz="1400" dirty="0" smtClean="0"/>
              <a:t>Backside redistribution layer and backside pads are possible</a:t>
            </a:r>
          </a:p>
          <a:p>
            <a:r>
              <a:rPr lang="en-US" sz="1400" dirty="0"/>
              <a:t>TSV </a:t>
            </a:r>
            <a:r>
              <a:rPr lang="en-US" sz="1400" dirty="0" smtClean="0"/>
              <a:t>pitch </a:t>
            </a:r>
            <a:r>
              <a:rPr lang="en-US" sz="1400" dirty="0"/>
              <a:t>260 </a:t>
            </a:r>
            <a:r>
              <a:rPr lang="en-US" sz="1400" dirty="0" smtClean="0"/>
              <a:t>µm</a:t>
            </a:r>
          </a:p>
          <a:p>
            <a:r>
              <a:rPr lang="en-US" sz="1400" dirty="0" smtClean="0"/>
              <a:t>Very important for the module construction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97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Gerade Verbindung 226"/>
          <p:cNvCxnSpPr>
            <a:cxnSpLocks noChangeShapeType="1"/>
          </p:cNvCxnSpPr>
          <p:nvPr/>
        </p:nvCxnSpPr>
        <p:spPr bwMode="auto">
          <a:xfrm flipH="1">
            <a:off x="152400" y="3962400"/>
            <a:ext cx="1447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37621B-A9F2-452F-9B53-BD1FC56F2E0B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smtClean="0"/>
              <a:t>Pixel detectors</a:t>
            </a:r>
          </a:p>
        </p:txBody>
      </p:sp>
      <p:sp>
        <p:nvSpPr>
          <p:cNvPr id="2053" name="Textfeld 10"/>
          <p:cNvSpPr txBox="1">
            <a:spLocks noChangeArrowheads="1"/>
          </p:cNvSpPr>
          <p:nvPr/>
        </p:nvSpPr>
        <p:spPr bwMode="auto">
          <a:xfrm>
            <a:off x="381000" y="914400"/>
            <a:ext cx="845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…</a:t>
            </a:r>
          </a:p>
        </p:txBody>
      </p:sp>
      <p:sp>
        <p:nvSpPr>
          <p:cNvPr id="2054" name="Rechteck 1"/>
          <p:cNvSpPr>
            <a:spLocks noChangeArrowheads="1"/>
          </p:cNvSpPr>
          <p:nvPr/>
        </p:nvSpPr>
        <p:spPr bwMode="auto">
          <a:xfrm flipV="1">
            <a:off x="152400" y="2438400"/>
            <a:ext cx="1676400" cy="1524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55" name="Rechteck 105"/>
          <p:cNvSpPr>
            <a:spLocks noChangeArrowheads="1"/>
          </p:cNvSpPr>
          <p:nvPr/>
        </p:nvSpPr>
        <p:spPr bwMode="auto">
          <a:xfrm flipV="1">
            <a:off x="152400" y="2743200"/>
            <a:ext cx="1905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56" name="Ellipse 2"/>
          <p:cNvSpPr>
            <a:spLocks noChangeArrowheads="1"/>
          </p:cNvSpPr>
          <p:nvPr/>
        </p:nvSpPr>
        <p:spPr bwMode="auto">
          <a:xfrm flipV="1">
            <a:off x="2286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57" name="Ellipse 107"/>
          <p:cNvSpPr>
            <a:spLocks noChangeArrowheads="1"/>
          </p:cNvSpPr>
          <p:nvPr/>
        </p:nvSpPr>
        <p:spPr bwMode="auto">
          <a:xfrm flipV="1">
            <a:off x="4572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58" name="Ellipse 109"/>
          <p:cNvSpPr>
            <a:spLocks noChangeArrowheads="1"/>
          </p:cNvSpPr>
          <p:nvPr/>
        </p:nvSpPr>
        <p:spPr bwMode="auto">
          <a:xfrm flipV="1">
            <a:off x="6858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59" name="Ellipse 110"/>
          <p:cNvSpPr>
            <a:spLocks noChangeArrowheads="1"/>
          </p:cNvSpPr>
          <p:nvPr/>
        </p:nvSpPr>
        <p:spPr bwMode="auto">
          <a:xfrm flipV="1">
            <a:off x="9144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60" name="Ellipse 111"/>
          <p:cNvSpPr>
            <a:spLocks noChangeArrowheads="1"/>
          </p:cNvSpPr>
          <p:nvPr/>
        </p:nvSpPr>
        <p:spPr bwMode="auto">
          <a:xfrm flipV="1">
            <a:off x="11430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61" name="Ellipse 112"/>
          <p:cNvSpPr>
            <a:spLocks noChangeArrowheads="1"/>
          </p:cNvSpPr>
          <p:nvPr/>
        </p:nvSpPr>
        <p:spPr bwMode="auto">
          <a:xfrm flipV="1">
            <a:off x="13716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62" name="Ellipse 113"/>
          <p:cNvSpPr>
            <a:spLocks noChangeArrowheads="1"/>
          </p:cNvSpPr>
          <p:nvPr/>
        </p:nvSpPr>
        <p:spPr bwMode="auto">
          <a:xfrm flipV="1">
            <a:off x="1600200" y="2590800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" name="Bogen 3"/>
          <p:cNvSpPr/>
          <p:nvPr/>
        </p:nvSpPr>
        <p:spPr bwMode="auto">
          <a:xfrm rot="10800000" flipV="1">
            <a:off x="1981200" y="2590800"/>
            <a:ext cx="381000" cy="304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17" name="Bogen 116"/>
          <p:cNvSpPr/>
          <p:nvPr/>
        </p:nvSpPr>
        <p:spPr bwMode="auto">
          <a:xfrm rot="10800000" flipH="1" flipV="1">
            <a:off x="1981200" y="2590800"/>
            <a:ext cx="381000" cy="304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2065" name="Gerade Verbindung 5"/>
          <p:cNvCxnSpPr>
            <a:cxnSpLocks noChangeShapeType="1"/>
          </p:cNvCxnSpPr>
          <p:nvPr/>
        </p:nvCxnSpPr>
        <p:spPr bwMode="auto">
          <a:xfrm>
            <a:off x="2362200" y="27432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66" name="Gruppieren 106"/>
          <p:cNvGrpSpPr>
            <a:grpSpLocks/>
          </p:cNvGrpSpPr>
          <p:nvPr/>
        </p:nvGrpSpPr>
        <p:grpSpPr bwMode="auto">
          <a:xfrm>
            <a:off x="1676400" y="2286000"/>
            <a:ext cx="457200" cy="609600"/>
            <a:chOff x="1676400" y="2286000"/>
            <a:chExt cx="457200" cy="609600"/>
          </a:xfrm>
        </p:grpSpPr>
        <p:sp>
          <p:nvSpPr>
            <p:cNvPr id="125" name="Bogen 124"/>
            <p:cNvSpPr/>
            <p:nvPr/>
          </p:nvSpPr>
          <p:spPr bwMode="auto">
            <a:xfrm rot="10800000" flipV="1">
              <a:off x="1676400" y="2286000"/>
              <a:ext cx="4572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" name="Bogen 125"/>
            <p:cNvSpPr/>
            <p:nvPr/>
          </p:nvSpPr>
          <p:spPr bwMode="auto">
            <a:xfrm rot="10800000" flipH="1" flipV="1">
              <a:off x="1676400" y="2286000"/>
              <a:ext cx="4572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>
              <a:off x="2133600" y="2438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7" name="Gerade Verbindung 131"/>
          <p:cNvCxnSpPr>
            <a:cxnSpLocks noChangeShapeType="1"/>
          </p:cNvCxnSpPr>
          <p:nvPr/>
        </p:nvCxnSpPr>
        <p:spPr bwMode="auto">
          <a:xfrm>
            <a:off x="838200" y="44958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" name="Gerade Verbindung 132"/>
          <p:cNvCxnSpPr>
            <a:cxnSpLocks noChangeShapeType="1"/>
          </p:cNvCxnSpPr>
          <p:nvPr/>
        </p:nvCxnSpPr>
        <p:spPr bwMode="auto">
          <a:xfrm>
            <a:off x="838200" y="44958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9" name="Gerade Verbindung 133"/>
          <p:cNvCxnSpPr>
            <a:cxnSpLocks noChangeShapeType="1"/>
          </p:cNvCxnSpPr>
          <p:nvPr/>
        </p:nvCxnSpPr>
        <p:spPr bwMode="auto">
          <a:xfrm>
            <a:off x="1447800" y="50292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0" name="Gerade Verbindung 134"/>
          <p:cNvCxnSpPr>
            <a:cxnSpLocks noChangeShapeType="1"/>
          </p:cNvCxnSpPr>
          <p:nvPr/>
        </p:nvCxnSpPr>
        <p:spPr bwMode="auto">
          <a:xfrm>
            <a:off x="1981200" y="44958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71" name="Gruppieren 3142"/>
          <p:cNvGrpSpPr>
            <a:grpSpLocks/>
          </p:cNvGrpSpPr>
          <p:nvPr/>
        </p:nvGrpSpPr>
        <p:grpSpPr bwMode="auto">
          <a:xfrm>
            <a:off x="2133600" y="4572000"/>
            <a:ext cx="381000" cy="304800"/>
            <a:chOff x="5562600" y="4724400"/>
            <a:chExt cx="381000" cy="304800"/>
          </a:xfrm>
        </p:grpSpPr>
        <p:sp>
          <p:nvSpPr>
            <p:cNvPr id="137" name="Bogen 136"/>
            <p:cNvSpPr/>
            <p:nvPr/>
          </p:nvSpPr>
          <p:spPr bwMode="auto">
            <a:xfrm rot="10800000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8" name="Bogen 137"/>
            <p:cNvSpPr/>
            <p:nvPr/>
          </p:nvSpPr>
          <p:spPr bwMode="auto">
            <a:xfrm rot="10800000" flipH="1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91" name="Gerade Verbindung 143"/>
            <p:cNvCxnSpPr>
              <a:cxnSpLocks noChangeShapeType="1"/>
            </p:cNvCxnSpPr>
            <p:nvPr/>
          </p:nvCxnSpPr>
          <p:spPr bwMode="auto">
            <a:xfrm>
              <a:off x="5943600" y="48768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72" name="Gruppieren 24"/>
          <p:cNvGrpSpPr>
            <a:grpSpLocks/>
          </p:cNvGrpSpPr>
          <p:nvPr/>
        </p:nvGrpSpPr>
        <p:grpSpPr bwMode="auto">
          <a:xfrm>
            <a:off x="152400" y="3886200"/>
            <a:ext cx="1752600" cy="609600"/>
            <a:chOff x="1524000" y="3810000"/>
            <a:chExt cx="1752600" cy="609600"/>
          </a:xfrm>
        </p:grpSpPr>
        <p:cxnSp>
          <p:nvCxnSpPr>
            <p:cNvPr id="2282" name="Gerade Verbindung 9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3" name="Gerade Verbindung 12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4" name="Gerade Verbindung 129"/>
            <p:cNvCxnSpPr>
              <a:cxnSpLocks noChangeShapeType="1"/>
            </p:cNvCxnSpPr>
            <p:nvPr/>
          </p:nvCxnSpPr>
          <p:spPr bwMode="auto">
            <a:xfrm>
              <a:off x="2133600" y="43434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5" name="Gerade Verbindung 130"/>
            <p:cNvCxnSpPr>
              <a:cxnSpLocks noChangeShapeType="1"/>
            </p:cNvCxnSpPr>
            <p:nvPr/>
          </p:nvCxnSpPr>
          <p:spPr bwMode="auto">
            <a:xfrm>
              <a:off x="2667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86" name="Rechteck 15"/>
            <p:cNvSpPr>
              <a:spLocks noChangeArrowheads="1"/>
            </p:cNvSpPr>
            <p:nvPr/>
          </p:nvSpPr>
          <p:spPr bwMode="auto">
            <a:xfrm>
              <a:off x="2133600" y="4343400"/>
              <a:ext cx="11430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287" name="Gerade Verbindung 17"/>
            <p:cNvCxnSpPr>
              <a:cxnSpLocks noChangeShapeType="1"/>
            </p:cNvCxnSpPr>
            <p:nvPr/>
          </p:nvCxnSpPr>
          <p:spPr bwMode="auto">
            <a:xfrm flipH="1" flipV="1">
              <a:off x="1524000" y="3886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8" name="Gerade Verbindung 19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73" name="Gerade Verbindung 148"/>
          <p:cNvCxnSpPr>
            <a:cxnSpLocks noChangeShapeType="1"/>
          </p:cNvCxnSpPr>
          <p:nvPr/>
        </p:nvCxnSpPr>
        <p:spPr bwMode="auto">
          <a:xfrm>
            <a:off x="838200" y="44958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4" name="Rechteck 149"/>
          <p:cNvSpPr>
            <a:spLocks noChangeArrowheads="1"/>
          </p:cNvSpPr>
          <p:nvPr/>
        </p:nvSpPr>
        <p:spPr bwMode="auto">
          <a:xfrm>
            <a:off x="1447800" y="5029200"/>
            <a:ext cx="11430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2075" name="Gerade Verbindung 150"/>
          <p:cNvCxnSpPr>
            <a:cxnSpLocks noChangeShapeType="1"/>
          </p:cNvCxnSpPr>
          <p:nvPr/>
        </p:nvCxnSpPr>
        <p:spPr bwMode="auto">
          <a:xfrm flipH="1" flipV="1">
            <a:off x="838200" y="45720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6" name="Gerade Verbindung 151"/>
          <p:cNvCxnSpPr>
            <a:cxnSpLocks noChangeShapeType="1"/>
          </p:cNvCxnSpPr>
          <p:nvPr/>
        </p:nvCxnSpPr>
        <p:spPr bwMode="auto">
          <a:xfrm>
            <a:off x="838200" y="44958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77" name="Gruppieren 128"/>
          <p:cNvGrpSpPr>
            <a:grpSpLocks/>
          </p:cNvGrpSpPr>
          <p:nvPr/>
        </p:nvGrpSpPr>
        <p:grpSpPr bwMode="auto">
          <a:xfrm>
            <a:off x="152400" y="3733800"/>
            <a:ext cx="2286000" cy="1228725"/>
            <a:chOff x="2667000" y="1219200"/>
            <a:chExt cx="2286000" cy="1228725"/>
          </a:xfrm>
        </p:grpSpPr>
        <p:sp>
          <p:nvSpPr>
            <p:cNvPr id="2272" name="Freihandform 127"/>
            <p:cNvSpPr>
              <a:spLocks/>
            </p:cNvSpPr>
            <p:nvPr/>
          </p:nvSpPr>
          <p:spPr bwMode="auto">
            <a:xfrm>
              <a:off x="2667000" y="1228725"/>
              <a:ext cx="2286000" cy="1219200"/>
            </a:xfrm>
            <a:custGeom>
              <a:avLst/>
              <a:gdLst>
                <a:gd name="T0" fmla="*/ 2276475 w 2286000"/>
                <a:gd name="T1" fmla="*/ 1200150 h 1219200"/>
                <a:gd name="T2" fmla="*/ 2286000 w 2286000"/>
                <a:gd name="T3" fmla="*/ 1143000 h 1219200"/>
                <a:gd name="T4" fmla="*/ 1000125 w 2286000"/>
                <a:gd name="T5" fmla="*/ 0 h 1219200"/>
                <a:gd name="T6" fmla="*/ 0 w 2286000"/>
                <a:gd name="T7" fmla="*/ 0 h 1219200"/>
                <a:gd name="T8" fmla="*/ 0 w 2286000"/>
                <a:gd name="T9" fmla="*/ 66675 h 1219200"/>
                <a:gd name="T10" fmla="*/ 1304925 w 2286000"/>
                <a:gd name="T11" fmla="*/ 1219200 h 1219200"/>
                <a:gd name="T12" fmla="*/ 2276475 w 2286000"/>
                <a:gd name="T13" fmla="*/ 1200150 h 1219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86000" h="1219200">
                  <a:moveTo>
                    <a:pt x="2276475" y="1200150"/>
                  </a:moveTo>
                  <a:lnTo>
                    <a:pt x="2286000" y="1143000"/>
                  </a:lnTo>
                  <a:lnTo>
                    <a:pt x="1000125" y="0"/>
                  </a:lnTo>
                  <a:lnTo>
                    <a:pt x="0" y="0"/>
                  </a:lnTo>
                  <a:lnTo>
                    <a:pt x="0" y="66675"/>
                  </a:lnTo>
                  <a:lnTo>
                    <a:pt x="1304925" y="1219200"/>
                  </a:lnTo>
                  <a:lnTo>
                    <a:pt x="2276475" y="1200150"/>
                  </a:lnTo>
                  <a:close/>
                </a:path>
              </a:pathLst>
            </a:custGeom>
            <a:solidFill>
              <a:srgbClr val="FFFF00">
                <a:alpha val="6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273" name="Gerade Verbindung 152"/>
            <p:cNvCxnSpPr>
              <a:cxnSpLocks noChangeShapeType="1"/>
            </p:cNvCxnSpPr>
            <p:nvPr/>
          </p:nvCxnSpPr>
          <p:spPr bwMode="auto">
            <a:xfrm>
              <a:off x="2667000" y="1219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" name="Gerade Verbindung 153"/>
            <p:cNvCxnSpPr>
              <a:cxnSpLocks noChangeShapeType="1"/>
            </p:cNvCxnSpPr>
            <p:nvPr/>
          </p:nvCxnSpPr>
          <p:spPr bwMode="auto">
            <a:xfrm>
              <a:off x="2667000" y="1219200"/>
              <a:ext cx="990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" name="Gerade Verbindung 155"/>
            <p:cNvCxnSpPr>
              <a:cxnSpLocks noChangeShapeType="1"/>
            </p:cNvCxnSpPr>
            <p:nvPr/>
          </p:nvCxnSpPr>
          <p:spPr bwMode="auto">
            <a:xfrm>
              <a:off x="3657600" y="1219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6" name="Rechteck 156"/>
            <p:cNvSpPr>
              <a:spLocks noChangeArrowheads="1"/>
            </p:cNvSpPr>
            <p:nvPr/>
          </p:nvSpPr>
          <p:spPr bwMode="auto">
            <a:xfrm>
              <a:off x="3962400" y="2362200"/>
              <a:ext cx="9906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277" name="Gerade Verbindung 157"/>
            <p:cNvCxnSpPr>
              <a:cxnSpLocks noChangeShapeType="1"/>
            </p:cNvCxnSpPr>
            <p:nvPr/>
          </p:nvCxnSpPr>
          <p:spPr bwMode="auto">
            <a:xfrm flipH="1" flipV="1">
              <a:off x="2667000" y="12954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8" name="Gerade Verbindung 166"/>
            <p:cNvCxnSpPr>
              <a:cxnSpLocks noChangeShapeType="1"/>
            </p:cNvCxnSpPr>
            <p:nvPr/>
          </p:nvCxnSpPr>
          <p:spPr bwMode="auto">
            <a:xfrm>
              <a:off x="2667000" y="12192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9" name="Gerade Verbindung 167"/>
            <p:cNvCxnSpPr>
              <a:cxnSpLocks noChangeShapeType="1"/>
            </p:cNvCxnSpPr>
            <p:nvPr/>
          </p:nvCxnSpPr>
          <p:spPr bwMode="auto">
            <a:xfrm>
              <a:off x="4267200" y="17526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0" name="Gerade Verbindung 169"/>
            <p:cNvCxnSpPr>
              <a:cxnSpLocks noChangeShapeType="1"/>
            </p:cNvCxnSpPr>
            <p:nvPr/>
          </p:nvCxnSpPr>
          <p:spPr bwMode="auto">
            <a:xfrm flipH="1" flipV="1">
              <a:off x="3276600" y="17526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1" name="Gerade Verbindung 170"/>
            <p:cNvCxnSpPr>
              <a:cxnSpLocks noChangeShapeType="1"/>
            </p:cNvCxnSpPr>
            <p:nvPr/>
          </p:nvCxnSpPr>
          <p:spPr bwMode="auto">
            <a:xfrm flipH="1" flipV="1">
              <a:off x="3276600" y="18288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78" name="Gruppieren 184"/>
          <p:cNvGrpSpPr>
            <a:grpSpLocks/>
          </p:cNvGrpSpPr>
          <p:nvPr/>
        </p:nvGrpSpPr>
        <p:grpSpPr bwMode="auto">
          <a:xfrm>
            <a:off x="2286000" y="4648200"/>
            <a:ext cx="381000" cy="304800"/>
            <a:chOff x="5562600" y="4724400"/>
            <a:chExt cx="381000" cy="304800"/>
          </a:xfrm>
        </p:grpSpPr>
        <p:sp>
          <p:nvSpPr>
            <p:cNvPr id="186" name="Bogen 185"/>
            <p:cNvSpPr/>
            <p:nvPr/>
          </p:nvSpPr>
          <p:spPr bwMode="auto">
            <a:xfrm rot="10800000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7" name="Bogen 186"/>
            <p:cNvSpPr/>
            <p:nvPr/>
          </p:nvSpPr>
          <p:spPr bwMode="auto">
            <a:xfrm rot="10800000" flipH="1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193" name="Gerade Verbindung 192"/>
            <p:cNvCxnSpPr/>
            <p:nvPr/>
          </p:nvCxnSpPr>
          <p:spPr bwMode="auto">
            <a:xfrm>
              <a:off x="5943600" y="4876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45" name="Gerade Verbindung 3144"/>
          <p:cNvCxnSpPr/>
          <p:nvPr/>
        </p:nvCxnSpPr>
        <p:spPr bwMode="auto">
          <a:xfrm>
            <a:off x="2667000" y="4876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0" name="Ellipse 3145"/>
          <p:cNvSpPr>
            <a:spLocks noChangeArrowheads="1"/>
          </p:cNvSpPr>
          <p:nvPr/>
        </p:nvSpPr>
        <p:spPr bwMode="auto">
          <a:xfrm>
            <a:off x="1524000" y="495300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1" name="Ellipse 193"/>
          <p:cNvSpPr>
            <a:spLocks noChangeArrowheads="1"/>
          </p:cNvSpPr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2" name="Ellipse 194"/>
          <p:cNvSpPr>
            <a:spLocks noChangeArrowheads="1"/>
          </p:cNvSpPr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3" name="Ellipse 195"/>
          <p:cNvSpPr>
            <a:spLocks noChangeArrowheads="1"/>
          </p:cNvSpPr>
          <p:nvPr/>
        </p:nvSpPr>
        <p:spPr bwMode="auto">
          <a:xfrm>
            <a:off x="1981200" y="495300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4" name="Ellipse 196"/>
          <p:cNvSpPr>
            <a:spLocks noChangeArrowheads="1"/>
          </p:cNvSpPr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5" name="Ellipse 197"/>
          <p:cNvSpPr>
            <a:spLocks noChangeArrowheads="1"/>
          </p:cNvSpPr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6" name="Rechteck 198"/>
          <p:cNvSpPr>
            <a:spLocks noChangeArrowheads="1"/>
          </p:cNvSpPr>
          <p:nvPr/>
        </p:nvSpPr>
        <p:spPr bwMode="auto">
          <a:xfrm flipV="1">
            <a:off x="3200400" y="2590800"/>
            <a:ext cx="1905000" cy="1524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87" name="Rechteck 199"/>
          <p:cNvSpPr>
            <a:spLocks noChangeArrowheads="1"/>
          </p:cNvSpPr>
          <p:nvPr/>
        </p:nvSpPr>
        <p:spPr bwMode="auto">
          <a:xfrm flipV="1">
            <a:off x="3429000" y="2743200"/>
            <a:ext cx="1905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grpSp>
        <p:nvGrpSpPr>
          <p:cNvPr id="2088" name="Gruppieren 3153"/>
          <p:cNvGrpSpPr>
            <a:grpSpLocks/>
          </p:cNvGrpSpPr>
          <p:nvPr/>
        </p:nvGrpSpPr>
        <p:grpSpPr bwMode="auto">
          <a:xfrm>
            <a:off x="5257800" y="2590800"/>
            <a:ext cx="381000" cy="304800"/>
            <a:chOff x="6172200" y="2590800"/>
            <a:chExt cx="381000" cy="304800"/>
          </a:xfrm>
        </p:grpSpPr>
        <p:sp>
          <p:nvSpPr>
            <p:cNvPr id="208" name="Bogen 207"/>
            <p:cNvSpPr/>
            <p:nvPr/>
          </p:nvSpPr>
          <p:spPr bwMode="auto">
            <a:xfrm rot="10800000" flipV="1">
              <a:off x="6172200" y="25908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9" name="Bogen 208"/>
            <p:cNvSpPr/>
            <p:nvPr/>
          </p:nvSpPr>
          <p:spPr bwMode="auto">
            <a:xfrm rot="10800000" flipH="1" flipV="1">
              <a:off x="6172200" y="25908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68" name="Gerade Verbindung 209"/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89" name="Gruppieren 218"/>
          <p:cNvGrpSpPr>
            <a:grpSpLocks/>
          </p:cNvGrpSpPr>
          <p:nvPr/>
        </p:nvGrpSpPr>
        <p:grpSpPr bwMode="auto">
          <a:xfrm flipH="1" flipV="1">
            <a:off x="2895600" y="2590800"/>
            <a:ext cx="381000" cy="304800"/>
            <a:chOff x="6172200" y="2590800"/>
            <a:chExt cx="381000" cy="304800"/>
          </a:xfrm>
        </p:grpSpPr>
        <p:sp>
          <p:nvSpPr>
            <p:cNvPr id="220" name="Bogen 219"/>
            <p:cNvSpPr/>
            <p:nvPr/>
          </p:nvSpPr>
          <p:spPr bwMode="auto">
            <a:xfrm rot="10800000" flipV="1">
              <a:off x="6172200" y="25908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1" name="Bogen 220"/>
            <p:cNvSpPr/>
            <p:nvPr/>
          </p:nvSpPr>
          <p:spPr bwMode="auto">
            <a:xfrm rot="10800000" flipH="1" flipV="1">
              <a:off x="6172200" y="25908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2" name="Gerade Verbindung 221"/>
            <p:cNvCxnSpPr/>
            <p:nvPr/>
          </p:nvCxnSpPr>
          <p:spPr bwMode="auto">
            <a:xfrm>
              <a:off x="6553200" y="27432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90" name="Rechteck 3154"/>
          <p:cNvSpPr>
            <a:spLocks noChangeArrowheads="1"/>
          </p:cNvSpPr>
          <p:nvPr/>
        </p:nvSpPr>
        <p:spPr bwMode="auto">
          <a:xfrm>
            <a:off x="152400" y="2895600"/>
            <a:ext cx="22860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091" name="Rechteck 223"/>
          <p:cNvSpPr>
            <a:spLocks noChangeArrowheads="1"/>
          </p:cNvSpPr>
          <p:nvPr/>
        </p:nvSpPr>
        <p:spPr bwMode="auto">
          <a:xfrm>
            <a:off x="1447800" y="5105400"/>
            <a:ext cx="14478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2092" name="Gerade Verbindung 3160"/>
          <p:cNvCxnSpPr>
            <a:cxnSpLocks noChangeShapeType="1"/>
          </p:cNvCxnSpPr>
          <p:nvPr/>
        </p:nvCxnSpPr>
        <p:spPr bwMode="auto">
          <a:xfrm flipH="1" flipV="1">
            <a:off x="1600200" y="3962400"/>
            <a:ext cx="12954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3" name="Gerade Verbindung 235"/>
          <p:cNvCxnSpPr>
            <a:cxnSpLocks noChangeShapeType="1"/>
          </p:cNvCxnSpPr>
          <p:nvPr/>
        </p:nvCxnSpPr>
        <p:spPr bwMode="auto">
          <a:xfrm flipH="1" flipV="1">
            <a:off x="152400" y="3962400"/>
            <a:ext cx="12954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4" name="Gerade Verbindung 231"/>
          <p:cNvCxnSpPr>
            <a:cxnSpLocks noChangeShapeType="1"/>
          </p:cNvCxnSpPr>
          <p:nvPr/>
        </p:nvCxnSpPr>
        <p:spPr bwMode="auto">
          <a:xfrm>
            <a:off x="152400" y="39624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5" name="Gerade Verbindung 238"/>
          <p:cNvCxnSpPr>
            <a:cxnSpLocks noChangeShapeType="1"/>
          </p:cNvCxnSpPr>
          <p:nvPr/>
        </p:nvCxnSpPr>
        <p:spPr bwMode="auto">
          <a:xfrm flipH="1" flipV="1">
            <a:off x="152400" y="4038600"/>
            <a:ext cx="12954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96" name="Gruppieren 239"/>
          <p:cNvGrpSpPr>
            <a:grpSpLocks/>
          </p:cNvGrpSpPr>
          <p:nvPr/>
        </p:nvGrpSpPr>
        <p:grpSpPr bwMode="auto">
          <a:xfrm>
            <a:off x="1981200" y="4419600"/>
            <a:ext cx="381000" cy="304800"/>
            <a:chOff x="5562600" y="4724400"/>
            <a:chExt cx="381000" cy="304800"/>
          </a:xfrm>
        </p:grpSpPr>
        <p:sp>
          <p:nvSpPr>
            <p:cNvPr id="241" name="Bogen 240"/>
            <p:cNvSpPr/>
            <p:nvPr/>
          </p:nvSpPr>
          <p:spPr bwMode="auto">
            <a:xfrm rot="10800000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2" name="Bogen 241"/>
            <p:cNvSpPr/>
            <p:nvPr/>
          </p:nvSpPr>
          <p:spPr bwMode="auto">
            <a:xfrm rot="10800000" flipH="1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62" name="Gerade Verbindung 242"/>
            <p:cNvCxnSpPr>
              <a:cxnSpLocks noChangeShapeType="1"/>
            </p:cNvCxnSpPr>
            <p:nvPr/>
          </p:nvCxnSpPr>
          <p:spPr bwMode="auto">
            <a:xfrm>
              <a:off x="5943600" y="48768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97" name="Gruppieren 252"/>
          <p:cNvGrpSpPr>
            <a:grpSpLocks/>
          </p:cNvGrpSpPr>
          <p:nvPr/>
        </p:nvGrpSpPr>
        <p:grpSpPr bwMode="auto">
          <a:xfrm>
            <a:off x="3505200" y="3886200"/>
            <a:ext cx="1752600" cy="609600"/>
            <a:chOff x="1524000" y="3810000"/>
            <a:chExt cx="1752600" cy="609600"/>
          </a:xfrm>
        </p:grpSpPr>
        <p:cxnSp>
          <p:nvCxnSpPr>
            <p:cNvPr id="2253" name="Gerade Verbindung 253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" name="Gerade Verbindung 254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" name="Gerade Verbindung 255"/>
            <p:cNvCxnSpPr>
              <a:cxnSpLocks noChangeShapeType="1"/>
            </p:cNvCxnSpPr>
            <p:nvPr/>
          </p:nvCxnSpPr>
          <p:spPr bwMode="auto">
            <a:xfrm>
              <a:off x="2133600" y="43434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6" name="Gerade Verbindung 256"/>
            <p:cNvCxnSpPr>
              <a:cxnSpLocks noChangeShapeType="1"/>
            </p:cNvCxnSpPr>
            <p:nvPr/>
          </p:nvCxnSpPr>
          <p:spPr bwMode="auto">
            <a:xfrm>
              <a:off x="2667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7" name="Rechteck 257"/>
            <p:cNvSpPr>
              <a:spLocks noChangeArrowheads="1"/>
            </p:cNvSpPr>
            <p:nvPr/>
          </p:nvSpPr>
          <p:spPr bwMode="auto">
            <a:xfrm>
              <a:off x="2133600" y="4343400"/>
              <a:ext cx="11430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258" name="Gerade Verbindung 258"/>
            <p:cNvCxnSpPr>
              <a:cxnSpLocks noChangeShapeType="1"/>
            </p:cNvCxnSpPr>
            <p:nvPr/>
          </p:nvCxnSpPr>
          <p:spPr bwMode="auto">
            <a:xfrm flipH="1" flipV="1">
              <a:off x="1524000" y="3886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" name="Gerade Verbindung 259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98" name="Gruppieren 237"/>
          <p:cNvGrpSpPr>
            <a:grpSpLocks/>
          </p:cNvGrpSpPr>
          <p:nvPr/>
        </p:nvGrpSpPr>
        <p:grpSpPr bwMode="auto">
          <a:xfrm>
            <a:off x="5334000" y="4419600"/>
            <a:ext cx="533400" cy="457200"/>
            <a:chOff x="6553200" y="4419600"/>
            <a:chExt cx="533400" cy="457200"/>
          </a:xfrm>
        </p:grpSpPr>
        <p:grpSp>
          <p:nvGrpSpPr>
            <p:cNvPr id="2245" name="Gruppieren 248"/>
            <p:cNvGrpSpPr>
              <a:grpSpLocks/>
            </p:cNvGrpSpPr>
            <p:nvPr/>
          </p:nvGrpSpPr>
          <p:grpSpPr bwMode="auto">
            <a:xfrm>
              <a:off x="6705600" y="4572000"/>
              <a:ext cx="381000" cy="304800"/>
              <a:chOff x="5562600" y="4724400"/>
              <a:chExt cx="381000" cy="304800"/>
            </a:xfrm>
          </p:grpSpPr>
          <p:sp>
            <p:nvSpPr>
              <p:cNvPr id="250" name="Bogen 249"/>
              <p:cNvSpPr/>
              <p:nvPr/>
            </p:nvSpPr>
            <p:spPr bwMode="auto">
              <a:xfrm rot="10800000" flipV="1">
                <a:off x="5562600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1" name="Bogen 250"/>
              <p:cNvSpPr/>
              <p:nvPr/>
            </p:nvSpPr>
            <p:spPr bwMode="auto">
              <a:xfrm rot="10800000" flipH="1" flipV="1">
                <a:off x="5562600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252" name="Gerade Verbindung 251"/>
              <p:cNvCxnSpPr>
                <a:cxnSpLocks noChangeShapeType="1"/>
              </p:cNvCxnSpPr>
              <p:nvPr/>
            </p:nvCxnSpPr>
            <p:spPr bwMode="auto">
              <a:xfrm>
                <a:off x="59436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46" name="Gruppieren 292"/>
            <p:cNvGrpSpPr>
              <a:grpSpLocks/>
            </p:cNvGrpSpPr>
            <p:nvPr/>
          </p:nvGrpSpPr>
          <p:grpSpPr bwMode="auto">
            <a:xfrm>
              <a:off x="6553200" y="4419600"/>
              <a:ext cx="381000" cy="304800"/>
              <a:chOff x="5562600" y="4724400"/>
              <a:chExt cx="381000" cy="304800"/>
            </a:xfrm>
          </p:grpSpPr>
          <p:sp>
            <p:nvSpPr>
              <p:cNvPr id="294" name="Bogen 293"/>
              <p:cNvSpPr/>
              <p:nvPr/>
            </p:nvSpPr>
            <p:spPr bwMode="auto">
              <a:xfrm rot="10800000" flipV="1">
                <a:off x="5562600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95" name="Bogen 294"/>
              <p:cNvSpPr/>
              <p:nvPr/>
            </p:nvSpPr>
            <p:spPr bwMode="auto">
              <a:xfrm rot="10800000" flipH="1" flipV="1">
                <a:off x="5562600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249" name="Gerade Verbindung 295"/>
              <p:cNvCxnSpPr>
                <a:cxnSpLocks noChangeShapeType="1"/>
              </p:cNvCxnSpPr>
              <p:nvPr/>
            </p:nvCxnSpPr>
            <p:spPr bwMode="auto">
              <a:xfrm>
                <a:off x="59436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99" name="Gruppieren 296"/>
          <p:cNvGrpSpPr>
            <a:grpSpLocks/>
          </p:cNvGrpSpPr>
          <p:nvPr/>
        </p:nvGrpSpPr>
        <p:grpSpPr bwMode="auto">
          <a:xfrm>
            <a:off x="4191000" y="4495800"/>
            <a:ext cx="1752600" cy="609600"/>
            <a:chOff x="1524000" y="3810000"/>
            <a:chExt cx="1752600" cy="609600"/>
          </a:xfrm>
        </p:grpSpPr>
        <p:cxnSp>
          <p:nvCxnSpPr>
            <p:cNvPr id="2238" name="Gerade Verbindung 297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9" name="Gerade Verbindung 298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0" name="Gerade Verbindung 299"/>
            <p:cNvCxnSpPr>
              <a:cxnSpLocks noChangeShapeType="1"/>
            </p:cNvCxnSpPr>
            <p:nvPr/>
          </p:nvCxnSpPr>
          <p:spPr bwMode="auto">
            <a:xfrm>
              <a:off x="2133600" y="43434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1" name="Gerade Verbindung 300"/>
            <p:cNvCxnSpPr>
              <a:cxnSpLocks noChangeShapeType="1"/>
            </p:cNvCxnSpPr>
            <p:nvPr/>
          </p:nvCxnSpPr>
          <p:spPr bwMode="auto">
            <a:xfrm>
              <a:off x="2667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42" name="Rechteck 301"/>
            <p:cNvSpPr>
              <a:spLocks noChangeArrowheads="1"/>
            </p:cNvSpPr>
            <p:nvPr/>
          </p:nvSpPr>
          <p:spPr bwMode="auto">
            <a:xfrm>
              <a:off x="2133600" y="4343400"/>
              <a:ext cx="11430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243" name="Gerade Verbindung 302"/>
            <p:cNvCxnSpPr>
              <a:cxnSpLocks noChangeShapeType="1"/>
            </p:cNvCxnSpPr>
            <p:nvPr/>
          </p:nvCxnSpPr>
          <p:spPr bwMode="auto">
            <a:xfrm flipH="1" flipV="1">
              <a:off x="1524000" y="3886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4" name="Gerade Verbindung 303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00" name="Gruppieren 309"/>
          <p:cNvGrpSpPr>
            <a:grpSpLocks/>
          </p:cNvGrpSpPr>
          <p:nvPr/>
        </p:nvGrpSpPr>
        <p:grpSpPr bwMode="auto">
          <a:xfrm rot="10800000">
            <a:off x="3733800" y="4419600"/>
            <a:ext cx="533400" cy="457200"/>
            <a:chOff x="6553200" y="4419600"/>
            <a:chExt cx="533400" cy="457200"/>
          </a:xfrm>
        </p:grpSpPr>
        <p:grpSp>
          <p:nvGrpSpPr>
            <p:cNvPr id="2230" name="Gruppieren 310"/>
            <p:cNvGrpSpPr>
              <a:grpSpLocks/>
            </p:cNvGrpSpPr>
            <p:nvPr/>
          </p:nvGrpSpPr>
          <p:grpSpPr bwMode="auto">
            <a:xfrm>
              <a:off x="6705600" y="4572000"/>
              <a:ext cx="381000" cy="304800"/>
              <a:chOff x="5562600" y="4724400"/>
              <a:chExt cx="381000" cy="304800"/>
            </a:xfrm>
          </p:grpSpPr>
          <p:sp>
            <p:nvSpPr>
              <p:cNvPr id="316" name="Bogen 315"/>
              <p:cNvSpPr/>
              <p:nvPr/>
            </p:nvSpPr>
            <p:spPr bwMode="auto">
              <a:xfrm rot="10800000" flipV="1">
                <a:off x="5576887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7" name="Bogen 316"/>
              <p:cNvSpPr/>
              <p:nvPr/>
            </p:nvSpPr>
            <p:spPr bwMode="auto">
              <a:xfrm rot="10800000" flipH="1" flipV="1">
                <a:off x="5576887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318" name="Gerade Verbindung 317"/>
              <p:cNvCxnSpPr/>
              <p:nvPr/>
            </p:nvCxnSpPr>
            <p:spPr bwMode="auto">
              <a:xfrm>
                <a:off x="5959475" y="4876800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31" name="Gruppieren 311"/>
            <p:cNvGrpSpPr>
              <a:grpSpLocks/>
            </p:cNvGrpSpPr>
            <p:nvPr/>
          </p:nvGrpSpPr>
          <p:grpSpPr bwMode="auto">
            <a:xfrm>
              <a:off x="6553200" y="4419600"/>
              <a:ext cx="381000" cy="304800"/>
              <a:chOff x="5562600" y="4724400"/>
              <a:chExt cx="381000" cy="304800"/>
            </a:xfrm>
          </p:grpSpPr>
          <p:sp>
            <p:nvSpPr>
              <p:cNvPr id="313" name="Bogen 312"/>
              <p:cNvSpPr/>
              <p:nvPr/>
            </p:nvSpPr>
            <p:spPr bwMode="auto">
              <a:xfrm rot="10800000" flipV="1">
                <a:off x="5576887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4" name="Bogen 313"/>
              <p:cNvSpPr/>
              <p:nvPr/>
            </p:nvSpPr>
            <p:spPr bwMode="auto">
              <a:xfrm rot="10800000" flipH="1" flipV="1">
                <a:off x="5576887" y="4724400"/>
                <a:ext cx="381000" cy="304800"/>
              </a:xfrm>
              <a:prstGeom prst="arc">
                <a:avLst/>
              </a:prstGeom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315" name="Gerade Verbindung 314"/>
              <p:cNvCxnSpPr/>
              <p:nvPr/>
            </p:nvCxnSpPr>
            <p:spPr bwMode="auto">
              <a:xfrm>
                <a:off x="5959475" y="4876800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101" name="Gruppieren 236"/>
          <p:cNvGrpSpPr>
            <a:grpSpLocks/>
          </p:cNvGrpSpPr>
          <p:nvPr/>
        </p:nvGrpSpPr>
        <p:grpSpPr bwMode="auto">
          <a:xfrm>
            <a:off x="3276600" y="3810000"/>
            <a:ext cx="2514600" cy="1219200"/>
            <a:chOff x="6096000" y="3352800"/>
            <a:chExt cx="2514600" cy="1219200"/>
          </a:xfrm>
        </p:grpSpPr>
        <p:sp>
          <p:nvSpPr>
            <p:cNvPr id="2219" name="Freihandform 233"/>
            <p:cNvSpPr>
              <a:spLocks/>
            </p:cNvSpPr>
            <p:nvPr/>
          </p:nvSpPr>
          <p:spPr bwMode="auto">
            <a:xfrm>
              <a:off x="6105525" y="3352800"/>
              <a:ext cx="1362075" cy="1219200"/>
            </a:xfrm>
            <a:custGeom>
              <a:avLst/>
              <a:gdLst>
                <a:gd name="T0" fmla="*/ 1362075 w 1362075"/>
                <a:gd name="T1" fmla="*/ 1209675 h 1219200"/>
                <a:gd name="T2" fmla="*/ 0 w 1362075"/>
                <a:gd name="T3" fmla="*/ 0 h 1219200"/>
                <a:gd name="T4" fmla="*/ 0 w 1362075"/>
                <a:gd name="T5" fmla="*/ 76200 h 1219200"/>
                <a:gd name="T6" fmla="*/ 1285875 w 1362075"/>
                <a:gd name="T7" fmla="*/ 1219200 h 1219200"/>
                <a:gd name="T8" fmla="*/ 1362075 w 1362075"/>
                <a:gd name="T9" fmla="*/ 1209675 h 1219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2075" h="1219200">
                  <a:moveTo>
                    <a:pt x="1362075" y="1209675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85875" y="1219200"/>
                  </a:lnTo>
                  <a:lnTo>
                    <a:pt x="1362075" y="1209675"/>
                  </a:lnTo>
                  <a:close/>
                </a:path>
              </a:pathLst>
            </a:custGeom>
            <a:solidFill>
              <a:srgbClr val="FFFF00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20" name="Freihandform 265"/>
            <p:cNvSpPr>
              <a:spLocks/>
            </p:cNvSpPr>
            <p:nvPr/>
          </p:nvSpPr>
          <p:spPr bwMode="auto">
            <a:xfrm>
              <a:off x="6096000" y="3352800"/>
              <a:ext cx="2514600" cy="1219200"/>
            </a:xfrm>
            <a:custGeom>
              <a:avLst/>
              <a:gdLst>
                <a:gd name="T0" fmla="*/ 0 w 2352675"/>
                <a:gd name="T1" fmla="*/ 0 h 1143000"/>
                <a:gd name="T2" fmla="*/ 1474765 w 2352675"/>
                <a:gd name="T3" fmla="*/ 0 h 1143000"/>
                <a:gd name="T4" fmla="*/ 3281685 w 2352675"/>
                <a:gd name="T5" fmla="*/ 1578302 h 1143000"/>
                <a:gd name="T6" fmla="*/ 1806919 w 2352675"/>
                <a:gd name="T7" fmla="*/ 1578302 h 1143000"/>
                <a:gd name="T8" fmla="*/ 0 w 2352675"/>
                <a:gd name="T9" fmla="*/ 0 h 1143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2675" h="1143000">
                  <a:moveTo>
                    <a:pt x="0" y="0"/>
                  </a:moveTo>
                  <a:lnTo>
                    <a:pt x="1057275" y="0"/>
                  </a:lnTo>
                  <a:lnTo>
                    <a:pt x="2352675" y="1143000"/>
                  </a:lnTo>
                  <a:lnTo>
                    <a:pt x="129540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221" name="Gerade Verbindung 267"/>
            <p:cNvCxnSpPr>
              <a:cxnSpLocks noChangeShapeType="1"/>
            </p:cNvCxnSpPr>
            <p:nvPr/>
          </p:nvCxnSpPr>
          <p:spPr bwMode="auto">
            <a:xfrm>
              <a:off x="6096000" y="3429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2" name="Gerade Verbindung 268"/>
            <p:cNvCxnSpPr>
              <a:cxnSpLocks noChangeShapeType="1"/>
            </p:cNvCxnSpPr>
            <p:nvPr/>
          </p:nvCxnSpPr>
          <p:spPr bwMode="auto">
            <a:xfrm>
              <a:off x="6096000" y="33528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" name="Gerade Verbindung 269"/>
            <p:cNvCxnSpPr>
              <a:cxnSpLocks noChangeShapeType="1"/>
            </p:cNvCxnSpPr>
            <p:nvPr/>
          </p:nvCxnSpPr>
          <p:spPr bwMode="auto">
            <a:xfrm>
              <a:off x="7239000" y="33528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24" name="Rechteck 270"/>
            <p:cNvSpPr>
              <a:spLocks noChangeArrowheads="1"/>
            </p:cNvSpPr>
            <p:nvPr/>
          </p:nvSpPr>
          <p:spPr bwMode="auto">
            <a:xfrm>
              <a:off x="7391400" y="4495800"/>
              <a:ext cx="11430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225" name="Gerade Verbindung 271"/>
            <p:cNvCxnSpPr>
              <a:cxnSpLocks noChangeShapeType="1"/>
            </p:cNvCxnSpPr>
            <p:nvPr/>
          </p:nvCxnSpPr>
          <p:spPr bwMode="auto">
            <a:xfrm flipH="1" flipV="1">
              <a:off x="6096000" y="33528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6" name="Gerade Verbindung 272"/>
            <p:cNvCxnSpPr>
              <a:cxnSpLocks noChangeShapeType="1"/>
            </p:cNvCxnSpPr>
            <p:nvPr/>
          </p:nvCxnSpPr>
          <p:spPr bwMode="auto">
            <a:xfrm>
              <a:off x="6096000" y="33528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7" name="Gerade Verbindung 273"/>
            <p:cNvCxnSpPr>
              <a:cxnSpLocks noChangeShapeType="1"/>
            </p:cNvCxnSpPr>
            <p:nvPr/>
          </p:nvCxnSpPr>
          <p:spPr bwMode="auto">
            <a:xfrm>
              <a:off x="7848600" y="38862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8" name="Gerade Verbindung 274"/>
            <p:cNvCxnSpPr>
              <a:cxnSpLocks noChangeShapeType="1"/>
            </p:cNvCxnSpPr>
            <p:nvPr/>
          </p:nvCxnSpPr>
          <p:spPr bwMode="auto">
            <a:xfrm flipH="1" flipV="1">
              <a:off x="6705600" y="39624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9" name="Gerade Verbindung 275"/>
            <p:cNvCxnSpPr>
              <a:cxnSpLocks noChangeShapeType="1"/>
            </p:cNvCxnSpPr>
            <p:nvPr/>
          </p:nvCxnSpPr>
          <p:spPr bwMode="auto">
            <a:xfrm flipH="1" flipV="1">
              <a:off x="6705600" y="38862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02" name="Rechteck 318"/>
          <p:cNvSpPr>
            <a:spLocks noChangeArrowheads="1"/>
          </p:cNvSpPr>
          <p:nvPr/>
        </p:nvSpPr>
        <p:spPr bwMode="auto">
          <a:xfrm flipV="1">
            <a:off x="6477000" y="2590800"/>
            <a:ext cx="1676400" cy="1524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103" name="Rechteck 319"/>
          <p:cNvSpPr>
            <a:spLocks noChangeArrowheads="1"/>
          </p:cNvSpPr>
          <p:nvPr/>
        </p:nvSpPr>
        <p:spPr bwMode="auto">
          <a:xfrm flipV="1">
            <a:off x="6477000" y="2743200"/>
            <a:ext cx="1905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grpSp>
        <p:nvGrpSpPr>
          <p:cNvPr id="2104" name="Gruppieren 320"/>
          <p:cNvGrpSpPr>
            <a:grpSpLocks/>
          </p:cNvGrpSpPr>
          <p:nvPr/>
        </p:nvGrpSpPr>
        <p:grpSpPr bwMode="auto">
          <a:xfrm>
            <a:off x="8305800" y="2590800"/>
            <a:ext cx="381000" cy="304800"/>
            <a:chOff x="6172200" y="2590800"/>
            <a:chExt cx="381000" cy="304800"/>
          </a:xfrm>
        </p:grpSpPr>
        <p:sp>
          <p:nvSpPr>
            <p:cNvPr id="322" name="Bogen 321"/>
            <p:cNvSpPr/>
            <p:nvPr/>
          </p:nvSpPr>
          <p:spPr bwMode="auto">
            <a:xfrm rot="10800000" flipV="1">
              <a:off x="6172200" y="25908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3" name="Bogen 322"/>
            <p:cNvSpPr/>
            <p:nvPr/>
          </p:nvSpPr>
          <p:spPr bwMode="auto">
            <a:xfrm rot="10800000" flipH="1" flipV="1">
              <a:off x="6172200" y="25908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18" name="Gerade Verbindung 323"/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05" name="Rechteck 104"/>
          <p:cNvSpPr>
            <a:spLocks noChangeArrowheads="1"/>
          </p:cNvSpPr>
          <p:nvPr/>
        </p:nvSpPr>
        <p:spPr bwMode="auto">
          <a:xfrm>
            <a:off x="7924800" y="2590800"/>
            <a:ext cx="122238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34" name="Bogen 333"/>
          <p:cNvSpPr/>
          <p:nvPr/>
        </p:nvSpPr>
        <p:spPr bwMode="auto">
          <a:xfrm rot="10800000" flipV="1">
            <a:off x="8001000" y="2438400"/>
            <a:ext cx="457200" cy="304800"/>
          </a:xfrm>
          <a:prstGeom prst="arc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35" name="Bogen 334"/>
          <p:cNvSpPr/>
          <p:nvPr/>
        </p:nvSpPr>
        <p:spPr bwMode="auto">
          <a:xfrm rot="10800000" flipH="1" flipV="1">
            <a:off x="8001000" y="2438400"/>
            <a:ext cx="457200" cy="304800"/>
          </a:xfrm>
          <a:prstGeom prst="arc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336" name="Gerade Verbindung 335"/>
          <p:cNvCxnSpPr/>
          <p:nvPr/>
        </p:nvCxnSpPr>
        <p:spPr bwMode="auto">
          <a:xfrm>
            <a:off x="8458200" y="2590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9" name="Gerade Verbindung 337"/>
          <p:cNvCxnSpPr>
            <a:cxnSpLocks noChangeShapeType="1"/>
          </p:cNvCxnSpPr>
          <p:nvPr/>
        </p:nvCxnSpPr>
        <p:spPr bwMode="auto">
          <a:xfrm flipH="1">
            <a:off x="6172200" y="3886200"/>
            <a:ext cx="1447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0" name="Gerade Verbindung 338"/>
          <p:cNvCxnSpPr>
            <a:cxnSpLocks noChangeShapeType="1"/>
          </p:cNvCxnSpPr>
          <p:nvPr/>
        </p:nvCxnSpPr>
        <p:spPr bwMode="auto">
          <a:xfrm>
            <a:off x="6858000" y="44196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1" name="Gerade Verbindung 339"/>
          <p:cNvCxnSpPr>
            <a:cxnSpLocks noChangeShapeType="1"/>
          </p:cNvCxnSpPr>
          <p:nvPr/>
        </p:nvCxnSpPr>
        <p:spPr bwMode="auto">
          <a:xfrm>
            <a:off x="6858000" y="44196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2" name="Gerade Verbindung 340"/>
          <p:cNvCxnSpPr>
            <a:cxnSpLocks noChangeShapeType="1"/>
          </p:cNvCxnSpPr>
          <p:nvPr/>
        </p:nvCxnSpPr>
        <p:spPr bwMode="auto">
          <a:xfrm>
            <a:off x="7467600" y="49530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3" name="Gerade Verbindung 341"/>
          <p:cNvCxnSpPr>
            <a:cxnSpLocks noChangeShapeType="1"/>
          </p:cNvCxnSpPr>
          <p:nvPr/>
        </p:nvCxnSpPr>
        <p:spPr bwMode="auto">
          <a:xfrm>
            <a:off x="8001000" y="44196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14" name="Gruppieren 342"/>
          <p:cNvGrpSpPr>
            <a:grpSpLocks/>
          </p:cNvGrpSpPr>
          <p:nvPr/>
        </p:nvGrpSpPr>
        <p:grpSpPr bwMode="auto">
          <a:xfrm>
            <a:off x="8153400" y="4495800"/>
            <a:ext cx="381000" cy="304800"/>
            <a:chOff x="5562600" y="4724400"/>
            <a:chExt cx="381000" cy="304800"/>
          </a:xfrm>
        </p:grpSpPr>
        <p:sp>
          <p:nvSpPr>
            <p:cNvPr id="344" name="Bogen 343"/>
            <p:cNvSpPr/>
            <p:nvPr/>
          </p:nvSpPr>
          <p:spPr bwMode="auto">
            <a:xfrm rot="10800000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5" name="Bogen 344"/>
            <p:cNvSpPr/>
            <p:nvPr/>
          </p:nvSpPr>
          <p:spPr bwMode="auto">
            <a:xfrm rot="10800000" flipH="1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15" name="Gerade Verbindung 345"/>
            <p:cNvCxnSpPr>
              <a:cxnSpLocks noChangeShapeType="1"/>
            </p:cNvCxnSpPr>
            <p:nvPr/>
          </p:nvCxnSpPr>
          <p:spPr bwMode="auto">
            <a:xfrm>
              <a:off x="5943600" y="48768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15" name="Gruppieren 346"/>
          <p:cNvGrpSpPr>
            <a:grpSpLocks/>
          </p:cNvGrpSpPr>
          <p:nvPr/>
        </p:nvGrpSpPr>
        <p:grpSpPr bwMode="auto">
          <a:xfrm>
            <a:off x="6172200" y="3810000"/>
            <a:ext cx="1752600" cy="609600"/>
            <a:chOff x="1524000" y="3810000"/>
            <a:chExt cx="1752600" cy="609600"/>
          </a:xfrm>
        </p:grpSpPr>
        <p:cxnSp>
          <p:nvCxnSpPr>
            <p:cNvPr id="2206" name="Gerade Verbindung 347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7" name="Gerade Verbindung 348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8" name="Gerade Verbindung 349"/>
            <p:cNvCxnSpPr>
              <a:cxnSpLocks noChangeShapeType="1"/>
            </p:cNvCxnSpPr>
            <p:nvPr/>
          </p:nvCxnSpPr>
          <p:spPr bwMode="auto">
            <a:xfrm>
              <a:off x="2133600" y="4343400"/>
              <a:ext cx="1143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9" name="Gerade Verbindung 350"/>
            <p:cNvCxnSpPr>
              <a:cxnSpLocks noChangeShapeType="1"/>
            </p:cNvCxnSpPr>
            <p:nvPr/>
          </p:nvCxnSpPr>
          <p:spPr bwMode="auto">
            <a:xfrm>
              <a:off x="2667000" y="38100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0" name="Rechteck 351"/>
            <p:cNvSpPr>
              <a:spLocks noChangeArrowheads="1"/>
            </p:cNvSpPr>
            <p:nvPr/>
          </p:nvSpPr>
          <p:spPr bwMode="auto">
            <a:xfrm>
              <a:off x="2133600" y="4343400"/>
              <a:ext cx="11430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211" name="Gerade Verbindung 352"/>
            <p:cNvCxnSpPr>
              <a:cxnSpLocks noChangeShapeType="1"/>
            </p:cNvCxnSpPr>
            <p:nvPr/>
          </p:nvCxnSpPr>
          <p:spPr bwMode="auto">
            <a:xfrm flipH="1" flipV="1">
              <a:off x="1524000" y="3886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" name="Gerade Verbindung 353"/>
            <p:cNvCxnSpPr>
              <a:cxnSpLocks noChangeShapeType="1"/>
            </p:cNvCxnSpPr>
            <p:nvPr/>
          </p:nvCxnSpPr>
          <p:spPr bwMode="auto">
            <a:xfrm>
              <a:off x="1524000" y="38100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16" name="Gerade Verbindung 354"/>
          <p:cNvCxnSpPr>
            <a:cxnSpLocks noChangeShapeType="1"/>
          </p:cNvCxnSpPr>
          <p:nvPr/>
        </p:nvCxnSpPr>
        <p:spPr bwMode="auto">
          <a:xfrm>
            <a:off x="6858000" y="44196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7" name="Rechteck 355"/>
          <p:cNvSpPr>
            <a:spLocks noChangeArrowheads="1"/>
          </p:cNvSpPr>
          <p:nvPr/>
        </p:nvSpPr>
        <p:spPr bwMode="auto">
          <a:xfrm>
            <a:off x="7467600" y="4953000"/>
            <a:ext cx="11430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2118" name="Gerade Verbindung 356"/>
          <p:cNvCxnSpPr>
            <a:cxnSpLocks noChangeShapeType="1"/>
          </p:cNvCxnSpPr>
          <p:nvPr/>
        </p:nvCxnSpPr>
        <p:spPr bwMode="auto">
          <a:xfrm flipH="1" flipV="1">
            <a:off x="6858000" y="4495800"/>
            <a:ext cx="609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9" name="Gerade Verbindung 357"/>
          <p:cNvCxnSpPr>
            <a:cxnSpLocks noChangeShapeType="1"/>
          </p:cNvCxnSpPr>
          <p:nvPr/>
        </p:nvCxnSpPr>
        <p:spPr bwMode="auto">
          <a:xfrm>
            <a:off x="6858000" y="44196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5" name="Gerade Verbindung 374"/>
          <p:cNvCxnSpPr/>
          <p:nvPr/>
        </p:nvCxnSpPr>
        <p:spPr bwMode="auto">
          <a:xfrm>
            <a:off x="8686800" y="4800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1" name="Rechteck 381"/>
          <p:cNvSpPr>
            <a:spLocks noChangeArrowheads="1"/>
          </p:cNvSpPr>
          <p:nvPr/>
        </p:nvSpPr>
        <p:spPr bwMode="auto">
          <a:xfrm>
            <a:off x="7467600" y="5029200"/>
            <a:ext cx="1447800" cy="7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2122" name="Gerade Verbindung 382"/>
          <p:cNvCxnSpPr>
            <a:cxnSpLocks noChangeShapeType="1"/>
          </p:cNvCxnSpPr>
          <p:nvPr/>
        </p:nvCxnSpPr>
        <p:spPr bwMode="auto">
          <a:xfrm flipH="1" flipV="1">
            <a:off x="7620000" y="3886200"/>
            <a:ext cx="12954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3" name="Gerade Verbindung 383"/>
          <p:cNvCxnSpPr>
            <a:cxnSpLocks noChangeShapeType="1"/>
          </p:cNvCxnSpPr>
          <p:nvPr/>
        </p:nvCxnSpPr>
        <p:spPr bwMode="auto">
          <a:xfrm flipH="1" flipV="1">
            <a:off x="6172200" y="3886200"/>
            <a:ext cx="12954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4" name="Gerade Verbindung 384"/>
          <p:cNvCxnSpPr>
            <a:cxnSpLocks noChangeShapeType="1"/>
          </p:cNvCxnSpPr>
          <p:nvPr/>
        </p:nvCxnSpPr>
        <p:spPr bwMode="auto">
          <a:xfrm>
            <a:off x="6172200" y="38862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5" name="Gerade Verbindung 385"/>
          <p:cNvCxnSpPr>
            <a:cxnSpLocks noChangeShapeType="1"/>
          </p:cNvCxnSpPr>
          <p:nvPr/>
        </p:nvCxnSpPr>
        <p:spPr bwMode="auto">
          <a:xfrm flipH="1" flipV="1">
            <a:off x="6172200" y="3962400"/>
            <a:ext cx="12954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6" name="Gruppieren 386"/>
          <p:cNvGrpSpPr>
            <a:grpSpLocks/>
          </p:cNvGrpSpPr>
          <p:nvPr/>
        </p:nvGrpSpPr>
        <p:grpSpPr bwMode="auto">
          <a:xfrm>
            <a:off x="8001000" y="4343400"/>
            <a:ext cx="381000" cy="304800"/>
            <a:chOff x="5562600" y="4724400"/>
            <a:chExt cx="381000" cy="304800"/>
          </a:xfrm>
        </p:grpSpPr>
        <p:sp>
          <p:nvSpPr>
            <p:cNvPr id="388" name="Bogen 387"/>
            <p:cNvSpPr/>
            <p:nvPr/>
          </p:nvSpPr>
          <p:spPr bwMode="auto">
            <a:xfrm rot="10800000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9" name="Bogen 388"/>
            <p:cNvSpPr/>
            <p:nvPr/>
          </p:nvSpPr>
          <p:spPr bwMode="auto">
            <a:xfrm rot="10800000" flipH="1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2205" name="Gerade Verbindung 389"/>
            <p:cNvCxnSpPr>
              <a:cxnSpLocks noChangeShapeType="1"/>
            </p:cNvCxnSpPr>
            <p:nvPr/>
          </p:nvCxnSpPr>
          <p:spPr bwMode="auto">
            <a:xfrm>
              <a:off x="5943600" y="48768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7" name="Gruppieren 393"/>
          <p:cNvGrpSpPr>
            <a:grpSpLocks/>
          </p:cNvGrpSpPr>
          <p:nvPr/>
        </p:nvGrpSpPr>
        <p:grpSpPr bwMode="auto">
          <a:xfrm>
            <a:off x="6172200" y="3733800"/>
            <a:ext cx="2286000" cy="1228725"/>
            <a:chOff x="2667000" y="1219200"/>
            <a:chExt cx="2286000" cy="1228725"/>
          </a:xfrm>
        </p:grpSpPr>
        <p:sp>
          <p:nvSpPr>
            <p:cNvPr id="2193" name="Freihandform 394"/>
            <p:cNvSpPr>
              <a:spLocks/>
            </p:cNvSpPr>
            <p:nvPr/>
          </p:nvSpPr>
          <p:spPr bwMode="auto">
            <a:xfrm>
              <a:off x="2667000" y="1228725"/>
              <a:ext cx="2286000" cy="1219200"/>
            </a:xfrm>
            <a:custGeom>
              <a:avLst/>
              <a:gdLst>
                <a:gd name="T0" fmla="*/ 2276475 w 2286000"/>
                <a:gd name="T1" fmla="*/ 1200150 h 1219200"/>
                <a:gd name="T2" fmla="*/ 2286000 w 2286000"/>
                <a:gd name="T3" fmla="*/ 1143000 h 1219200"/>
                <a:gd name="T4" fmla="*/ 1000125 w 2286000"/>
                <a:gd name="T5" fmla="*/ 0 h 1219200"/>
                <a:gd name="T6" fmla="*/ 0 w 2286000"/>
                <a:gd name="T7" fmla="*/ 0 h 1219200"/>
                <a:gd name="T8" fmla="*/ 0 w 2286000"/>
                <a:gd name="T9" fmla="*/ 66675 h 1219200"/>
                <a:gd name="T10" fmla="*/ 1304925 w 2286000"/>
                <a:gd name="T11" fmla="*/ 1219200 h 1219200"/>
                <a:gd name="T12" fmla="*/ 2276475 w 2286000"/>
                <a:gd name="T13" fmla="*/ 1200150 h 1219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86000" h="1219200">
                  <a:moveTo>
                    <a:pt x="2276475" y="1200150"/>
                  </a:moveTo>
                  <a:lnTo>
                    <a:pt x="2286000" y="1143000"/>
                  </a:lnTo>
                  <a:lnTo>
                    <a:pt x="1000125" y="0"/>
                  </a:lnTo>
                  <a:lnTo>
                    <a:pt x="0" y="0"/>
                  </a:lnTo>
                  <a:lnTo>
                    <a:pt x="0" y="66675"/>
                  </a:lnTo>
                  <a:lnTo>
                    <a:pt x="1304925" y="1219200"/>
                  </a:lnTo>
                  <a:lnTo>
                    <a:pt x="2276475" y="1200150"/>
                  </a:lnTo>
                  <a:close/>
                </a:path>
              </a:pathLst>
            </a:custGeom>
            <a:solidFill>
              <a:srgbClr val="FFFF00">
                <a:alpha val="6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194" name="Gerade Verbindung 395"/>
            <p:cNvCxnSpPr>
              <a:cxnSpLocks noChangeShapeType="1"/>
            </p:cNvCxnSpPr>
            <p:nvPr/>
          </p:nvCxnSpPr>
          <p:spPr bwMode="auto">
            <a:xfrm>
              <a:off x="2667000" y="1219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5" name="Gerade Verbindung 396"/>
            <p:cNvCxnSpPr>
              <a:cxnSpLocks noChangeShapeType="1"/>
            </p:cNvCxnSpPr>
            <p:nvPr/>
          </p:nvCxnSpPr>
          <p:spPr bwMode="auto">
            <a:xfrm>
              <a:off x="2667000" y="1219200"/>
              <a:ext cx="990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6" name="Gerade Verbindung 397"/>
            <p:cNvCxnSpPr>
              <a:cxnSpLocks noChangeShapeType="1"/>
            </p:cNvCxnSpPr>
            <p:nvPr/>
          </p:nvCxnSpPr>
          <p:spPr bwMode="auto">
            <a:xfrm>
              <a:off x="3657600" y="12192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7" name="Rechteck 398"/>
            <p:cNvSpPr>
              <a:spLocks noChangeArrowheads="1"/>
            </p:cNvSpPr>
            <p:nvPr/>
          </p:nvSpPr>
          <p:spPr bwMode="auto">
            <a:xfrm>
              <a:off x="3962400" y="2362200"/>
              <a:ext cx="990600" cy="76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198" name="Gerade Verbindung 399"/>
            <p:cNvCxnSpPr>
              <a:cxnSpLocks noChangeShapeType="1"/>
            </p:cNvCxnSpPr>
            <p:nvPr/>
          </p:nvCxnSpPr>
          <p:spPr bwMode="auto">
            <a:xfrm flipH="1" flipV="1">
              <a:off x="2667000" y="1295400"/>
              <a:ext cx="60960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9" name="Gerade Verbindung 400"/>
            <p:cNvCxnSpPr>
              <a:cxnSpLocks noChangeShapeType="1"/>
            </p:cNvCxnSpPr>
            <p:nvPr/>
          </p:nvCxnSpPr>
          <p:spPr bwMode="auto">
            <a:xfrm>
              <a:off x="2667000" y="12192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0" name="Gerade Verbindung 401"/>
            <p:cNvCxnSpPr>
              <a:cxnSpLocks noChangeShapeType="1"/>
            </p:cNvCxnSpPr>
            <p:nvPr/>
          </p:nvCxnSpPr>
          <p:spPr bwMode="auto">
            <a:xfrm>
              <a:off x="4267200" y="17526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1" name="Gerade Verbindung 402"/>
            <p:cNvCxnSpPr>
              <a:cxnSpLocks noChangeShapeType="1"/>
            </p:cNvCxnSpPr>
            <p:nvPr/>
          </p:nvCxnSpPr>
          <p:spPr bwMode="auto">
            <a:xfrm flipH="1" flipV="1">
              <a:off x="3276600" y="17526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2" name="Gerade Verbindung 403"/>
            <p:cNvCxnSpPr>
              <a:cxnSpLocks noChangeShapeType="1"/>
            </p:cNvCxnSpPr>
            <p:nvPr/>
          </p:nvCxnSpPr>
          <p:spPr bwMode="auto">
            <a:xfrm flipH="1" flipV="1">
              <a:off x="3276600" y="1828800"/>
              <a:ext cx="685800" cy="60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28" name="Gerade Verbindung mit Pfeil 406"/>
          <p:cNvCxnSpPr>
            <a:cxnSpLocks noChangeShapeType="1"/>
          </p:cNvCxnSpPr>
          <p:nvPr/>
        </p:nvCxnSpPr>
        <p:spPr bwMode="auto">
          <a:xfrm rot="10800000" flipH="1">
            <a:off x="1219200" y="28956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9" name="Textfeld 407"/>
          <p:cNvSpPr txBox="1">
            <a:spLocks noChangeArrowheads="1"/>
          </p:cNvSpPr>
          <p:nvPr/>
        </p:nvSpPr>
        <p:spPr bwMode="auto">
          <a:xfrm>
            <a:off x="152400" y="32004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Readout chip</a:t>
            </a:r>
          </a:p>
        </p:txBody>
      </p:sp>
      <p:sp>
        <p:nvSpPr>
          <p:cNvPr id="2130" name="Textfeld 408"/>
          <p:cNvSpPr txBox="1">
            <a:spLocks noChangeArrowheads="1"/>
          </p:cNvSpPr>
          <p:nvPr/>
        </p:nvSpPr>
        <p:spPr bwMode="auto">
          <a:xfrm>
            <a:off x="152400" y="5334000"/>
            <a:ext cx="30480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Detector as it is done now: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Diode based pixel sensor bump-bonded to readout ASICs</a:t>
            </a:r>
          </a:p>
        </p:txBody>
      </p:sp>
      <p:sp>
        <p:nvSpPr>
          <p:cNvPr id="2131" name="Textfeld 409"/>
          <p:cNvSpPr txBox="1">
            <a:spLocks noChangeArrowheads="1"/>
          </p:cNvSpPr>
          <p:nvPr/>
        </p:nvSpPr>
        <p:spPr bwMode="auto">
          <a:xfrm>
            <a:off x="3581400" y="5562600"/>
            <a:ext cx="2362200" cy="685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Present development: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CMOS pixel sensor capacitively coupled to readout ASICs</a:t>
            </a:r>
          </a:p>
        </p:txBody>
      </p:sp>
      <p:sp>
        <p:nvSpPr>
          <p:cNvPr id="2132" name="Textfeld 410"/>
          <p:cNvSpPr txBox="1">
            <a:spLocks noChangeArrowheads="1"/>
          </p:cNvSpPr>
          <p:nvPr/>
        </p:nvSpPr>
        <p:spPr bwMode="auto">
          <a:xfrm>
            <a:off x="6324600" y="5634038"/>
            <a:ext cx="2362200" cy="9953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With TSVs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CMOS pixel sensor with backside contacts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capacitively coupled to readout ASICs</a:t>
            </a:r>
          </a:p>
        </p:txBody>
      </p:sp>
      <p:cxnSp>
        <p:nvCxnSpPr>
          <p:cNvPr id="2133" name="Gerade Verbindung mit Pfeil 411"/>
          <p:cNvCxnSpPr>
            <a:cxnSpLocks noChangeShapeType="1"/>
          </p:cNvCxnSpPr>
          <p:nvPr/>
        </p:nvCxnSpPr>
        <p:spPr bwMode="auto">
          <a:xfrm rot="10800000" flipH="1">
            <a:off x="1676400" y="29718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4" name="Textfeld 412"/>
          <p:cNvSpPr txBox="1">
            <a:spLocks noChangeArrowheads="1"/>
          </p:cNvSpPr>
          <p:nvPr/>
        </p:nvSpPr>
        <p:spPr bwMode="auto">
          <a:xfrm>
            <a:off x="1676400" y="3200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PCB</a:t>
            </a:r>
          </a:p>
        </p:txBody>
      </p:sp>
      <p:cxnSp>
        <p:nvCxnSpPr>
          <p:cNvPr id="2135" name="Gerade Verbindung mit Pfeil 413"/>
          <p:cNvCxnSpPr>
            <a:cxnSpLocks noChangeShapeType="1"/>
          </p:cNvCxnSpPr>
          <p:nvPr/>
        </p:nvCxnSpPr>
        <p:spPr bwMode="auto">
          <a:xfrm flipH="1">
            <a:off x="533400" y="19050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6" name="Textfeld 414"/>
          <p:cNvSpPr txBox="1">
            <a:spLocks noChangeArrowheads="1"/>
          </p:cNvSpPr>
          <p:nvPr/>
        </p:nvSpPr>
        <p:spPr bwMode="auto">
          <a:xfrm>
            <a:off x="533400" y="16764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Pixel sensor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(diode based)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(e.g. 8 x 2cm)</a:t>
            </a:r>
          </a:p>
        </p:txBody>
      </p:sp>
      <p:cxnSp>
        <p:nvCxnSpPr>
          <p:cNvPr id="2137" name="Gerade Verbindung mit Pfeil 415"/>
          <p:cNvCxnSpPr>
            <a:cxnSpLocks noChangeShapeType="1"/>
          </p:cNvCxnSpPr>
          <p:nvPr/>
        </p:nvCxnSpPr>
        <p:spPr bwMode="auto">
          <a:xfrm flipH="1">
            <a:off x="3505200" y="2057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8" name="Textfeld 416"/>
          <p:cNvSpPr txBox="1">
            <a:spLocks noChangeArrowheads="1"/>
          </p:cNvSpPr>
          <p:nvPr/>
        </p:nvSpPr>
        <p:spPr bwMode="auto">
          <a:xfrm>
            <a:off x="3505200" y="1600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CMOS pixel sensor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several reticles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(e.g. 4 x 2 cm)</a:t>
            </a:r>
          </a:p>
        </p:txBody>
      </p:sp>
      <p:cxnSp>
        <p:nvCxnSpPr>
          <p:cNvPr id="2139" name="Gerade Verbindung mit Pfeil 417"/>
          <p:cNvCxnSpPr>
            <a:cxnSpLocks noChangeShapeType="1"/>
            <a:stCxn id="2140" idx="1"/>
          </p:cNvCxnSpPr>
          <p:nvPr/>
        </p:nvCxnSpPr>
        <p:spPr bwMode="auto">
          <a:xfrm flipV="1">
            <a:off x="3886200" y="28956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0" name="Textfeld 418"/>
          <p:cNvSpPr txBox="1">
            <a:spLocks noChangeArrowheads="1"/>
          </p:cNvSpPr>
          <p:nvPr/>
        </p:nvSpPr>
        <p:spPr bwMode="auto">
          <a:xfrm>
            <a:off x="3886200" y="2971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Readout chip</a:t>
            </a:r>
          </a:p>
        </p:txBody>
      </p:sp>
      <p:cxnSp>
        <p:nvCxnSpPr>
          <p:cNvPr id="2141" name="Gerade Verbindung mit Pfeil 419"/>
          <p:cNvCxnSpPr>
            <a:cxnSpLocks noChangeShapeType="1"/>
          </p:cNvCxnSpPr>
          <p:nvPr/>
        </p:nvCxnSpPr>
        <p:spPr bwMode="auto">
          <a:xfrm flipH="1">
            <a:off x="1219200" y="3810000"/>
            <a:ext cx="914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2" name="Textfeld 421"/>
          <p:cNvSpPr txBox="1">
            <a:spLocks noChangeArrowheads="1"/>
          </p:cNvSpPr>
          <p:nvPr/>
        </p:nvSpPr>
        <p:spPr bwMode="auto">
          <a:xfrm>
            <a:off x="1905000" y="35814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Pixel sensor</a:t>
            </a:r>
          </a:p>
        </p:txBody>
      </p:sp>
      <p:cxnSp>
        <p:nvCxnSpPr>
          <p:cNvPr id="2143" name="Gerade Verbindung mit Pfeil 422"/>
          <p:cNvCxnSpPr>
            <a:cxnSpLocks noChangeShapeType="1"/>
          </p:cNvCxnSpPr>
          <p:nvPr/>
        </p:nvCxnSpPr>
        <p:spPr bwMode="auto">
          <a:xfrm flipH="1">
            <a:off x="1371600" y="4114800"/>
            <a:ext cx="5334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4" name="Gerade Verbindung mit Pfeil 425"/>
          <p:cNvCxnSpPr>
            <a:cxnSpLocks noChangeShapeType="1"/>
          </p:cNvCxnSpPr>
          <p:nvPr/>
        </p:nvCxnSpPr>
        <p:spPr bwMode="auto">
          <a:xfrm flipH="1">
            <a:off x="1447800" y="41148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5" name="Textfeld 427"/>
          <p:cNvSpPr txBox="1">
            <a:spLocks noChangeArrowheads="1"/>
          </p:cNvSpPr>
          <p:nvPr/>
        </p:nvSpPr>
        <p:spPr bwMode="auto">
          <a:xfrm>
            <a:off x="1752600" y="3886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Readout chips</a:t>
            </a:r>
          </a:p>
        </p:txBody>
      </p:sp>
      <p:cxnSp>
        <p:nvCxnSpPr>
          <p:cNvPr id="2146" name="Gerade Verbindung mit Pfeil 304"/>
          <p:cNvCxnSpPr>
            <a:cxnSpLocks noChangeShapeType="1"/>
          </p:cNvCxnSpPr>
          <p:nvPr/>
        </p:nvCxnSpPr>
        <p:spPr bwMode="auto">
          <a:xfrm>
            <a:off x="1981200" y="19812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7" name="Textfeld 431"/>
          <p:cNvSpPr txBox="1">
            <a:spLocks noChangeArrowheads="1"/>
          </p:cNvSpPr>
          <p:nvPr/>
        </p:nvSpPr>
        <p:spPr bwMode="auto">
          <a:xfrm>
            <a:off x="1676400" y="1524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Wire bond for sensor bias</a:t>
            </a:r>
          </a:p>
        </p:txBody>
      </p:sp>
      <p:cxnSp>
        <p:nvCxnSpPr>
          <p:cNvPr id="2148" name="Gerade Verbindung mit Pfeil 432"/>
          <p:cNvCxnSpPr>
            <a:cxnSpLocks noChangeShapeType="1"/>
          </p:cNvCxnSpPr>
          <p:nvPr/>
        </p:nvCxnSpPr>
        <p:spPr bwMode="auto">
          <a:xfrm>
            <a:off x="2286000" y="23622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9" name="Textfeld 433"/>
          <p:cNvSpPr txBox="1">
            <a:spLocks noChangeArrowheads="1"/>
          </p:cNvSpPr>
          <p:nvPr/>
        </p:nvSpPr>
        <p:spPr bwMode="auto">
          <a:xfrm>
            <a:off x="2133600" y="20574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Wire bonds for RO chips</a:t>
            </a:r>
          </a:p>
        </p:txBody>
      </p:sp>
      <p:cxnSp>
        <p:nvCxnSpPr>
          <p:cNvPr id="2150" name="Gerade Verbindung mit Pfeil 434"/>
          <p:cNvCxnSpPr>
            <a:cxnSpLocks noChangeShapeType="1"/>
          </p:cNvCxnSpPr>
          <p:nvPr/>
        </p:nvCxnSpPr>
        <p:spPr bwMode="auto">
          <a:xfrm>
            <a:off x="5486400" y="23622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" name="Textfeld 435"/>
          <p:cNvSpPr txBox="1">
            <a:spLocks noChangeArrowheads="1"/>
          </p:cNvSpPr>
          <p:nvPr/>
        </p:nvSpPr>
        <p:spPr bwMode="auto">
          <a:xfrm>
            <a:off x="5334000" y="20574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Wire bonds for RO chips</a:t>
            </a:r>
          </a:p>
        </p:txBody>
      </p:sp>
      <p:cxnSp>
        <p:nvCxnSpPr>
          <p:cNvPr id="2152" name="Gerade Verbindung mit Pfeil 307"/>
          <p:cNvCxnSpPr>
            <a:cxnSpLocks noChangeShapeType="1"/>
          </p:cNvCxnSpPr>
          <p:nvPr/>
        </p:nvCxnSpPr>
        <p:spPr bwMode="auto">
          <a:xfrm flipV="1">
            <a:off x="3048000" y="28956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3" name="Textfeld 439"/>
          <p:cNvSpPr txBox="1">
            <a:spLocks noChangeArrowheads="1"/>
          </p:cNvSpPr>
          <p:nvPr/>
        </p:nvSpPr>
        <p:spPr bwMode="auto">
          <a:xfrm>
            <a:off x="2514600" y="3124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Wire bonds for sensor chip</a:t>
            </a:r>
          </a:p>
        </p:txBody>
      </p:sp>
      <p:cxnSp>
        <p:nvCxnSpPr>
          <p:cNvPr id="2154" name="Gerade Verbindung mit Pfeil 440"/>
          <p:cNvCxnSpPr>
            <a:cxnSpLocks noChangeShapeType="1"/>
          </p:cNvCxnSpPr>
          <p:nvPr/>
        </p:nvCxnSpPr>
        <p:spPr bwMode="auto">
          <a:xfrm flipH="1">
            <a:off x="4343400" y="4114800"/>
            <a:ext cx="5334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5" name="Gerade Verbindung mit Pfeil 441"/>
          <p:cNvCxnSpPr>
            <a:cxnSpLocks noChangeShapeType="1"/>
          </p:cNvCxnSpPr>
          <p:nvPr/>
        </p:nvCxnSpPr>
        <p:spPr bwMode="auto">
          <a:xfrm flipH="1">
            <a:off x="4419600" y="41148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6" name="Textfeld 442"/>
          <p:cNvSpPr txBox="1"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Readout chips</a:t>
            </a:r>
          </a:p>
        </p:txBody>
      </p:sp>
      <p:sp>
        <p:nvSpPr>
          <p:cNvPr id="2157" name="Textfeld 443"/>
          <p:cNvSpPr txBox="1">
            <a:spLocks noChangeArrowheads="1"/>
          </p:cNvSpPr>
          <p:nvPr/>
        </p:nvSpPr>
        <p:spPr bwMode="auto">
          <a:xfrm>
            <a:off x="3429000" y="3429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CMOS pixel sensor</a:t>
            </a:r>
          </a:p>
        </p:txBody>
      </p:sp>
      <p:cxnSp>
        <p:nvCxnSpPr>
          <p:cNvPr id="2158" name="Gerade Verbindung mit Pfeil 3080"/>
          <p:cNvCxnSpPr>
            <a:cxnSpLocks noChangeShapeType="1"/>
          </p:cNvCxnSpPr>
          <p:nvPr/>
        </p:nvCxnSpPr>
        <p:spPr bwMode="auto">
          <a:xfrm>
            <a:off x="4724400" y="1524000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9" name="Rechteck 449"/>
          <p:cNvSpPr>
            <a:spLocks noChangeArrowheads="1"/>
          </p:cNvSpPr>
          <p:nvPr/>
        </p:nvSpPr>
        <p:spPr bwMode="auto">
          <a:xfrm>
            <a:off x="4648200" y="2667000"/>
            <a:ext cx="15240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160" name="Rechteck 450"/>
          <p:cNvSpPr>
            <a:spLocks noChangeArrowheads="1"/>
          </p:cNvSpPr>
          <p:nvPr/>
        </p:nvSpPr>
        <p:spPr bwMode="auto">
          <a:xfrm>
            <a:off x="4648200" y="2743200"/>
            <a:ext cx="15240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161" name="Textfeld 451"/>
          <p:cNvSpPr txBox="1">
            <a:spLocks noChangeArrowheads="1"/>
          </p:cNvSpPr>
          <p:nvPr/>
        </p:nvSpPr>
        <p:spPr bwMode="auto">
          <a:xfrm>
            <a:off x="4572000" y="1143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Capacitive signal transmission</a:t>
            </a:r>
          </a:p>
        </p:txBody>
      </p:sp>
      <p:sp>
        <p:nvSpPr>
          <p:cNvPr id="2162" name="Textfeld 453"/>
          <p:cNvSpPr txBox="1">
            <a:spLocks noChangeArrowheads="1"/>
          </p:cNvSpPr>
          <p:nvPr/>
        </p:nvSpPr>
        <p:spPr bwMode="auto">
          <a:xfrm>
            <a:off x="6934200" y="1600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CMOS pixel sensor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several reticles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(e.g. 4 x 2 cm)</a:t>
            </a:r>
          </a:p>
        </p:txBody>
      </p:sp>
      <p:cxnSp>
        <p:nvCxnSpPr>
          <p:cNvPr id="2163" name="Gerade Verbindung mit Pfeil 454"/>
          <p:cNvCxnSpPr>
            <a:cxnSpLocks noChangeShapeType="1"/>
          </p:cNvCxnSpPr>
          <p:nvPr/>
        </p:nvCxnSpPr>
        <p:spPr bwMode="auto">
          <a:xfrm flipH="1">
            <a:off x="6934200" y="2057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4" name="Gerade Verbindung mit Pfeil 455"/>
          <p:cNvCxnSpPr>
            <a:cxnSpLocks noChangeShapeType="1"/>
            <a:stCxn id="2165" idx="1"/>
          </p:cNvCxnSpPr>
          <p:nvPr/>
        </p:nvCxnSpPr>
        <p:spPr bwMode="auto">
          <a:xfrm flipV="1">
            <a:off x="6629400" y="28956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5" name="Textfeld 456"/>
          <p:cNvSpPr txBox="1">
            <a:spLocks noChangeArrowheads="1"/>
          </p:cNvSpPr>
          <p:nvPr/>
        </p:nvSpPr>
        <p:spPr bwMode="auto">
          <a:xfrm>
            <a:off x="6629400" y="3048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Readout chip</a:t>
            </a:r>
          </a:p>
        </p:txBody>
      </p:sp>
      <p:sp>
        <p:nvSpPr>
          <p:cNvPr id="2166" name="Textfeld 457"/>
          <p:cNvSpPr txBox="1">
            <a:spLocks noChangeArrowheads="1"/>
          </p:cNvSpPr>
          <p:nvPr/>
        </p:nvSpPr>
        <p:spPr bwMode="auto">
          <a:xfrm>
            <a:off x="7772400" y="1143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Wire bonds for sensor chip</a:t>
            </a:r>
          </a:p>
        </p:txBody>
      </p:sp>
      <p:cxnSp>
        <p:nvCxnSpPr>
          <p:cNvPr id="2167" name="Gerade Verbindung mit Pfeil 328"/>
          <p:cNvCxnSpPr>
            <a:cxnSpLocks noChangeShapeType="1"/>
          </p:cNvCxnSpPr>
          <p:nvPr/>
        </p:nvCxnSpPr>
        <p:spPr bwMode="auto">
          <a:xfrm>
            <a:off x="8153400" y="1676400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8" name="Textfeld 460"/>
          <p:cNvSpPr txBox="1">
            <a:spLocks noChangeArrowheads="1"/>
          </p:cNvSpPr>
          <p:nvPr/>
        </p:nvSpPr>
        <p:spPr bwMode="auto">
          <a:xfrm>
            <a:off x="8210550" y="16764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Wire bonds for RO chips</a:t>
            </a:r>
          </a:p>
        </p:txBody>
      </p:sp>
      <p:cxnSp>
        <p:nvCxnSpPr>
          <p:cNvPr id="2169" name="Gerade Verbindung mit Pfeil 330"/>
          <p:cNvCxnSpPr>
            <a:cxnSpLocks noChangeShapeType="1"/>
          </p:cNvCxnSpPr>
          <p:nvPr/>
        </p:nvCxnSpPr>
        <p:spPr bwMode="auto">
          <a:xfrm>
            <a:off x="8610600" y="22860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0" name="Textfeld 463"/>
          <p:cNvSpPr txBox="1">
            <a:spLocks noChangeArrowheads="1"/>
          </p:cNvSpPr>
          <p:nvPr/>
        </p:nvSpPr>
        <p:spPr bwMode="auto">
          <a:xfrm>
            <a:off x="5867400" y="3352800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CMOS pixel sensor with backside contacts</a:t>
            </a:r>
          </a:p>
        </p:txBody>
      </p:sp>
      <p:cxnSp>
        <p:nvCxnSpPr>
          <p:cNvPr id="2171" name="Gerade Verbindung mit Pfeil 3105"/>
          <p:cNvCxnSpPr>
            <a:cxnSpLocks noChangeShapeType="1"/>
          </p:cNvCxnSpPr>
          <p:nvPr/>
        </p:nvCxnSpPr>
        <p:spPr bwMode="auto">
          <a:xfrm flipV="1">
            <a:off x="8001000" y="26670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2" name="Textfeld 467"/>
          <p:cNvSpPr txBox="1">
            <a:spLocks noChangeArrowheads="1"/>
          </p:cNvSpPr>
          <p:nvPr/>
        </p:nvSpPr>
        <p:spPr bwMode="auto">
          <a:xfrm>
            <a:off x="8001000" y="3048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TSVs</a:t>
            </a:r>
          </a:p>
        </p:txBody>
      </p:sp>
      <p:cxnSp>
        <p:nvCxnSpPr>
          <p:cNvPr id="2173" name="Gerade Verbindung mit Pfeil 3127"/>
          <p:cNvCxnSpPr>
            <a:cxnSpLocks noChangeShapeType="1"/>
            <a:endCxn id="2219" idx="1"/>
          </p:cNvCxnSpPr>
          <p:nvPr/>
        </p:nvCxnSpPr>
        <p:spPr bwMode="auto">
          <a:xfrm flipH="1">
            <a:off x="3286125" y="3657600"/>
            <a:ext cx="21907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4" name="Gerade Verbindung mit Pfeil 3129"/>
          <p:cNvCxnSpPr>
            <a:cxnSpLocks noChangeShapeType="1"/>
            <a:endCxn id="2193" idx="3"/>
          </p:cNvCxnSpPr>
          <p:nvPr/>
        </p:nvCxnSpPr>
        <p:spPr bwMode="auto">
          <a:xfrm>
            <a:off x="6096000" y="3581400"/>
            <a:ext cx="76200" cy="16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5" name="Gruppieren 370"/>
          <p:cNvGrpSpPr>
            <a:grpSpLocks/>
          </p:cNvGrpSpPr>
          <p:nvPr/>
        </p:nvGrpSpPr>
        <p:grpSpPr bwMode="auto">
          <a:xfrm>
            <a:off x="8305800" y="4648200"/>
            <a:ext cx="381000" cy="304800"/>
            <a:chOff x="5562600" y="4724400"/>
            <a:chExt cx="381000" cy="304800"/>
          </a:xfrm>
        </p:grpSpPr>
        <p:sp>
          <p:nvSpPr>
            <p:cNvPr id="372" name="Bogen 371"/>
            <p:cNvSpPr/>
            <p:nvPr/>
          </p:nvSpPr>
          <p:spPr bwMode="auto">
            <a:xfrm rot="10800000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3" name="Bogen 372"/>
            <p:cNvSpPr/>
            <p:nvPr/>
          </p:nvSpPr>
          <p:spPr bwMode="auto">
            <a:xfrm rot="10800000" flipH="1" flipV="1">
              <a:off x="5562600" y="4724400"/>
              <a:ext cx="381000" cy="304800"/>
            </a:xfrm>
            <a:prstGeom prst="arc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374" name="Gerade Verbindung 373"/>
            <p:cNvCxnSpPr/>
            <p:nvPr/>
          </p:nvCxnSpPr>
          <p:spPr bwMode="auto">
            <a:xfrm>
              <a:off x="5943600" y="48768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76" name="Gerade Verbindung mit Pfeil 3134"/>
          <p:cNvCxnSpPr>
            <a:cxnSpLocks noChangeShapeType="1"/>
          </p:cNvCxnSpPr>
          <p:nvPr/>
        </p:nvCxnSpPr>
        <p:spPr bwMode="auto">
          <a:xfrm>
            <a:off x="8305800" y="4114800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7" name="Textfeld 477"/>
          <p:cNvSpPr txBox="1">
            <a:spLocks noChangeArrowheads="1"/>
          </p:cNvSpPr>
          <p:nvPr/>
        </p:nvSpPr>
        <p:spPr bwMode="auto">
          <a:xfrm>
            <a:off x="7696200" y="3810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Backside contact</a:t>
            </a:r>
          </a:p>
        </p:txBody>
      </p:sp>
      <p:sp>
        <p:nvSpPr>
          <p:cNvPr id="2178" name="Textfeld 478"/>
          <p:cNvSpPr txBox="1">
            <a:spLocks noChangeArrowheads="1"/>
          </p:cNvSpPr>
          <p:nvPr/>
        </p:nvSpPr>
        <p:spPr bwMode="auto">
          <a:xfrm>
            <a:off x="3048000" y="4953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PCB</a:t>
            </a:r>
          </a:p>
        </p:txBody>
      </p:sp>
      <p:cxnSp>
        <p:nvCxnSpPr>
          <p:cNvPr id="2179" name="Gerade Verbindung mit Pfeil 405"/>
          <p:cNvCxnSpPr>
            <a:cxnSpLocks noChangeShapeType="1"/>
          </p:cNvCxnSpPr>
          <p:nvPr/>
        </p:nvCxnSpPr>
        <p:spPr bwMode="auto">
          <a:xfrm flipH="1">
            <a:off x="2895600" y="5181600"/>
            <a:ext cx="533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0" name="Textfeld 484"/>
          <p:cNvSpPr txBox="1">
            <a:spLocks noChangeArrowheads="1"/>
          </p:cNvSpPr>
          <p:nvPr/>
        </p:nvSpPr>
        <p:spPr bwMode="auto">
          <a:xfrm>
            <a:off x="6096000" y="4876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PCB</a:t>
            </a:r>
          </a:p>
        </p:txBody>
      </p:sp>
      <p:cxnSp>
        <p:nvCxnSpPr>
          <p:cNvPr id="2181" name="Gerade Verbindung mit Pfeil 485"/>
          <p:cNvCxnSpPr>
            <a:cxnSpLocks noChangeShapeType="1"/>
          </p:cNvCxnSpPr>
          <p:nvPr/>
        </p:nvCxnSpPr>
        <p:spPr bwMode="auto">
          <a:xfrm flipH="1">
            <a:off x="5943600" y="5105400"/>
            <a:ext cx="533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" name="Gerade Verbindung mit Pfeil 3169"/>
          <p:cNvCxnSpPr>
            <a:cxnSpLocks noChangeShapeType="1"/>
          </p:cNvCxnSpPr>
          <p:nvPr/>
        </p:nvCxnSpPr>
        <p:spPr bwMode="auto">
          <a:xfrm>
            <a:off x="6858000" y="51054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3" name="Textfeld 489"/>
          <p:cNvSpPr txBox="1">
            <a:spLocks noChangeArrowheads="1"/>
          </p:cNvSpPr>
          <p:nvPr/>
        </p:nvSpPr>
        <p:spPr bwMode="auto">
          <a:xfrm>
            <a:off x="6705600" y="4876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PCB</a:t>
            </a:r>
          </a:p>
        </p:txBody>
      </p:sp>
      <p:sp>
        <p:nvSpPr>
          <p:cNvPr id="2184" name="Rechteck 490"/>
          <p:cNvSpPr>
            <a:spLocks noChangeArrowheads="1"/>
          </p:cNvSpPr>
          <p:nvPr/>
        </p:nvSpPr>
        <p:spPr bwMode="auto">
          <a:xfrm>
            <a:off x="6629400" y="2667000"/>
            <a:ext cx="15240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2185" name="Rechteck 491"/>
          <p:cNvSpPr>
            <a:spLocks noChangeArrowheads="1"/>
          </p:cNvSpPr>
          <p:nvPr/>
        </p:nvSpPr>
        <p:spPr bwMode="auto">
          <a:xfrm>
            <a:off x="6629400" y="2743200"/>
            <a:ext cx="152400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2186" name="Gerade Verbindung mit Pfeil 492"/>
          <p:cNvCxnSpPr>
            <a:cxnSpLocks noChangeShapeType="1"/>
          </p:cNvCxnSpPr>
          <p:nvPr/>
        </p:nvCxnSpPr>
        <p:spPr bwMode="auto">
          <a:xfrm>
            <a:off x="6629400" y="1524000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7" name="Textfeld 493"/>
          <p:cNvSpPr txBox="1">
            <a:spLocks noChangeArrowheads="1"/>
          </p:cNvSpPr>
          <p:nvPr/>
        </p:nvSpPr>
        <p:spPr bwMode="auto">
          <a:xfrm>
            <a:off x="5943600" y="1143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Capacitive signal transmission</a:t>
            </a:r>
          </a:p>
        </p:txBody>
      </p:sp>
      <p:sp>
        <p:nvSpPr>
          <p:cNvPr id="495" name="Freihandform 494"/>
          <p:cNvSpPr/>
          <p:nvPr/>
        </p:nvSpPr>
        <p:spPr bwMode="auto">
          <a:xfrm>
            <a:off x="2254250" y="4800600"/>
            <a:ext cx="107950" cy="46038"/>
          </a:xfrm>
          <a:custGeom>
            <a:avLst/>
            <a:gdLst>
              <a:gd name="connsiteX0" fmla="*/ 0 w 142875"/>
              <a:gd name="connsiteY0" fmla="*/ 0 h 57150"/>
              <a:gd name="connsiteX1" fmla="*/ 57150 w 142875"/>
              <a:gd name="connsiteY1" fmla="*/ 57150 h 57150"/>
              <a:gd name="connsiteX2" fmla="*/ 142875 w 142875"/>
              <a:gd name="connsiteY2" fmla="*/ 57150 h 57150"/>
              <a:gd name="connsiteX3" fmla="*/ 85725 w 142875"/>
              <a:gd name="connsiteY3" fmla="*/ 9525 h 57150"/>
              <a:gd name="connsiteX4" fmla="*/ 0 w 142875"/>
              <a:gd name="connsiteY4" fmla="*/ 0 h 57150"/>
              <a:gd name="connsiteX0" fmla="*/ 0 w 142875"/>
              <a:gd name="connsiteY0" fmla="*/ 9525 h 66675"/>
              <a:gd name="connsiteX1" fmla="*/ 57150 w 142875"/>
              <a:gd name="connsiteY1" fmla="*/ 66675 h 66675"/>
              <a:gd name="connsiteX2" fmla="*/ 142875 w 142875"/>
              <a:gd name="connsiteY2" fmla="*/ 66675 h 66675"/>
              <a:gd name="connsiteX3" fmla="*/ 85725 w 142875"/>
              <a:gd name="connsiteY3" fmla="*/ 0 h 66675"/>
              <a:gd name="connsiteX4" fmla="*/ 0 w 142875"/>
              <a:gd name="connsiteY4" fmla="*/ 9525 h 66675"/>
              <a:gd name="connsiteX0" fmla="*/ 0 w 142875"/>
              <a:gd name="connsiteY0" fmla="*/ 9525 h 66675"/>
              <a:gd name="connsiteX1" fmla="*/ 57150 w 142875"/>
              <a:gd name="connsiteY1" fmla="*/ 66675 h 66675"/>
              <a:gd name="connsiteX2" fmla="*/ 142875 w 142875"/>
              <a:gd name="connsiteY2" fmla="*/ 66675 h 66675"/>
              <a:gd name="connsiteX3" fmla="*/ 85725 w 142875"/>
              <a:gd name="connsiteY3" fmla="*/ 0 h 66675"/>
              <a:gd name="connsiteX4" fmla="*/ 0 w 142875"/>
              <a:gd name="connsiteY4" fmla="*/ 9525 h 66675"/>
              <a:gd name="connsiteX0" fmla="*/ 0 w 142875"/>
              <a:gd name="connsiteY0" fmla="*/ 0 h 57150"/>
              <a:gd name="connsiteX1" fmla="*/ 57150 w 142875"/>
              <a:gd name="connsiteY1" fmla="*/ 57150 h 57150"/>
              <a:gd name="connsiteX2" fmla="*/ 142875 w 142875"/>
              <a:gd name="connsiteY2" fmla="*/ 57150 h 57150"/>
              <a:gd name="connsiteX3" fmla="*/ 98425 w 142875"/>
              <a:gd name="connsiteY3" fmla="*/ 9525 h 57150"/>
              <a:gd name="connsiteX4" fmla="*/ 0 w 142875"/>
              <a:gd name="connsiteY4" fmla="*/ 0 h 57150"/>
              <a:gd name="connsiteX0" fmla="*/ 0 w 123825"/>
              <a:gd name="connsiteY0" fmla="*/ 15875 h 47625"/>
              <a:gd name="connsiteX1" fmla="*/ 38100 w 123825"/>
              <a:gd name="connsiteY1" fmla="*/ 47625 h 47625"/>
              <a:gd name="connsiteX2" fmla="*/ 123825 w 123825"/>
              <a:gd name="connsiteY2" fmla="*/ 47625 h 47625"/>
              <a:gd name="connsiteX3" fmla="*/ 79375 w 123825"/>
              <a:gd name="connsiteY3" fmla="*/ 0 h 47625"/>
              <a:gd name="connsiteX4" fmla="*/ 0 w 123825"/>
              <a:gd name="connsiteY4" fmla="*/ 15875 h 47625"/>
              <a:gd name="connsiteX0" fmla="*/ 0 w 288925"/>
              <a:gd name="connsiteY0" fmla="*/ 0 h 184150"/>
              <a:gd name="connsiteX1" fmla="*/ 203200 w 288925"/>
              <a:gd name="connsiteY1" fmla="*/ 184150 h 184150"/>
              <a:gd name="connsiteX2" fmla="*/ 288925 w 288925"/>
              <a:gd name="connsiteY2" fmla="*/ 184150 h 184150"/>
              <a:gd name="connsiteX3" fmla="*/ 244475 w 288925"/>
              <a:gd name="connsiteY3" fmla="*/ 136525 h 184150"/>
              <a:gd name="connsiteX4" fmla="*/ 0 w 288925"/>
              <a:gd name="connsiteY4" fmla="*/ 0 h 184150"/>
              <a:gd name="connsiteX0" fmla="*/ 0 w 288925"/>
              <a:gd name="connsiteY0" fmla="*/ 9525 h 193675"/>
              <a:gd name="connsiteX1" fmla="*/ 203200 w 288925"/>
              <a:gd name="connsiteY1" fmla="*/ 193675 h 193675"/>
              <a:gd name="connsiteX2" fmla="*/ 288925 w 288925"/>
              <a:gd name="connsiteY2" fmla="*/ 193675 h 193675"/>
              <a:gd name="connsiteX3" fmla="*/ 219075 w 288925"/>
              <a:gd name="connsiteY3" fmla="*/ 0 h 193675"/>
              <a:gd name="connsiteX4" fmla="*/ 0 w 288925"/>
              <a:gd name="connsiteY4" fmla="*/ 9525 h 193675"/>
              <a:gd name="connsiteX0" fmla="*/ 0 w 447675"/>
              <a:gd name="connsiteY0" fmla="*/ 9525 h 193675"/>
              <a:gd name="connsiteX1" fmla="*/ 203200 w 447675"/>
              <a:gd name="connsiteY1" fmla="*/ 193675 h 193675"/>
              <a:gd name="connsiteX2" fmla="*/ 447675 w 447675"/>
              <a:gd name="connsiteY2" fmla="*/ 187325 h 193675"/>
              <a:gd name="connsiteX3" fmla="*/ 219075 w 447675"/>
              <a:gd name="connsiteY3" fmla="*/ 0 h 193675"/>
              <a:gd name="connsiteX4" fmla="*/ 0 w 447675"/>
              <a:gd name="connsiteY4" fmla="*/ 952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193675">
                <a:moveTo>
                  <a:pt x="0" y="9525"/>
                </a:moveTo>
                <a:lnTo>
                  <a:pt x="203200" y="193675"/>
                </a:lnTo>
                <a:lnTo>
                  <a:pt x="447675" y="187325"/>
                </a:lnTo>
                <a:lnTo>
                  <a:pt x="2190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96" name="Freihandform 495"/>
          <p:cNvSpPr/>
          <p:nvPr/>
        </p:nvSpPr>
        <p:spPr bwMode="auto">
          <a:xfrm>
            <a:off x="8274050" y="4800600"/>
            <a:ext cx="107950" cy="46038"/>
          </a:xfrm>
          <a:custGeom>
            <a:avLst/>
            <a:gdLst>
              <a:gd name="connsiteX0" fmla="*/ 0 w 142875"/>
              <a:gd name="connsiteY0" fmla="*/ 0 h 57150"/>
              <a:gd name="connsiteX1" fmla="*/ 57150 w 142875"/>
              <a:gd name="connsiteY1" fmla="*/ 57150 h 57150"/>
              <a:gd name="connsiteX2" fmla="*/ 142875 w 142875"/>
              <a:gd name="connsiteY2" fmla="*/ 57150 h 57150"/>
              <a:gd name="connsiteX3" fmla="*/ 85725 w 142875"/>
              <a:gd name="connsiteY3" fmla="*/ 9525 h 57150"/>
              <a:gd name="connsiteX4" fmla="*/ 0 w 142875"/>
              <a:gd name="connsiteY4" fmla="*/ 0 h 57150"/>
              <a:gd name="connsiteX0" fmla="*/ 0 w 142875"/>
              <a:gd name="connsiteY0" fmla="*/ 9525 h 66675"/>
              <a:gd name="connsiteX1" fmla="*/ 57150 w 142875"/>
              <a:gd name="connsiteY1" fmla="*/ 66675 h 66675"/>
              <a:gd name="connsiteX2" fmla="*/ 142875 w 142875"/>
              <a:gd name="connsiteY2" fmla="*/ 66675 h 66675"/>
              <a:gd name="connsiteX3" fmla="*/ 85725 w 142875"/>
              <a:gd name="connsiteY3" fmla="*/ 0 h 66675"/>
              <a:gd name="connsiteX4" fmla="*/ 0 w 142875"/>
              <a:gd name="connsiteY4" fmla="*/ 9525 h 66675"/>
              <a:gd name="connsiteX0" fmla="*/ 0 w 142875"/>
              <a:gd name="connsiteY0" fmla="*/ 9525 h 66675"/>
              <a:gd name="connsiteX1" fmla="*/ 57150 w 142875"/>
              <a:gd name="connsiteY1" fmla="*/ 66675 h 66675"/>
              <a:gd name="connsiteX2" fmla="*/ 142875 w 142875"/>
              <a:gd name="connsiteY2" fmla="*/ 66675 h 66675"/>
              <a:gd name="connsiteX3" fmla="*/ 85725 w 142875"/>
              <a:gd name="connsiteY3" fmla="*/ 0 h 66675"/>
              <a:gd name="connsiteX4" fmla="*/ 0 w 142875"/>
              <a:gd name="connsiteY4" fmla="*/ 9525 h 66675"/>
              <a:gd name="connsiteX0" fmla="*/ 0 w 142875"/>
              <a:gd name="connsiteY0" fmla="*/ 0 h 57150"/>
              <a:gd name="connsiteX1" fmla="*/ 57150 w 142875"/>
              <a:gd name="connsiteY1" fmla="*/ 57150 h 57150"/>
              <a:gd name="connsiteX2" fmla="*/ 142875 w 142875"/>
              <a:gd name="connsiteY2" fmla="*/ 57150 h 57150"/>
              <a:gd name="connsiteX3" fmla="*/ 98425 w 142875"/>
              <a:gd name="connsiteY3" fmla="*/ 9525 h 57150"/>
              <a:gd name="connsiteX4" fmla="*/ 0 w 142875"/>
              <a:gd name="connsiteY4" fmla="*/ 0 h 57150"/>
              <a:gd name="connsiteX0" fmla="*/ 0 w 123825"/>
              <a:gd name="connsiteY0" fmla="*/ 15875 h 47625"/>
              <a:gd name="connsiteX1" fmla="*/ 38100 w 123825"/>
              <a:gd name="connsiteY1" fmla="*/ 47625 h 47625"/>
              <a:gd name="connsiteX2" fmla="*/ 123825 w 123825"/>
              <a:gd name="connsiteY2" fmla="*/ 47625 h 47625"/>
              <a:gd name="connsiteX3" fmla="*/ 79375 w 123825"/>
              <a:gd name="connsiteY3" fmla="*/ 0 h 47625"/>
              <a:gd name="connsiteX4" fmla="*/ 0 w 123825"/>
              <a:gd name="connsiteY4" fmla="*/ 15875 h 47625"/>
              <a:gd name="connsiteX0" fmla="*/ 0 w 288925"/>
              <a:gd name="connsiteY0" fmla="*/ 0 h 184150"/>
              <a:gd name="connsiteX1" fmla="*/ 203200 w 288925"/>
              <a:gd name="connsiteY1" fmla="*/ 184150 h 184150"/>
              <a:gd name="connsiteX2" fmla="*/ 288925 w 288925"/>
              <a:gd name="connsiteY2" fmla="*/ 184150 h 184150"/>
              <a:gd name="connsiteX3" fmla="*/ 244475 w 288925"/>
              <a:gd name="connsiteY3" fmla="*/ 136525 h 184150"/>
              <a:gd name="connsiteX4" fmla="*/ 0 w 288925"/>
              <a:gd name="connsiteY4" fmla="*/ 0 h 184150"/>
              <a:gd name="connsiteX0" fmla="*/ 0 w 288925"/>
              <a:gd name="connsiteY0" fmla="*/ 9525 h 193675"/>
              <a:gd name="connsiteX1" fmla="*/ 203200 w 288925"/>
              <a:gd name="connsiteY1" fmla="*/ 193675 h 193675"/>
              <a:gd name="connsiteX2" fmla="*/ 288925 w 288925"/>
              <a:gd name="connsiteY2" fmla="*/ 193675 h 193675"/>
              <a:gd name="connsiteX3" fmla="*/ 219075 w 288925"/>
              <a:gd name="connsiteY3" fmla="*/ 0 h 193675"/>
              <a:gd name="connsiteX4" fmla="*/ 0 w 288925"/>
              <a:gd name="connsiteY4" fmla="*/ 9525 h 193675"/>
              <a:gd name="connsiteX0" fmla="*/ 0 w 447675"/>
              <a:gd name="connsiteY0" fmla="*/ 9525 h 193675"/>
              <a:gd name="connsiteX1" fmla="*/ 203200 w 447675"/>
              <a:gd name="connsiteY1" fmla="*/ 193675 h 193675"/>
              <a:gd name="connsiteX2" fmla="*/ 447675 w 447675"/>
              <a:gd name="connsiteY2" fmla="*/ 187325 h 193675"/>
              <a:gd name="connsiteX3" fmla="*/ 219075 w 447675"/>
              <a:gd name="connsiteY3" fmla="*/ 0 h 193675"/>
              <a:gd name="connsiteX4" fmla="*/ 0 w 447675"/>
              <a:gd name="connsiteY4" fmla="*/ 952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193675">
                <a:moveTo>
                  <a:pt x="0" y="9525"/>
                </a:moveTo>
                <a:lnTo>
                  <a:pt x="203200" y="193675"/>
                </a:lnTo>
                <a:lnTo>
                  <a:pt x="447675" y="187325"/>
                </a:lnTo>
                <a:lnTo>
                  <a:pt x="2190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4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Summary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28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489450"/>
          </a:xfrm>
        </p:spPr>
        <p:txBody>
          <a:bodyPr/>
          <a:lstStyle/>
          <a:p>
            <a:r>
              <a:rPr lang="en-US" sz="1400" dirty="0" smtClean="0"/>
              <a:t>Collaborations have been formed with the goals to develop HVCMOS sensors </a:t>
            </a:r>
            <a:r>
              <a:rPr lang="en-US" sz="1400" dirty="0" smtClean="0">
                <a:solidFill>
                  <a:srgbClr val="FF0000"/>
                </a:solidFill>
              </a:rPr>
              <a:t>for ATLAS-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FF0000"/>
                </a:solidFill>
              </a:rPr>
              <a:t>Mu3e </a:t>
            </a:r>
            <a:r>
              <a:rPr lang="en-US" sz="1400" dirty="0" smtClean="0"/>
              <a:t>experiments, as well for </a:t>
            </a:r>
            <a:r>
              <a:rPr lang="en-US" sz="1400" dirty="0" smtClean="0">
                <a:solidFill>
                  <a:srgbClr val="FF0000"/>
                </a:solidFill>
              </a:rPr>
              <a:t>CLIC</a:t>
            </a:r>
          </a:p>
          <a:p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Mu3e prototype detector </a:t>
            </a:r>
            <a:r>
              <a:rPr lang="en-US" sz="1400" dirty="0" smtClean="0"/>
              <a:t>(technology AMS </a:t>
            </a:r>
            <a:r>
              <a:rPr lang="en-US" sz="1400" dirty="0"/>
              <a:t>0.18 µm </a:t>
            </a:r>
            <a:r>
              <a:rPr lang="en-US" sz="1400" dirty="0" smtClean="0"/>
              <a:t>H18) </a:t>
            </a:r>
            <a:r>
              <a:rPr lang="en-US" sz="1400" dirty="0"/>
              <a:t>(design Heidelberg) </a:t>
            </a:r>
            <a:r>
              <a:rPr lang="en-US" sz="1400" dirty="0" smtClean="0"/>
              <a:t>is a fully monolithic sensor with </a:t>
            </a:r>
            <a:r>
              <a:rPr lang="en-US" sz="1400" dirty="0" err="1" smtClean="0"/>
              <a:t>untriggered</a:t>
            </a:r>
            <a:r>
              <a:rPr lang="en-US" sz="1400" dirty="0" smtClean="0"/>
              <a:t> time-stamp based readout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Detection efficiency of &gt;99% </a:t>
            </a:r>
            <a:r>
              <a:rPr lang="en-US" sz="1400" dirty="0" smtClean="0"/>
              <a:t>has been measured in a beam test, time resolution </a:t>
            </a:r>
            <a:r>
              <a:rPr lang="en-US" sz="1400" dirty="0" smtClean="0">
                <a:solidFill>
                  <a:srgbClr val="FF0000"/>
                </a:solidFill>
              </a:rPr>
              <a:t>(time walk) is ~ 70 ns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ATLAS prototypes </a:t>
            </a:r>
            <a:r>
              <a:rPr lang="en-US" sz="1400" dirty="0" smtClean="0"/>
              <a:t>in </a:t>
            </a:r>
            <a:r>
              <a:rPr lang="en-US" sz="1400" dirty="0" smtClean="0">
                <a:solidFill>
                  <a:srgbClr val="FF0000"/>
                </a:solidFill>
              </a:rPr>
              <a:t>AMS</a:t>
            </a:r>
            <a:r>
              <a:rPr lang="en-US" sz="1400" dirty="0" smtClean="0"/>
              <a:t> 0.18 </a:t>
            </a:r>
            <a:r>
              <a:rPr lang="en-US" sz="1400" dirty="0"/>
              <a:t>µm </a:t>
            </a:r>
            <a:r>
              <a:rPr lang="en-US" sz="1400" dirty="0" smtClean="0"/>
              <a:t>(H18) (design HD) and </a:t>
            </a:r>
            <a:r>
              <a:rPr lang="en-US" sz="1400" dirty="0" smtClean="0">
                <a:solidFill>
                  <a:srgbClr val="FF0000"/>
                </a:solidFill>
              </a:rPr>
              <a:t>GF</a:t>
            </a:r>
            <a:r>
              <a:rPr lang="en-US" sz="1400" dirty="0" smtClean="0"/>
              <a:t> 0.13 µm (design CPPM, HD) technologies are </a:t>
            </a:r>
            <a:r>
              <a:rPr lang="en-US" sz="1400" dirty="0" err="1" smtClean="0">
                <a:solidFill>
                  <a:srgbClr val="FF0000"/>
                </a:solidFill>
              </a:rPr>
              <a:t>capacitively</a:t>
            </a:r>
            <a:r>
              <a:rPr lang="en-US" sz="1400" dirty="0" smtClean="0">
                <a:solidFill>
                  <a:srgbClr val="FF0000"/>
                </a:solidFill>
              </a:rPr>
              <a:t> coupled smart sensors </a:t>
            </a:r>
            <a:r>
              <a:rPr lang="en-US" sz="1400" dirty="0" smtClean="0"/>
              <a:t>that can be readout using FE-I4 chip</a:t>
            </a:r>
          </a:p>
          <a:p>
            <a:r>
              <a:rPr lang="en-US" sz="1400" dirty="0" smtClean="0"/>
              <a:t>Irradiations and test beam measurements have been performed on the H18 chip</a:t>
            </a:r>
          </a:p>
          <a:p>
            <a:r>
              <a:rPr lang="en-US" sz="1400" dirty="0" smtClean="0"/>
              <a:t>The H18-chip is </a:t>
            </a:r>
            <a:r>
              <a:rPr lang="en-US" sz="1400" dirty="0" smtClean="0">
                <a:solidFill>
                  <a:srgbClr val="FF0000"/>
                </a:solidFill>
              </a:rPr>
              <a:t>operational </a:t>
            </a:r>
            <a:r>
              <a:rPr lang="en-US" sz="1400" dirty="0" smtClean="0"/>
              <a:t>after </a:t>
            </a:r>
            <a:r>
              <a:rPr lang="en-US" sz="1400" dirty="0" smtClean="0">
                <a:solidFill>
                  <a:srgbClr val="FF0000"/>
                </a:solidFill>
              </a:rPr>
              <a:t>880 </a:t>
            </a:r>
            <a:r>
              <a:rPr lang="en-US" sz="1400" dirty="0" err="1" smtClean="0">
                <a:solidFill>
                  <a:srgbClr val="FF0000"/>
                </a:solidFill>
              </a:rPr>
              <a:t>MRad</a:t>
            </a:r>
            <a:r>
              <a:rPr lang="en-US" sz="1400" dirty="0" smtClean="0">
                <a:solidFill>
                  <a:srgbClr val="FF0000"/>
                </a:solidFill>
              </a:rPr>
              <a:t> and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16 </a:t>
            </a:r>
            <a:r>
              <a:rPr lang="en-US" sz="1400" dirty="0" err="1" smtClean="0">
                <a:solidFill>
                  <a:srgbClr val="FF0000"/>
                </a:solidFill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eq</a:t>
            </a:r>
            <a:r>
              <a:rPr lang="en-US" sz="1400" dirty="0" smtClean="0">
                <a:solidFill>
                  <a:srgbClr val="FF0000"/>
                </a:solidFill>
              </a:rPr>
              <a:t>/cm</a:t>
            </a:r>
            <a:r>
              <a:rPr lang="en-US" sz="14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1400" dirty="0" smtClean="0"/>
              <a:t>A test </a:t>
            </a:r>
            <a:r>
              <a:rPr lang="en-US" sz="1400" dirty="0" smtClean="0">
                <a:solidFill>
                  <a:srgbClr val="FF0000"/>
                </a:solidFill>
              </a:rPr>
              <a:t>beam measurement </a:t>
            </a:r>
            <a:r>
              <a:rPr lang="en-US" sz="1400" dirty="0" smtClean="0"/>
              <a:t>has been performed with the test-setups which are still not optimized and in development stage – the threshold uniformity was poor</a:t>
            </a:r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uniradiated</a:t>
            </a:r>
            <a:r>
              <a:rPr lang="en-US" sz="1400" dirty="0" smtClean="0"/>
              <a:t> H18-detector had a detection efficiency of &gt;90% in the regions with lower threshold</a:t>
            </a:r>
          </a:p>
        </p:txBody>
      </p:sp>
    </p:spTree>
    <p:extLst>
      <p:ext uri="{BB962C8B-B14F-4D97-AF65-F5344CB8AC3E}">
        <p14:creationId xmlns:p14="http://schemas.microsoft.com/office/powerpoint/2010/main" val="2046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Summary</a:t>
            </a:r>
            <a:endParaRPr lang="en-US" sz="2000" dirty="0" smtClean="0"/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29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641850"/>
          </a:xfrm>
        </p:spPr>
        <p:txBody>
          <a:bodyPr/>
          <a:lstStyle/>
          <a:p>
            <a:r>
              <a:rPr lang="en-US" sz="1400" dirty="0" smtClean="0"/>
              <a:t>We </a:t>
            </a:r>
            <a:r>
              <a:rPr lang="en-US" sz="1400" dirty="0"/>
              <a:t>need to </a:t>
            </a:r>
            <a:r>
              <a:rPr lang="en-US" sz="1400" dirty="0" smtClean="0"/>
              <a:t>improve the </a:t>
            </a:r>
            <a:r>
              <a:rPr lang="en-US" sz="1400" dirty="0"/>
              <a:t>time </a:t>
            </a:r>
            <a:r>
              <a:rPr lang="en-US" sz="1400" dirty="0" smtClean="0"/>
              <a:t>walk and the detection efficiency</a:t>
            </a:r>
          </a:p>
          <a:p>
            <a:r>
              <a:rPr lang="en-US" sz="1400" dirty="0" smtClean="0"/>
              <a:t>Three approaches:</a:t>
            </a:r>
            <a:endParaRPr lang="en-US" sz="1400" dirty="0"/>
          </a:p>
          <a:p>
            <a:r>
              <a:rPr lang="en-US" sz="1400" dirty="0"/>
              <a:t>1) </a:t>
            </a:r>
            <a:r>
              <a:rPr lang="en-US" sz="1400" dirty="0" smtClean="0"/>
              <a:t>Optimization of the </a:t>
            </a:r>
            <a:r>
              <a:rPr lang="en-US" sz="1400" dirty="0"/>
              <a:t>present design</a:t>
            </a:r>
          </a:p>
          <a:p>
            <a:r>
              <a:rPr lang="en-US" sz="1400" dirty="0"/>
              <a:t>2) </a:t>
            </a:r>
            <a:r>
              <a:rPr lang="en-US" sz="1400" dirty="0" smtClean="0"/>
              <a:t>Use of low-pass filter and the time-walk compensation circuit</a:t>
            </a:r>
            <a:endParaRPr lang="en-US" sz="1400" dirty="0"/>
          </a:p>
          <a:p>
            <a:r>
              <a:rPr lang="en-US" sz="1400" dirty="0"/>
              <a:t>3) </a:t>
            </a:r>
            <a:r>
              <a:rPr lang="en-US" sz="1400" dirty="0" smtClean="0"/>
              <a:t>Detector structure improvements (isolated PMOS) and </a:t>
            </a:r>
            <a:r>
              <a:rPr lang="en-US" sz="1400" dirty="0" smtClean="0">
                <a:solidFill>
                  <a:srgbClr val="FF0000"/>
                </a:solidFill>
              </a:rPr>
              <a:t>the use of substrates of higher resistivity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Chip producers AMS and </a:t>
            </a:r>
            <a:r>
              <a:rPr lang="en-US" sz="1400" dirty="0" err="1" smtClean="0">
                <a:solidFill>
                  <a:srgbClr val="FF0000"/>
                </a:solidFill>
              </a:rPr>
              <a:t>LFoundry</a:t>
            </a:r>
            <a:r>
              <a:rPr lang="en-US" sz="1400" dirty="0" smtClean="0">
                <a:solidFill>
                  <a:srgbClr val="FF0000"/>
                </a:solidFill>
              </a:rPr>
              <a:t> allow such “extra features” within their processes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AMS </a:t>
            </a:r>
            <a:r>
              <a:rPr lang="en-US" sz="1400" dirty="0" smtClean="0"/>
              <a:t>additionally offers </a:t>
            </a:r>
            <a:r>
              <a:rPr lang="en-US" sz="1400" dirty="0">
                <a:solidFill>
                  <a:srgbClr val="FF0000"/>
                </a:solidFill>
              </a:rPr>
              <a:t>through silicon </a:t>
            </a:r>
            <a:r>
              <a:rPr lang="en-US" sz="1400" dirty="0" err="1">
                <a:solidFill>
                  <a:srgbClr val="FF0000"/>
                </a:solidFill>
              </a:rPr>
              <a:t>vias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and wafer bonding </a:t>
            </a:r>
            <a:r>
              <a:rPr lang="en-US" sz="1400" dirty="0" smtClean="0"/>
              <a:t>(</a:t>
            </a:r>
            <a:r>
              <a:rPr lang="en-US" sz="1400" dirty="0"/>
              <a:t>so far only for H35, from end of 2015 </a:t>
            </a:r>
            <a:r>
              <a:rPr lang="en-US" sz="1400" dirty="0" smtClean="0"/>
              <a:t>also for H18 process)</a:t>
            </a:r>
            <a:endParaRPr lang="en-US" sz="1400" dirty="0"/>
          </a:p>
          <a:p>
            <a:r>
              <a:rPr lang="en-US" sz="1400" dirty="0" smtClean="0"/>
              <a:t>We are also investigating the use of </a:t>
            </a:r>
            <a:r>
              <a:rPr lang="en-US" sz="1400" dirty="0" smtClean="0">
                <a:solidFill>
                  <a:srgbClr val="FF0000"/>
                </a:solidFill>
              </a:rPr>
              <a:t>HVCMOS</a:t>
            </a:r>
            <a:r>
              <a:rPr lang="en-US" sz="1400" dirty="0" smtClean="0"/>
              <a:t> sensors (segmented strips) </a:t>
            </a:r>
            <a:r>
              <a:rPr lang="en-US" sz="1400" dirty="0" smtClean="0">
                <a:solidFill>
                  <a:srgbClr val="FF0000"/>
                </a:solidFill>
              </a:rPr>
              <a:t>for the ATLAS strip layers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Constant delay </a:t>
            </a:r>
            <a:r>
              <a:rPr lang="en-US" sz="1400" dirty="0" err="1" smtClean="0">
                <a:solidFill>
                  <a:srgbClr val="FF0000"/>
                </a:solidFill>
              </a:rPr>
              <a:t>lossy</a:t>
            </a:r>
            <a:r>
              <a:rPr lang="en-US" sz="1400" dirty="0" smtClean="0">
                <a:solidFill>
                  <a:srgbClr val="FF0000"/>
                </a:solidFill>
              </a:rPr>
              <a:t> multiplexing </a:t>
            </a:r>
            <a:r>
              <a:rPr lang="en-US" sz="1400" dirty="0" smtClean="0"/>
              <a:t>can be used – every hit is transmitted to one of n outputs with a </a:t>
            </a:r>
            <a:r>
              <a:rPr lang="en-US" sz="1400" dirty="0" smtClean="0">
                <a:solidFill>
                  <a:srgbClr val="FF0000"/>
                </a:solidFill>
              </a:rPr>
              <a:t>constant delay of ~60 ns.</a:t>
            </a:r>
          </a:p>
          <a:p>
            <a:r>
              <a:rPr lang="en-US" sz="1400" dirty="0" smtClean="0"/>
              <a:t>Hit loss occurs only if there are more than n simultaneous hits within one bunch crossing</a:t>
            </a:r>
          </a:p>
        </p:txBody>
      </p:sp>
    </p:spTree>
    <p:extLst>
      <p:ext uri="{BB962C8B-B14F-4D97-AF65-F5344CB8AC3E}">
        <p14:creationId xmlns:p14="http://schemas.microsoft.com/office/powerpoint/2010/main" val="22781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 bwMode="auto">
          <a:xfrm>
            <a:off x="685800" y="3505200"/>
            <a:ext cx="7543800" cy="21336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HVCMOS </a:t>
            </a:r>
            <a:r>
              <a:rPr lang="en-US" sz="2000" dirty="0" smtClean="0"/>
              <a:t>introduction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3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752600"/>
          </a:xfrm>
        </p:spPr>
        <p:txBody>
          <a:bodyPr/>
          <a:lstStyle/>
          <a:p>
            <a:r>
              <a:rPr lang="en-US" sz="1400" dirty="0" smtClean="0"/>
              <a:t>Some drawbacks:</a:t>
            </a:r>
          </a:p>
          <a:p>
            <a:r>
              <a:rPr lang="en-US" sz="1400" dirty="0" smtClean="0"/>
              <a:t>The standard substrates are relatively </a:t>
            </a:r>
            <a:r>
              <a:rPr lang="en-US" sz="1400" dirty="0" smtClean="0">
                <a:solidFill>
                  <a:srgbClr val="FF0000"/>
                </a:solidFill>
              </a:rPr>
              <a:t>low resistive </a:t>
            </a:r>
            <a:r>
              <a:rPr lang="en-US" sz="1400" dirty="0" smtClean="0"/>
              <a:t>(~20 </a:t>
            </a:r>
            <a:r>
              <a:rPr lang="el-GR" sz="1400" dirty="0" smtClean="0"/>
              <a:t>Ω</a:t>
            </a:r>
            <a:r>
              <a:rPr lang="de-DE" sz="1400" dirty="0" smtClean="0"/>
              <a:t>cm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depleted region </a:t>
            </a:r>
            <a:r>
              <a:rPr lang="en-US" sz="1400" dirty="0" smtClean="0"/>
              <a:t>is up to ~15 µm thick – MIP signals are relatively weak ~ 1800 e</a:t>
            </a:r>
          </a:p>
          <a:p>
            <a:r>
              <a:rPr lang="en-US" sz="1400" dirty="0" smtClean="0"/>
              <a:t>The collection electrode is, at the same time, the PMOS bulk – there is a strong capacitive </a:t>
            </a:r>
            <a:r>
              <a:rPr lang="en-US" sz="1400" dirty="0" smtClean="0">
                <a:solidFill>
                  <a:srgbClr val="FF0000"/>
                </a:solidFill>
              </a:rPr>
              <a:t>crosstalk</a:t>
            </a:r>
            <a:r>
              <a:rPr lang="en-US" sz="1400" dirty="0" smtClean="0"/>
              <a:t> from PMOS transistors to the detector input.</a:t>
            </a:r>
          </a:p>
          <a:p>
            <a:r>
              <a:rPr lang="en-US" sz="1400" dirty="0" smtClean="0"/>
              <a:t>General drawback of monolithic sensors: Complex in-pixel electronics leads to increased detector capacitance or to decreased electrode-/pixel-size ratio </a:t>
            </a:r>
          </a:p>
        </p:txBody>
      </p:sp>
      <p:cxnSp>
        <p:nvCxnSpPr>
          <p:cNvPr id="7" name="Gerade Verbindung 3"/>
          <p:cNvCxnSpPr>
            <a:cxnSpLocks noChangeShapeType="1"/>
          </p:cNvCxnSpPr>
          <p:nvPr/>
        </p:nvCxnSpPr>
        <p:spPr bwMode="auto">
          <a:xfrm>
            <a:off x="685800" y="3505200"/>
            <a:ext cx="7543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 bwMode="auto">
          <a:xfrm>
            <a:off x="1981200" y="3505200"/>
            <a:ext cx="1524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hteck 494"/>
          <p:cNvSpPr>
            <a:spLocks noChangeArrowheads="1"/>
          </p:cNvSpPr>
          <p:nvPr/>
        </p:nvSpPr>
        <p:spPr bwMode="auto">
          <a:xfrm rot="5400000">
            <a:off x="2895600" y="3352800"/>
            <a:ext cx="3048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3" name="Rechteck 12"/>
          <p:cNvSpPr/>
          <p:nvPr/>
        </p:nvSpPr>
        <p:spPr bwMode="auto">
          <a:xfrm rot="10800000">
            <a:off x="2133600" y="35052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" name="Bogen 13"/>
          <p:cNvSpPr/>
          <p:nvPr/>
        </p:nvSpPr>
        <p:spPr bwMode="auto">
          <a:xfrm rot="5400000">
            <a:off x="39624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15" name="Gerade Verbindung 23"/>
          <p:cNvCxnSpPr>
            <a:cxnSpLocks noChangeShapeType="1"/>
          </p:cNvCxnSpPr>
          <p:nvPr/>
        </p:nvCxnSpPr>
        <p:spPr bwMode="auto">
          <a:xfrm flipV="1">
            <a:off x="44958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506"/>
          <p:cNvCxnSpPr>
            <a:cxnSpLocks noChangeShapeType="1"/>
          </p:cNvCxnSpPr>
          <p:nvPr/>
        </p:nvCxnSpPr>
        <p:spPr bwMode="auto">
          <a:xfrm flipH="1">
            <a:off x="1295400" y="5181600"/>
            <a:ext cx="297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Bogen 16"/>
          <p:cNvSpPr/>
          <p:nvPr/>
        </p:nvSpPr>
        <p:spPr bwMode="auto">
          <a:xfrm rot="16200000" flipH="1">
            <a:off x="9906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18" name="Gerade Verbindung 508"/>
          <p:cNvCxnSpPr>
            <a:cxnSpLocks noChangeShapeType="1"/>
          </p:cNvCxnSpPr>
          <p:nvPr/>
        </p:nvCxnSpPr>
        <p:spPr bwMode="auto">
          <a:xfrm flipV="1">
            <a:off x="9906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223"/>
          <p:cNvSpPr txBox="1">
            <a:spLocks noChangeArrowheads="1"/>
          </p:cNvSpPr>
          <p:nvPr/>
        </p:nvSpPr>
        <p:spPr bwMode="auto">
          <a:xfrm>
            <a:off x="2022335" y="3886200"/>
            <a:ext cx="10005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Deep-n-well</a:t>
            </a:r>
            <a:endParaRPr lang="en-US" alt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209800" y="3429000"/>
            <a:ext cx="457200" cy="152400"/>
            <a:chOff x="4648200" y="2057400"/>
            <a:chExt cx="457200" cy="152400"/>
          </a:xfrm>
          <a:solidFill>
            <a:srgbClr val="FF0000"/>
          </a:solidFill>
        </p:grpSpPr>
        <p:sp>
          <p:nvSpPr>
            <p:cNvPr id="6" name="Rechteck 5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819400" y="3429000"/>
            <a:ext cx="457200" cy="152400"/>
            <a:chOff x="4648200" y="2057400"/>
            <a:chExt cx="457200" cy="152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Rechteck 30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 bwMode="auto">
          <a:xfrm>
            <a:off x="2590800" y="3124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1981200" y="297180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PMOS</a:t>
            </a:r>
            <a:endParaRPr lang="en-US" dirty="0"/>
          </a:p>
        </p:txBody>
      </p:sp>
      <p:cxnSp>
        <p:nvCxnSpPr>
          <p:cNvPr id="37" name="Gerade Verbindung mit Pfeil 36"/>
          <p:cNvCxnSpPr/>
          <p:nvPr/>
        </p:nvCxnSpPr>
        <p:spPr bwMode="auto">
          <a:xfrm>
            <a:off x="3200400" y="3124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2590800" y="29718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NMOS</a:t>
            </a:r>
            <a:endParaRPr lang="en-US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5486400" y="3505200"/>
            <a:ext cx="1524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0" name="Rechteck 494"/>
          <p:cNvSpPr>
            <a:spLocks noChangeArrowheads="1"/>
          </p:cNvSpPr>
          <p:nvPr/>
        </p:nvSpPr>
        <p:spPr bwMode="auto">
          <a:xfrm rot="5400000">
            <a:off x="6400800" y="3352800"/>
            <a:ext cx="3048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41" name="Rechteck 40"/>
          <p:cNvSpPr/>
          <p:nvPr/>
        </p:nvSpPr>
        <p:spPr bwMode="auto">
          <a:xfrm rot="10800000">
            <a:off x="5638800" y="35052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2" name="Bogen 41"/>
          <p:cNvSpPr/>
          <p:nvPr/>
        </p:nvSpPr>
        <p:spPr bwMode="auto">
          <a:xfrm rot="5400000">
            <a:off x="74676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43" name="Gerade Verbindung 23"/>
          <p:cNvCxnSpPr>
            <a:cxnSpLocks noChangeShapeType="1"/>
          </p:cNvCxnSpPr>
          <p:nvPr/>
        </p:nvCxnSpPr>
        <p:spPr bwMode="auto">
          <a:xfrm flipV="1">
            <a:off x="80010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506"/>
          <p:cNvCxnSpPr>
            <a:cxnSpLocks noChangeShapeType="1"/>
          </p:cNvCxnSpPr>
          <p:nvPr/>
        </p:nvCxnSpPr>
        <p:spPr bwMode="auto">
          <a:xfrm flipH="1">
            <a:off x="4800600" y="5181600"/>
            <a:ext cx="297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Bogen 44"/>
          <p:cNvSpPr/>
          <p:nvPr/>
        </p:nvSpPr>
        <p:spPr bwMode="auto">
          <a:xfrm rot="16200000" flipH="1">
            <a:off x="4495800" y="4648200"/>
            <a:ext cx="533400" cy="533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46" name="Gerade Verbindung 508"/>
          <p:cNvCxnSpPr>
            <a:cxnSpLocks noChangeShapeType="1"/>
          </p:cNvCxnSpPr>
          <p:nvPr/>
        </p:nvCxnSpPr>
        <p:spPr bwMode="auto">
          <a:xfrm flipV="1">
            <a:off x="4495800" y="3505200"/>
            <a:ext cx="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223"/>
          <p:cNvSpPr txBox="1">
            <a:spLocks noChangeArrowheads="1"/>
          </p:cNvSpPr>
          <p:nvPr/>
        </p:nvSpPr>
        <p:spPr bwMode="auto">
          <a:xfrm>
            <a:off x="5486400" y="38862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N-Well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5715000" y="3429000"/>
            <a:ext cx="457200" cy="152400"/>
            <a:chOff x="4648200" y="2057400"/>
            <a:chExt cx="457200" cy="152400"/>
          </a:xfrm>
          <a:solidFill>
            <a:srgbClr val="FF0000"/>
          </a:solidFill>
        </p:grpSpPr>
        <p:sp>
          <p:nvSpPr>
            <p:cNvPr id="49" name="Rechteck 48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6324600" y="3429000"/>
            <a:ext cx="457200" cy="152400"/>
            <a:chOff x="4648200" y="2057400"/>
            <a:chExt cx="457200" cy="152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Rechteck 52"/>
            <p:cNvSpPr/>
            <p:nvPr/>
          </p:nvSpPr>
          <p:spPr bwMode="auto">
            <a:xfrm>
              <a:off x="46482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4953000" y="21336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4800600" y="2057400"/>
              <a:ext cx="1524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1" name="Textfeld 223"/>
          <p:cNvSpPr txBox="1">
            <a:spLocks noChangeArrowheads="1"/>
          </p:cNvSpPr>
          <p:nvPr/>
        </p:nvSpPr>
        <p:spPr bwMode="auto">
          <a:xfrm>
            <a:off x="756815" y="5285601"/>
            <a:ext cx="99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P-Substrate</a:t>
            </a:r>
            <a:endParaRPr lang="en-US" alt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3657600" y="3733800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Shallow</a:t>
            </a:r>
            <a:r>
              <a:rPr lang="de-DE" dirty="0" smtClean="0"/>
              <a:t>-p-</a:t>
            </a:r>
            <a:r>
              <a:rPr lang="de-DE" dirty="0" err="1" smtClean="0"/>
              <a:t>well</a:t>
            </a:r>
            <a:endParaRPr lang="en-US" dirty="0"/>
          </a:p>
        </p:txBody>
      </p:sp>
      <p:cxnSp>
        <p:nvCxnSpPr>
          <p:cNvPr id="58" name="Gerade Verbindung mit Pfeil 57"/>
          <p:cNvCxnSpPr>
            <a:stCxn id="62" idx="1"/>
          </p:cNvCxnSpPr>
          <p:nvPr/>
        </p:nvCxnSpPr>
        <p:spPr bwMode="auto">
          <a:xfrm flipH="1" flipV="1">
            <a:off x="3352800" y="3810000"/>
            <a:ext cx="304800" cy="623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mit Pfeil 64"/>
          <p:cNvCxnSpPr/>
          <p:nvPr/>
        </p:nvCxnSpPr>
        <p:spPr bwMode="auto">
          <a:xfrm flipV="1">
            <a:off x="1828800" y="3810000"/>
            <a:ext cx="304800" cy="623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685800" y="3733800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Shallow</a:t>
            </a:r>
            <a:r>
              <a:rPr lang="de-DE" dirty="0" smtClean="0"/>
              <a:t>-n-</a:t>
            </a:r>
            <a:r>
              <a:rPr lang="de-DE" dirty="0" err="1" smtClean="0"/>
              <a:t>well</a:t>
            </a:r>
            <a:endParaRPr lang="en-US" dirty="0"/>
          </a:p>
        </p:txBody>
      </p:sp>
      <p:cxnSp>
        <p:nvCxnSpPr>
          <p:cNvPr id="60" name="Gerade Verbindung mit Pfeil 59"/>
          <p:cNvCxnSpPr/>
          <p:nvPr/>
        </p:nvCxnSpPr>
        <p:spPr bwMode="auto">
          <a:xfrm rot="10800000">
            <a:off x="2756745" y="4191000"/>
            <a:ext cx="0" cy="1143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2743200" y="4495800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~60V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4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2362200" y="1447800"/>
            <a:ext cx="7620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581400" y="1752600"/>
            <a:ext cx="7620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2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2362200" y="1447800"/>
            <a:ext cx="7620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581400" y="1752600"/>
            <a:ext cx="7620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776473" y="3352800"/>
            <a:ext cx="5386327" cy="304800"/>
            <a:chOff x="1776473" y="3352800"/>
            <a:chExt cx="5386327" cy="304800"/>
          </a:xfrm>
        </p:grpSpPr>
        <p:cxnSp>
          <p:nvCxnSpPr>
            <p:cNvPr id="4" name="Gerade Verbindung mit Pfeil 3"/>
            <p:cNvCxnSpPr/>
            <p:nvPr/>
          </p:nvCxnSpPr>
          <p:spPr bwMode="auto">
            <a:xfrm>
              <a:off x="1981200" y="3657600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mit Pfeil 29"/>
            <p:cNvCxnSpPr>
              <a:stCxn id="48" idx="3"/>
            </p:cNvCxnSpPr>
            <p:nvPr/>
          </p:nvCxnSpPr>
          <p:spPr bwMode="auto">
            <a:xfrm>
              <a:off x="3124200" y="3657600"/>
              <a:ext cx="4572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/>
            <p:nvPr/>
          </p:nvCxnSpPr>
          <p:spPr bwMode="auto">
            <a:xfrm>
              <a:off x="4343400" y="3657600"/>
              <a:ext cx="28194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1776473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2004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44196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5700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2362200" y="1447800"/>
            <a:ext cx="7620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581400" y="1752600"/>
            <a:ext cx="7620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981200" y="36576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stCxn id="48" idx="3"/>
          </p:cNvCxnSpPr>
          <p:nvPr/>
        </p:nvCxnSpPr>
        <p:spPr bwMode="auto">
          <a:xfrm>
            <a:off x="3124200" y="36576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4343400" y="3657600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776473" y="3352800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3200400" y="3352800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4419600" y="3352800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cxnSp>
        <p:nvCxnSpPr>
          <p:cNvPr id="6" name="Gerade Verbindung mit Pfeil 5"/>
          <p:cNvCxnSpPr>
            <a:stCxn id="48" idx="2"/>
          </p:cNvCxnSpPr>
          <p:nvPr/>
        </p:nvCxnSpPr>
        <p:spPr bwMode="auto">
          <a:xfrm>
            <a:off x="2743200" y="39624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>
            <a:off x="3962400" y="39624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hteck 49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1" name="Rechteck 50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398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1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4800600" y="2362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776473" y="3352800"/>
            <a:ext cx="5386327" cy="304800"/>
            <a:chOff x="1776473" y="3352800"/>
            <a:chExt cx="5386327" cy="304800"/>
          </a:xfrm>
        </p:grpSpPr>
        <p:cxnSp>
          <p:nvCxnSpPr>
            <p:cNvPr id="4" name="Gerade Verbindung mit Pfeil 3"/>
            <p:cNvCxnSpPr>
              <a:endCxn id="42" idx="1"/>
            </p:cNvCxnSpPr>
            <p:nvPr/>
          </p:nvCxnSpPr>
          <p:spPr bwMode="auto">
            <a:xfrm>
              <a:off x="1981200" y="3657600"/>
              <a:ext cx="28194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>
              <a:stCxn id="75" idx="3"/>
            </p:cNvCxnSpPr>
            <p:nvPr/>
          </p:nvCxnSpPr>
          <p:spPr bwMode="auto">
            <a:xfrm>
              <a:off x="5562600" y="3657600"/>
              <a:ext cx="16002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1776473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6388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4196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</p:grpSp>
      <p:sp>
        <p:nvSpPr>
          <p:cNvPr id="53" name="Rechteck 52"/>
          <p:cNvSpPr/>
          <p:nvPr/>
        </p:nvSpPr>
        <p:spPr bwMode="auto">
          <a:xfrm>
            <a:off x="4800600" y="2362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776473" y="3352800"/>
            <a:ext cx="5386327" cy="304800"/>
            <a:chOff x="1776473" y="3352800"/>
            <a:chExt cx="5386327" cy="304800"/>
          </a:xfrm>
        </p:grpSpPr>
        <p:cxnSp>
          <p:nvCxnSpPr>
            <p:cNvPr id="4" name="Gerade Verbindung mit Pfeil 3"/>
            <p:cNvCxnSpPr>
              <a:endCxn id="42" idx="1"/>
            </p:cNvCxnSpPr>
            <p:nvPr/>
          </p:nvCxnSpPr>
          <p:spPr bwMode="auto">
            <a:xfrm>
              <a:off x="1981200" y="3657600"/>
              <a:ext cx="28194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>
              <a:stCxn id="75" idx="3"/>
            </p:cNvCxnSpPr>
            <p:nvPr/>
          </p:nvCxnSpPr>
          <p:spPr bwMode="auto">
            <a:xfrm>
              <a:off x="5562600" y="3657600"/>
              <a:ext cx="16002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1776473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6388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4196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</p:grpSp>
      <p:cxnSp>
        <p:nvCxnSpPr>
          <p:cNvPr id="46" name="Gerade Verbindung mit Pfeil 45"/>
          <p:cNvCxnSpPr/>
          <p:nvPr/>
        </p:nvCxnSpPr>
        <p:spPr bwMode="auto">
          <a:xfrm>
            <a:off x="5181600" y="39624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hteck 46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4800600" y="2362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 bwMode="auto">
          <a:xfrm>
            <a:off x="6019800" y="2057400"/>
            <a:ext cx="762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362200" y="1143000"/>
            <a:ext cx="762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HVCMOS detector types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4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sz="1400" dirty="0" smtClean="0"/>
              <a:t>We investigate two detector structures:</a:t>
            </a:r>
          </a:p>
          <a:p>
            <a:r>
              <a:rPr lang="en-US" sz="1400" dirty="0" smtClean="0"/>
              <a:t>A) Hybrid detector with a </a:t>
            </a:r>
            <a:r>
              <a:rPr lang="en-US" sz="1400" dirty="0" smtClean="0">
                <a:solidFill>
                  <a:srgbClr val="FF0000"/>
                </a:solidFill>
              </a:rPr>
              <a:t>“smart” HVCMOS sensor</a:t>
            </a:r>
            <a:r>
              <a:rPr lang="en-US" sz="1400" dirty="0" smtClean="0"/>
              <a:t> and the </a:t>
            </a:r>
            <a:r>
              <a:rPr lang="en-US" sz="1400" dirty="0" smtClean="0">
                <a:solidFill>
                  <a:srgbClr val="FF0000"/>
                </a:solidFill>
              </a:rPr>
              <a:t>capacitive signal transmission</a:t>
            </a:r>
            <a:r>
              <a:rPr lang="en-US" sz="1400" dirty="0" smtClean="0"/>
              <a:t> to the readout ASIC (</a:t>
            </a:r>
            <a:r>
              <a:rPr lang="en-US" sz="1400" dirty="0" err="1" smtClean="0"/>
              <a:t>capacitively</a:t>
            </a:r>
            <a:r>
              <a:rPr lang="en-US" sz="1400" dirty="0" smtClean="0"/>
              <a:t> coupled pixel sensor - CCPD)</a:t>
            </a:r>
          </a:p>
          <a:p>
            <a:r>
              <a:rPr lang="en-US" sz="1400" dirty="0" smtClean="0"/>
              <a:t>B) Monolithic pixel detector with digital signal processing on the chip periphery</a:t>
            </a:r>
          </a:p>
        </p:txBody>
      </p:sp>
      <p:sp>
        <p:nvSpPr>
          <p:cNvPr id="63" name="Rechteck 62"/>
          <p:cNvSpPr/>
          <p:nvPr/>
        </p:nvSpPr>
        <p:spPr bwMode="auto">
          <a:xfrm>
            <a:off x="5943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64" name="Rechteck 63"/>
          <p:cNvSpPr/>
          <p:nvPr/>
        </p:nvSpPr>
        <p:spPr bwMode="auto">
          <a:xfrm>
            <a:off x="5943600" y="3729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67" name="Rechteck 66"/>
          <p:cNvSpPr/>
          <p:nvPr/>
        </p:nvSpPr>
        <p:spPr bwMode="auto">
          <a:xfrm>
            <a:off x="5943600" y="4033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68" name="Rechteck 67"/>
          <p:cNvSpPr/>
          <p:nvPr/>
        </p:nvSpPr>
        <p:spPr bwMode="auto">
          <a:xfrm>
            <a:off x="5943600" y="43386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70" name="Rechteck 69"/>
          <p:cNvSpPr/>
          <p:nvPr/>
        </p:nvSpPr>
        <p:spPr bwMode="auto">
          <a:xfrm>
            <a:off x="5943600" y="46434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71" name="Rechteck 70"/>
          <p:cNvSpPr/>
          <p:nvPr/>
        </p:nvSpPr>
        <p:spPr bwMode="auto">
          <a:xfrm>
            <a:off x="5943600" y="4948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72" name="Rechteck 71"/>
          <p:cNvSpPr/>
          <p:nvPr/>
        </p:nvSpPr>
        <p:spPr bwMode="auto">
          <a:xfrm>
            <a:off x="5943600" y="5253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73" name="Rechteck 72"/>
          <p:cNvSpPr/>
          <p:nvPr/>
        </p:nvSpPr>
        <p:spPr bwMode="auto">
          <a:xfrm>
            <a:off x="5943600" y="5557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74" name="Rechteck 253"/>
          <p:cNvSpPr>
            <a:spLocks noChangeArrowheads="1"/>
          </p:cNvSpPr>
          <p:nvPr/>
        </p:nvSpPr>
        <p:spPr bwMode="auto">
          <a:xfrm>
            <a:off x="5943600" y="60150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75" name="Rechteck 254"/>
          <p:cNvSpPr>
            <a:spLocks noChangeArrowheads="1"/>
          </p:cNvSpPr>
          <p:nvPr/>
        </p:nvSpPr>
        <p:spPr bwMode="auto">
          <a:xfrm>
            <a:off x="5943600" y="60912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76" name="Rechteck 255"/>
          <p:cNvSpPr>
            <a:spLocks noChangeArrowheads="1"/>
          </p:cNvSpPr>
          <p:nvPr/>
        </p:nvSpPr>
        <p:spPr bwMode="auto">
          <a:xfrm>
            <a:off x="5943600" y="61674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77" name="Rechteck 256"/>
          <p:cNvSpPr>
            <a:spLocks noChangeArrowheads="1"/>
          </p:cNvSpPr>
          <p:nvPr/>
        </p:nvSpPr>
        <p:spPr bwMode="auto">
          <a:xfrm>
            <a:off x="5943600" y="62436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78" name="Gerade Verbindung mit Pfeil 3"/>
          <p:cNvCxnSpPr>
            <a:cxnSpLocks noChangeShapeType="1"/>
          </p:cNvCxnSpPr>
          <p:nvPr/>
        </p:nvCxnSpPr>
        <p:spPr bwMode="auto">
          <a:xfrm>
            <a:off x="6172200" y="5786437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mit Pfeil 267"/>
          <p:cNvCxnSpPr>
            <a:cxnSpLocks noChangeShapeType="1"/>
          </p:cNvCxnSpPr>
          <p:nvPr/>
        </p:nvCxnSpPr>
        <p:spPr bwMode="auto">
          <a:xfrm>
            <a:off x="6096000" y="5481637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mit Pfeil 272"/>
          <p:cNvCxnSpPr>
            <a:cxnSpLocks noChangeShapeType="1"/>
          </p:cNvCxnSpPr>
          <p:nvPr/>
        </p:nvCxnSpPr>
        <p:spPr bwMode="auto">
          <a:xfrm>
            <a:off x="6019800" y="5176837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mit Pfeil 279"/>
          <p:cNvCxnSpPr>
            <a:cxnSpLocks noChangeShapeType="1"/>
          </p:cNvCxnSpPr>
          <p:nvPr/>
        </p:nvCxnSpPr>
        <p:spPr bwMode="auto">
          <a:xfrm>
            <a:off x="5943600" y="4872037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312"/>
          <p:cNvSpPr txBox="1">
            <a:spLocks noChangeArrowheads="1"/>
          </p:cNvSpPr>
          <p:nvPr/>
        </p:nvSpPr>
        <p:spPr bwMode="auto">
          <a:xfrm>
            <a:off x="4800600" y="5938837"/>
            <a:ext cx="102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One RO cell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/pixel</a:t>
            </a:r>
          </a:p>
        </p:txBody>
      </p:sp>
      <p:grpSp>
        <p:nvGrpSpPr>
          <p:cNvPr id="89" name="Gruppieren 101"/>
          <p:cNvGrpSpPr>
            <a:grpSpLocks/>
          </p:cNvGrpSpPr>
          <p:nvPr/>
        </p:nvGrpSpPr>
        <p:grpSpPr bwMode="auto">
          <a:xfrm>
            <a:off x="5105400" y="5100637"/>
            <a:ext cx="762000" cy="228600"/>
            <a:chOff x="1600200" y="1600200"/>
            <a:chExt cx="762000" cy="228600"/>
          </a:xfrm>
        </p:grpSpPr>
        <p:cxnSp>
          <p:nvCxnSpPr>
            <p:cNvPr id="90" name="Gerade Verbindung 95"/>
            <p:cNvCxnSpPr>
              <a:cxnSpLocks noChangeShapeType="1"/>
            </p:cNvCxnSpPr>
            <p:nvPr/>
          </p:nvCxnSpPr>
          <p:spPr bwMode="auto">
            <a:xfrm>
              <a:off x="1600200" y="18288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7"/>
            <p:cNvCxnSpPr>
              <a:cxnSpLocks noChangeShapeType="1"/>
            </p:cNvCxnSpPr>
            <p:nvPr/>
          </p:nvCxnSpPr>
          <p:spPr bwMode="auto">
            <a:xfrm flipV="1">
              <a:off x="1828800" y="16002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100"/>
            <p:cNvCxnSpPr>
              <a:cxnSpLocks noChangeShapeType="1"/>
            </p:cNvCxnSpPr>
            <p:nvPr/>
          </p:nvCxnSpPr>
          <p:spPr bwMode="auto">
            <a:xfrm>
              <a:off x="1828800" y="160020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324"/>
            <p:cNvCxnSpPr>
              <a:cxnSpLocks noChangeShapeType="1"/>
            </p:cNvCxnSpPr>
            <p:nvPr/>
          </p:nvCxnSpPr>
          <p:spPr bwMode="auto">
            <a:xfrm>
              <a:off x="2133600" y="18288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4" name="Gerade Verbindung mit Pfeil 103"/>
          <p:cNvCxnSpPr>
            <a:cxnSpLocks noChangeShapeType="1"/>
            <a:endCxn id="73" idx="1"/>
          </p:cNvCxnSpPr>
          <p:nvPr/>
        </p:nvCxnSpPr>
        <p:spPr bwMode="auto">
          <a:xfrm>
            <a:off x="5562600" y="5481637"/>
            <a:ext cx="3810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hteck 94"/>
          <p:cNvSpPr/>
          <p:nvPr/>
        </p:nvSpPr>
        <p:spPr bwMode="auto">
          <a:xfrm>
            <a:off x="6324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96" name="Rechteck 95"/>
          <p:cNvSpPr/>
          <p:nvPr/>
        </p:nvSpPr>
        <p:spPr bwMode="auto">
          <a:xfrm>
            <a:off x="6705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97" name="Rechteck 96"/>
          <p:cNvSpPr/>
          <p:nvPr/>
        </p:nvSpPr>
        <p:spPr bwMode="auto">
          <a:xfrm>
            <a:off x="7086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99" name="Rechteck 98"/>
          <p:cNvSpPr/>
          <p:nvPr/>
        </p:nvSpPr>
        <p:spPr bwMode="auto">
          <a:xfrm>
            <a:off x="6324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0" name="Rechteck 99"/>
          <p:cNvSpPr/>
          <p:nvPr/>
        </p:nvSpPr>
        <p:spPr bwMode="auto">
          <a:xfrm>
            <a:off x="6324600" y="3729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1" name="Rechteck 100"/>
          <p:cNvSpPr/>
          <p:nvPr/>
        </p:nvSpPr>
        <p:spPr bwMode="auto">
          <a:xfrm>
            <a:off x="6324600" y="4033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2" name="Rechteck 101"/>
          <p:cNvSpPr/>
          <p:nvPr/>
        </p:nvSpPr>
        <p:spPr bwMode="auto">
          <a:xfrm>
            <a:off x="6324600" y="43386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3" name="Rechteck 102"/>
          <p:cNvSpPr/>
          <p:nvPr/>
        </p:nvSpPr>
        <p:spPr bwMode="auto">
          <a:xfrm>
            <a:off x="6324600" y="46434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4" name="Rechteck 103"/>
          <p:cNvSpPr/>
          <p:nvPr/>
        </p:nvSpPr>
        <p:spPr bwMode="auto">
          <a:xfrm>
            <a:off x="6324600" y="4948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5" name="Rechteck 104"/>
          <p:cNvSpPr/>
          <p:nvPr/>
        </p:nvSpPr>
        <p:spPr bwMode="auto">
          <a:xfrm>
            <a:off x="6324600" y="5253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6" name="Rechteck 105"/>
          <p:cNvSpPr/>
          <p:nvPr/>
        </p:nvSpPr>
        <p:spPr bwMode="auto">
          <a:xfrm>
            <a:off x="6324600" y="5557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07" name="Rechteck 626"/>
          <p:cNvSpPr>
            <a:spLocks noChangeArrowheads="1"/>
          </p:cNvSpPr>
          <p:nvPr/>
        </p:nvSpPr>
        <p:spPr bwMode="auto">
          <a:xfrm>
            <a:off x="6324600" y="60150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08" name="Rechteck 627"/>
          <p:cNvSpPr>
            <a:spLocks noChangeArrowheads="1"/>
          </p:cNvSpPr>
          <p:nvPr/>
        </p:nvSpPr>
        <p:spPr bwMode="auto">
          <a:xfrm>
            <a:off x="6324600" y="60912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09" name="Rechteck 628"/>
          <p:cNvSpPr>
            <a:spLocks noChangeArrowheads="1"/>
          </p:cNvSpPr>
          <p:nvPr/>
        </p:nvSpPr>
        <p:spPr bwMode="auto">
          <a:xfrm>
            <a:off x="6324600" y="61674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10" name="Rechteck 629"/>
          <p:cNvSpPr>
            <a:spLocks noChangeArrowheads="1"/>
          </p:cNvSpPr>
          <p:nvPr/>
        </p:nvSpPr>
        <p:spPr bwMode="auto">
          <a:xfrm>
            <a:off x="6324600" y="62436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111" name="Gerade Verbindung mit Pfeil 630"/>
          <p:cNvCxnSpPr>
            <a:cxnSpLocks noChangeShapeType="1"/>
          </p:cNvCxnSpPr>
          <p:nvPr/>
        </p:nvCxnSpPr>
        <p:spPr bwMode="auto">
          <a:xfrm>
            <a:off x="6553200" y="5786437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mit Pfeil 631"/>
          <p:cNvCxnSpPr>
            <a:cxnSpLocks noChangeShapeType="1"/>
          </p:cNvCxnSpPr>
          <p:nvPr/>
        </p:nvCxnSpPr>
        <p:spPr bwMode="auto">
          <a:xfrm>
            <a:off x="6477000" y="5481637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mit Pfeil 634"/>
          <p:cNvCxnSpPr>
            <a:cxnSpLocks noChangeShapeType="1"/>
          </p:cNvCxnSpPr>
          <p:nvPr/>
        </p:nvCxnSpPr>
        <p:spPr bwMode="auto">
          <a:xfrm>
            <a:off x="6400800" y="5176837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mit Pfeil 635"/>
          <p:cNvCxnSpPr>
            <a:cxnSpLocks noChangeShapeType="1"/>
          </p:cNvCxnSpPr>
          <p:nvPr/>
        </p:nvCxnSpPr>
        <p:spPr bwMode="auto">
          <a:xfrm>
            <a:off x="6324600" y="4872037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Rechteck 119"/>
          <p:cNvSpPr/>
          <p:nvPr/>
        </p:nvSpPr>
        <p:spPr bwMode="auto">
          <a:xfrm>
            <a:off x="6705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1" name="Rechteck 120"/>
          <p:cNvSpPr/>
          <p:nvPr/>
        </p:nvSpPr>
        <p:spPr bwMode="auto">
          <a:xfrm>
            <a:off x="6705600" y="3729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2" name="Rechteck 121"/>
          <p:cNvSpPr/>
          <p:nvPr/>
        </p:nvSpPr>
        <p:spPr bwMode="auto">
          <a:xfrm>
            <a:off x="6705600" y="4033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3" name="Rechteck 122"/>
          <p:cNvSpPr/>
          <p:nvPr/>
        </p:nvSpPr>
        <p:spPr bwMode="auto">
          <a:xfrm>
            <a:off x="6705600" y="43386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4" name="Rechteck 123"/>
          <p:cNvSpPr/>
          <p:nvPr/>
        </p:nvSpPr>
        <p:spPr bwMode="auto">
          <a:xfrm>
            <a:off x="6705600" y="46434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5" name="Rechteck 124"/>
          <p:cNvSpPr/>
          <p:nvPr/>
        </p:nvSpPr>
        <p:spPr bwMode="auto">
          <a:xfrm>
            <a:off x="6705600" y="4948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6" name="Rechteck 125"/>
          <p:cNvSpPr/>
          <p:nvPr/>
        </p:nvSpPr>
        <p:spPr bwMode="auto">
          <a:xfrm>
            <a:off x="6705600" y="5253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7" name="Rechteck 126"/>
          <p:cNvSpPr/>
          <p:nvPr/>
        </p:nvSpPr>
        <p:spPr bwMode="auto">
          <a:xfrm>
            <a:off x="6705600" y="5557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8" name="Rechteck 653"/>
          <p:cNvSpPr>
            <a:spLocks noChangeArrowheads="1"/>
          </p:cNvSpPr>
          <p:nvPr/>
        </p:nvSpPr>
        <p:spPr bwMode="auto">
          <a:xfrm>
            <a:off x="6705600" y="60150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29" name="Rechteck 654"/>
          <p:cNvSpPr>
            <a:spLocks noChangeArrowheads="1"/>
          </p:cNvSpPr>
          <p:nvPr/>
        </p:nvSpPr>
        <p:spPr bwMode="auto">
          <a:xfrm>
            <a:off x="6705600" y="60912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30" name="Rechteck 655"/>
          <p:cNvSpPr>
            <a:spLocks noChangeArrowheads="1"/>
          </p:cNvSpPr>
          <p:nvPr/>
        </p:nvSpPr>
        <p:spPr bwMode="auto">
          <a:xfrm>
            <a:off x="6705600" y="61674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31" name="Rechteck 656"/>
          <p:cNvSpPr>
            <a:spLocks noChangeArrowheads="1"/>
          </p:cNvSpPr>
          <p:nvPr/>
        </p:nvSpPr>
        <p:spPr bwMode="auto">
          <a:xfrm>
            <a:off x="6705600" y="62436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132" name="Gerade Verbindung mit Pfeil 657"/>
          <p:cNvCxnSpPr>
            <a:cxnSpLocks noChangeShapeType="1"/>
          </p:cNvCxnSpPr>
          <p:nvPr/>
        </p:nvCxnSpPr>
        <p:spPr bwMode="auto">
          <a:xfrm>
            <a:off x="6934200" y="5786437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mit Pfeil 658"/>
          <p:cNvCxnSpPr>
            <a:cxnSpLocks noChangeShapeType="1"/>
          </p:cNvCxnSpPr>
          <p:nvPr/>
        </p:nvCxnSpPr>
        <p:spPr bwMode="auto">
          <a:xfrm>
            <a:off x="6858000" y="5481637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Gerade Verbindung mit Pfeil 659"/>
          <p:cNvCxnSpPr>
            <a:cxnSpLocks noChangeShapeType="1"/>
          </p:cNvCxnSpPr>
          <p:nvPr/>
        </p:nvCxnSpPr>
        <p:spPr bwMode="auto">
          <a:xfrm>
            <a:off x="6781800" y="5176837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mit Pfeil 660"/>
          <p:cNvCxnSpPr>
            <a:cxnSpLocks noChangeShapeType="1"/>
          </p:cNvCxnSpPr>
          <p:nvPr/>
        </p:nvCxnSpPr>
        <p:spPr bwMode="auto">
          <a:xfrm>
            <a:off x="6705600" y="4872037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Rechteck 140"/>
          <p:cNvSpPr/>
          <p:nvPr/>
        </p:nvSpPr>
        <p:spPr bwMode="auto">
          <a:xfrm>
            <a:off x="7086600" y="3424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2" name="Rechteck 141"/>
          <p:cNvSpPr/>
          <p:nvPr/>
        </p:nvSpPr>
        <p:spPr bwMode="auto">
          <a:xfrm>
            <a:off x="7086600" y="3729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3" name="Rechteck 142"/>
          <p:cNvSpPr/>
          <p:nvPr/>
        </p:nvSpPr>
        <p:spPr bwMode="auto">
          <a:xfrm>
            <a:off x="7086600" y="4033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4" name="Rechteck 143"/>
          <p:cNvSpPr/>
          <p:nvPr/>
        </p:nvSpPr>
        <p:spPr bwMode="auto">
          <a:xfrm>
            <a:off x="7086600" y="43386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5" name="Rechteck 144"/>
          <p:cNvSpPr/>
          <p:nvPr/>
        </p:nvSpPr>
        <p:spPr bwMode="auto">
          <a:xfrm>
            <a:off x="7086600" y="46434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6" name="Rechteck 145"/>
          <p:cNvSpPr/>
          <p:nvPr/>
        </p:nvSpPr>
        <p:spPr bwMode="auto">
          <a:xfrm>
            <a:off x="7086600" y="49482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7" name="Rechteck 146"/>
          <p:cNvSpPr/>
          <p:nvPr/>
        </p:nvSpPr>
        <p:spPr bwMode="auto">
          <a:xfrm>
            <a:off x="7086600" y="52530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8" name="Rechteck 147"/>
          <p:cNvSpPr/>
          <p:nvPr/>
        </p:nvSpPr>
        <p:spPr bwMode="auto">
          <a:xfrm>
            <a:off x="7086600" y="5557837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49" name="Rechteck 674"/>
          <p:cNvSpPr>
            <a:spLocks noChangeArrowheads="1"/>
          </p:cNvSpPr>
          <p:nvPr/>
        </p:nvSpPr>
        <p:spPr bwMode="auto">
          <a:xfrm>
            <a:off x="7086600" y="60150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50" name="Rechteck 675"/>
          <p:cNvSpPr>
            <a:spLocks noChangeArrowheads="1"/>
          </p:cNvSpPr>
          <p:nvPr/>
        </p:nvSpPr>
        <p:spPr bwMode="auto">
          <a:xfrm>
            <a:off x="7086600" y="60912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51" name="Rechteck 676"/>
          <p:cNvSpPr>
            <a:spLocks noChangeArrowheads="1"/>
          </p:cNvSpPr>
          <p:nvPr/>
        </p:nvSpPr>
        <p:spPr bwMode="auto">
          <a:xfrm>
            <a:off x="7086600" y="61674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152" name="Rechteck 677"/>
          <p:cNvSpPr>
            <a:spLocks noChangeArrowheads="1"/>
          </p:cNvSpPr>
          <p:nvPr/>
        </p:nvSpPr>
        <p:spPr bwMode="auto">
          <a:xfrm>
            <a:off x="7086600" y="6243637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153" name="Gerade Verbindung mit Pfeil 678"/>
          <p:cNvCxnSpPr>
            <a:cxnSpLocks noChangeShapeType="1"/>
          </p:cNvCxnSpPr>
          <p:nvPr/>
        </p:nvCxnSpPr>
        <p:spPr bwMode="auto">
          <a:xfrm>
            <a:off x="7315200" y="5786437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mit Pfeil 679"/>
          <p:cNvCxnSpPr>
            <a:cxnSpLocks noChangeShapeType="1"/>
          </p:cNvCxnSpPr>
          <p:nvPr/>
        </p:nvCxnSpPr>
        <p:spPr bwMode="auto">
          <a:xfrm>
            <a:off x="7239000" y="5481637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mit Pfeil 680"/>
          <p:cNvCxnSpPr>
            <a:cxnSpLocks noChangeShapeType="1"/>
          </p:cNvCxnSpPr>
          <p:nvPr/>
        </p:nvCxnSpPr>
        <p:spPr bwMode="auto">
          <a:xfrm>
            <a:off x="7162800" y="5176837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mit Pfeil 681"/>
          <p:cNvCxnSpPr>
            <a:cxnSpLocks noChangeShapeType="1"/>
          </p:cNvCxnSpPr>
          <p:nvPr/>
        </p:nvCxnSpPr>
        <p:spPr bwMode="auto">
          <a:xfrm>
            <a:off x="7086600" y="4872037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Gleichschenkliges Dreieck 656"/>
          <p:cNvSpPr>
            <a:spLocks noChangeArrowheads="1"/>
          </p:cNvSpPr>
          <p:nvPr/>
        </p:nvSpPr>
        <p:spPr bwMode="auto">
          <a:xfrm rot="5400000">
            <a:off x="7772400" y="3881437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163" name="Gerade Verbindung 263"/>
          <p:cNvCxnSpPr>
            <a:cxnSpLocks noChangeShapeType="1"/>
          </p:cNvCxnSpPr>
          <p:nvPr/>
        </p:nvCxnSpPr>
        <p:spPr bwMode="auto">
          <a:xfrm>
            <a:off x="7620000" y="4033837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657"/>
          <p:cNvCxnSpPr>
            <a:cxnSpLocks noChangeShapeType="1"/>
          </p:cNvCxnSpPr>
          <p:nvPr/>
        </p:nvCxnSpPr>
        <p:spPr bwMode="auto">
          <a:xfrm>
            <a:off x="8077200" y="4033837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658"/>
          <p:cNvCxnSpPr>
            <a:cxnSpLocks noChangeShapeType="1"/>
          </p:cNvCxnSpPr>
          <p:nvPr/>
        </p:nvCxnSpPr>
        <p:spPr bwMode="auto">
          <a:xfrm>
            <a:off x="7696200" y="380523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Gerade Verbindung 265"/>
          <p:cNvCxnSpPr>
            <a:cxnSpLocks noChangeShapeType="1"/>
          </p:cNvCxnSpPr>
          <p:nvPr/>
        </p:nvCxnSpPr>
        <p:spPr bwMode="auto">
          <a:xfrm>
            <a:off x="7924800" y="3729037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Gerade Verbindung 659"/>
          <p:cNvCxnSpPr>
            <a:cxnSpLocks noChangeShapeType="1"/>
          </p:cNvCxnSpPr>
          <p:nvPr/>
        </p:nvCxnSpPr>
        <p:spPr bwMode="auto">
          <a:xfrm>
            <a:off x="8001000" y="3729037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660"/>
          <p:cNvCxnSpPr>
            <a:cxnSpLocks noChangeShapeType="1"/>
          </p:cNvCxnSpPr>
          <p:nvPr/>
        </p:nvCxnSpPr>
        <p:spPr bwMode="auto">
          <a:xfrm>
            <a:off x="8001000" y="3805237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Gerade Verbindung 267"/>
          <p:cNvCxnSpPr>
            <a:cxnSpLocks noChangeShapeType="1"/>
          </p:cNvCxnSpPr>
          <p:nvPr/>
        </p:nvCxnSpPr>
        <p:spPr bwMode="auto">
          <a:xfrm>
            <a:off x="8153400" y="3805237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661"/>
          <p:cNvCxnSpPr>
            <a:cxnSpLocks noChangeShapeType="1"/>
          </p:cNvCxnSpPr>
          <p:nvPr/>
        </p:nvCxnSpPr>
        <p:spPr bwMode="auto">
          <a:xfrm>
            <a:off x="7696200" y="3805237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272"/>
          <p:cNvCxnSpPr>
            <a:cxnSpLocks noChangeShapeType="1"/>
          </p:cNvCxnSpPr>
          <p:nvPr/>
        </p:nvCxnSpPr>
        <p:spPr bwMode="auto">
          <a:xfrm>
            <a:off x="7620000" y="4033837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275"/>
          <p:cNvCxnSpPr>
            <a:cxnSpLocks noChangeShapeType="1"/>
          </p:cNvCxnSpPr>
          <p:nvPr/>
        </p:nvCxnSpPr>
        <p:spPr bwMode="auto">
          <a:xfrm>
            <a:off x="7543800" y="4186237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Gleichschenkliges Dreieck 277"/>
          <p:cNvSpPr>
            <a:spLocks noChangeArrowheads="1"/>
          </p:cNvSpPr>
          <p:nvPr/>
        </p:nvSpPr>
        <p:spPr bwMode="auto">
          <a:xfrm>
            <a:off x="7543800" y="4186237"/>
            <a:ext cx="152400" cy="13176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174" name="Gerade Verbindung 674"/>
          <p:cNvCxnSpPr>
            <a:cxnSpLocks noChangeShapeType="1"/>
          </p:cNvCxnSpPr>
          <p:nvPr/>
        </p:nvCxnSpPr>
        <p:spPr bwMode="auto">
          <a:xfrm>
            <a:off x="7620000" y="4338637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Textfeld 4267"/>
          <p:cNvSpPr txBox="1">
            <a:spLocks noChangeArrowheads="1"/>
          </p:cNvSpPr>
          <p:nvPr/>
        </p:nvSpPr>
        <p:spPr bwMode="auto">
          <a:xfrm>
            <a:off x="7467600" y="4491037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Pixel contains a charge sensitive </a:t>
            </a:r>
            <a:r>
              <a:rPr lang="en-US" altLang="de-DE" dirty="0" smtClean="0"/>
              <a:t>amplifier</a:t>
            </a:r>
            <a:endParaRPr lang="en-US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dirty="0"/>
          </a:p>
        </p:txBody>
      </p:sp>
      <p:cxnSp>
        <p:nvCxnSpPr>
          <p:cNvPr id="177" name="Gerade Verbindung mit Pfeil 677"/>
          <p:cNvCxnSpPr>
            <a:cxnSpLocks noChangeShapeType="1"/>
          </p:cNvCxnSpPr>
          <p:nvPr/>
        </p:nvCxnSpPr>
        <p:spPr bwMode="auto">
          <a:xfrm>
            <a:off x="7772400" y="3500437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Textfeld 678"/>
          <p:cNvSpPr txBox="1">
            <a:spLocks noChangeArrowheads="1"/>
          </p:cNvSpPr>
          <p:nvPr/>
        </p:nvSpPr>
        <p:spPr bwMode="auto">
          <a:xfrm>
            <a:off x="7620000" y="3195637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CSA</a:t>
            </a:r>
          </a:p>
        </p:txBody>
      </p:sp>
      <p:cxnSp>
        <p:nvCxnSpPr>
          <p:cNvPr id="181" name="Gerade Verbindung mit Pfeil 281"/>
          <p:cNvCxnSpPr>
            <a:cxnSpLocks noChangeShapeType="1"/>
          </p:cNvCxnSpPr>
          <p:nvPr/>
        </p:nvCxnSpPr>
        <p:spPr bwMode="auto">
          <a:xfrm flipH="1">
            <a:off x="7315200" y="3881437"/>
            <a:ext cx="228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Rechteck 181"/>
          <p:cNvSpPr/>
          <p:nvPr/>
        </p:nvSpPr>
        <p:spPr bwMode="auto">
          <a:xfrm>
            <a:off x="304800" y="3810000"/>
            <a:ext cx="4800600" cy="9906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533400" y="3200400"/>
            <a:ext cx="1295400" cy="1143000"/>
            <a:chOff x="609600" y="2133600"/>
            <a:chExt cx="1295400" cy="1143000"/>
          </a:xfrm>
        </p:grpSpPr>
        <p:sp>
          <p:nvSpPr>
            <p:cNvPr id="183" name="Rechteck 182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184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185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6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5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196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7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5" name="Gerade Verbindung 4"/>
              <p:cNvCxnSpPr>
                <a:stCxn id="197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8" name="Gruppieren 197"/>
          <p:cNvGrpSpPr/>
          <p:nvPr/>
        </p:nvGrpSpPr>
        <p:grpSpPr>
          <a:xfrm>
            <a:off x="2057400" y="3200400"/>
            <a:ext cx="1295400" cy="1143000"/>
            <a:chOff x="609600" y="2133600"/>
            <a:chExt cx="1295400" cy="1143000"/>
          </a:xfrm>
        </p:grpSpPr>
        <p:sp>
          <p:nvSpPr>
            <p:cNvPr id="199" name="Rechteck 198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00" name="Gruppieren 199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201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02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2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13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4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15" name="Gerade Verbindung 214"/>
              <p:cNvCxnSpPr>
                <a:stCxn id="214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6" name="Gerade Verbindung 215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17" name="Gruppieren 216"/>
          <p:cNvGrpSpPr/>
          <p:nvPr/>
        </p:nvGrpSpPr>
        <p:grpSpPr>
          <a:xfrm>
            <a:off x="3581400" y="3200400"/>
            <a:ext cx="1295400" cy="1143000"/>
            <a:chOff x="609600" y="2133600"/>
            <a:chExt cx="1295400" cy="1143000"/>
          </a:xfrm>
        </p:grpSpPr>
        <p:sp>
          <p:nvSpPr>
            <p:cNvPr id="218" name="Rechteck 217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19" name="Gruppieren 218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220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21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2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8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9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0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1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32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3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34" name="Gerade Verbindung 233"/>
              <p:cNvCxnSpPr>
                <a:stCxn id="233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" name="Gerade Verbindung 234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4" name="Gerade Verbindung 23"/>
          <p:cNvCxnSpPr/>
          <p:nvPr/>
        </p:nvCxnSpPr>
        <p:spPr bwMode="auto">
          <a:xfrm flipH="1">
            <a:off x="1752600" y="2971800"/>
            <a:ext cx="15240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 flipV="1">
            <a:off x="3276600" y="2971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3276600" y="2971800"/>
            <a:ext cx="15240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Ellipse 237"/>
          <p:cNvSpPr/>
          <p:nvPr/>
        </p:nvSpPr>
        <p:spPr bwMode="auto">
          <a:xfrm>
            <a:off x="3124200" y="281940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241" name="Gerade Verbindung 240"/>
          <p:cNvCxnSpPr>
            <a:stCxn id="238" idx="0"/>
          </p:cNvCxnSpPr>
          <p:nvPr/>
        </p:nvCxnSpPr>
        <p:spPr bwMode="auto">
          <a:xfrm flipV="1">
            <a:off x="3276600" y="2514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" name="Rechteck 241"/>
          <p:cNvSpPr/>
          <p:nvPr/>
        </p:nvSpPr>
        <p:spPr bwMode="auto">
          <a:xfrm>
            <a:off x="2895600" y="2438400"/>
            <a:ext cx="7620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4" name="Rechteck 243"/>
          <p:cNvSpPr/>
          <p:nvPr/>
        </p:nvSpPr>
        <p:spPr bwMode="auto">
          <a:xfrm>
            <a:off x="2895600" y="2286000"/>
            <a:ext cx="7620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Textfeld 312"/>
          <p:cNvSpPr txBox="1">
            <a:spLocks noChangeArrowheads="1"/>
          </p:cNvSpPr>
          <p:nvPr/>
        </p:nvSpPr>
        <p:spPr bwMode="auto">
          <a:xfrm>
            <a:off x="304800" y="3352800"/>
            <a:ext cx="3385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A)</a:t>
            </a:r>
            <a:endParaRPr lang="en-US" altLang="de-DE" dirty="0"/>
          </a:p>
        </p:txBody>
      </p:sp>
      <p:sp>
        <p:nvSpPr>
          <p:cNvPr id="175" name="Textfeld 312"/>
          <p:cNvSpPr txBox="1">
            <a:spLocks noChangeArrowheads="1"/>
          </p:cNvSpPr>
          <p:nvPr/>
        </p:nvSpPr>
        <p:spPr bwMode="auto">
          <a:xfrm>
            <a:off x="5943600" y="3048000"/>
            <a:ext cx="3385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B)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7181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 bwMode="auto">
          <a:xfrm>
            <a:off x="6019800" y="2057400"/>
            <a:ext cx="762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362200" y="1143000"/>
            <a:ext cx="762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776473" y="3352800"/>
            <a:ext cx="5386327" cy="304800"/>
            <a:chOff x="1776473" y="3352800"/>
            <a:chExt cx="5386327" cy="304800"/>
          </a:xfrm>
        </p:grpSpPr>
        <p:cxnSp>
          <p:nvCxnSpPr>
            <p:cNvPr id="31" name="Gerade Verbindung mit Pfeil 30"/>
            <p:cNvCxnSpPr/>
            <p:nvPr/>
          </p:nvCxnSpPr>
          <p:spPr bwMode="auto">
            <a:xfrm>
              <a:off x="1981200" y="3657600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>
              <a:endCxn id="29" idx="1"/>
            </p:cNvCxnSpPr>
            <p:nvPr/>
          </p:nvCxnSpPr>
          <p:spPr bwMode="auto">
            <a:xfrm>
              <a:off x="3124200" y="3657600"/>
              <a:ext cx="28956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mit Pfeil 36"/>
            <p:cNvCxnSpPr>
              <a:stCxn id="29" idx="3"/>
            </p:cNvCxnSpPr>
            <p:nvPr/>
          </p:nvCxnSpPr>
          <p:spPr bwMode="auto">
            <a:xfrm>
              <a:off x="6781800" y="3657600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1776473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2004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67818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4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 bwMode="auto">
          <a:xfrm>
            <a:off x="6019800" y="2057400"/>
            <a:ext cx="762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362200" y="1143000"/>
            <a:ext cx="762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776473" y="3352800"/>
            <a:ext cx="5386327" cy="304800"/>
            <a:chOff x="1776473" y="3352800"/>
            <a:chExt cx="5386327" cy="304800"/>
          </a:xfrm>
        </p:grpSpPr>
        <p:cxnSp>
          <p:nvCxnSpPr>
            <p:cNvPr id="31" name="Gerade Verbindung mit Pfeil 30"/>
            <p:cNvCxnSpPr/>
            <p:nvPr/>
          </p:nvCxnSpPr>
          <p:spPr bwMode="auto">
            <a:xfrm>
              <a:off x="1981200" y="3657600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>
              <a:endCxn id="29" idx="1"/>
            </p:cNvCxnSpPr>
            <p:nvPr/>
          </p:nvCxnSpPr>
          <p:spPr bwMode="auto">
            <a:xfrm>
              <a:off x="3124200" y="3657600"/>
              <a:ext cx="28956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mit Pfeil 36"/>
            <p:cNvCxnSpPr>
              <a:stCxn id="29" idx="3"/>
            </p:cNvCxnSpPr>
            <p:nvPr/>
          </p:nvCxnSpPr>
          <p:spPr bwMode="auto">
            <a:xfrm>
              <a:off x="6781800" y="3657600"/>
              <a:ext cx="381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1776473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2004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6781800" y="335280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</a:t>
              </a:r>
              <a:endParaRPr lang="de-DE" dirty="0"/>
            </a:p>
          </p:txBody>
        </p:sp>
      </p:grpSp>
      <p:cxnSp>
        <p:nvCxnSpPr>
          <p:cNvPr id="42" name="Gerade Verbindung mit Pfeil 41"/>
          <p:cNvCxnSpPr/>
          <p:nvPr/>
        </p:nvCxnSpPr>
        <p:spPr bwMode="auto">
          <a:xfrm>
            <a:off x="2743200" y="39624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6400800" y="39624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hteck 46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09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A9EF66-9BEB-4F4B-B925-9EED9A53765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Segmented strip detector with </a:t>
            </a:r>
            <a:r>
              <a:rPr lang="en-US" altLang="de-DE" sz="2000" dirty="0" err="1" smtClean="0"/>
              <a:t>lossy</a:t>
            </a:r>
            <a:r>
              <a:rPr lang="en-US" altLang="de-DE" sz="2000" dirty="0" smtClean="0"/>
              <a:t> constant-delay-multiplexing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622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7432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/>
          <p:nvPr/>
        </p:nvCxnSpPr>
        <p:spPr bwMode="auto">
          <a:xfrm>
            <a:off x="39624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hteck 74"/>
          <p:cNvSpPr/>
          <p:nvPr/>
        </p:nvSpPr>
        <p:spPr bwMode="auto">
          <a:xfrm>
            <a:off x="48006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76" name="Gerade Verbindung mit Pfeil 75"/>
          <p:cNvCxnSpPr/>
          <p:nvPr/>
        </p:nvCxnSpPr>
        <p:spPr bwMode="auto">
          <a:xfrm>
            <a:off x="51816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hteck 79"/>
          <p:cNvSpPr/>
          <p:nvPr/>
        </p:nvSpPr>
        <p:spPr bwMode="auto">
          <a:xfrm>
            <a:off x="60198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84" name="Gerade Verbindung mit Pfeil 83"/>
          <p:cNvCxnSpPr/>
          <p:nvPr/>
        </p:nvCxnSpPr>
        <p:spPr bwMode="auto">
          <a:xfrm>
            <a:off x="6400800" y="26670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60198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48006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5814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2362200" y="1143000"/>
            <a:ext cx="7620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8229600" y="4267200"/>
            <a:ext cx="6096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8229600" y="36576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8229600" y="3048000"/>
            <a:ext cx="609600" cy="609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077200" y="3048000"/>
            <a:ext cx="0" cy="1828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3581400" y="3352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362200" y="4648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362200" y="5410200"/>
            <a:ext cx="472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7086600" y="4343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086600" y="51054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52600" y="4343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1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6471" y="5105400"/>
            <a:ext cx="77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0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Time Walk Compensation</a:t>
            </a:r>
            <a:endParaRPr lang="en-US" dirty="0" smtClean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281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/>
              <a:t>Time Walk Compensation</a:t>
            </a:r>
            <a:endParaRPr lang="en-US" sz="2000" dirty="0" smtClean="0"/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44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676400"/>
          </a:xfrm>
        </p:spPr>
        <p:txBody>
          <a:bodyPr/>
          <a:lstStyle/>
          <a:p>
            <a:r>
              <a:rPr lang="en-US" sz="1400" dirty="0" smtClean="0"/>
              <a:t>The idea: Adding of low-pass filter decreases the noise without increasing the power consumption</a:t>
            </a:r>
          </a:p>
          <a:p>
            <a:r>
              <a:rPr lang="en-US" sz="1400" dirty="0" smtClean="0"/>
              <a:t>=&gt; Better SNR, lower threshold</a:t>
            </a:r>
          </a:p>
          <a:p>
            <a:r>
              <a:rPr lang="en-US" sz="1400" dirty="0" smtClean="0"/>
              <a:t>However: a slow output signal leads to a time-walk</a:t>
            </a:r>
          </a:p>
          <a:p>
            <a:r>
              <a:rPr lang="en-US" sz="1400" dirty="0" smtClean="0"/>
              <a:t>Time walk is caused 1) by the fluctuations of the input signal and 2) by the low and signal-dependent response speed of the electronics</a:t>
            </a:r>
          </a:p>
          <a:p>
            <a:r>
              <a:rPr lang="en-US" sz="1400" dirty="0" smtClean="0"/>
              <a:t>Can we compensate for time walk, without decreasing the shaping time constants?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1600200" y="3581400"/>
            <a:ext cx="685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2286000" y="3581400"/>
            <a:ext cx="19050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1066800" y="4419600"/>
            <a:ext cx="502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V="1">
            <a:off x="1600200" y="3200400"/>
            <a:ext cx="68580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2286000" y="3200400"/>
            <a:ext cx="243840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286000" y="3886200"/>
            <a:ext cx="13716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600200" y="3886200"/>
            <a:ext cx="6858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1600200" y="2819400"/>
            <a:ext cx="6858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2286000" y="2819400"/>
            <a:ext cx="28956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1219200" y="41148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1981200" y="46482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990600" y="46482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981200" y="38862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752600" y="3200400"/>
            <a:ext cx="0" cy="2209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Gleichschenkliges Dreieck 18"/>
          <p:cNvSpPr/>
          <p:nvPr/>
        </p:nvSpPr>
        <p:spPr bwMode="auto">
          <a:xfrm rot="5400000">
            <a:off x="4495800" y="5257800"/>
            <a:ext cx="1066800" cy="1066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4876800" y="59436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lipse 20"/>
          <p:cNvSpPr/>
          <p:nvPr/>
        </p:nvSpPr>
        <p:spPr bwMode="auto">
          <a:xfrm>
            <a:off x="38862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 flipH="1">
            <a:off x="3733800" y="57912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733800" y="5791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3505200" y="6248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3733800" y="6248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H="1">
            <a:off x="4648200" y="5638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H="1">
            <a:off x="4648200" y="5943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4648200" y="5638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4876800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Iamp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3196336" y="62484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Cdet</a:t>
            </a:r>
            <a:endParaRPr lang="de-DE" dirty="0"/>
          </a:p>
        </p:txBody>
      </p:sp>
      <p:cxnSp>
        <p:nvCxnSpPr>
          <p:cNvPr id="33" name="Gerade Verbindung 32"/>
          <p:cNvCxnSpPr/>
          <p:nvPr/>
        </p:nvCxnSpPr>
        <p:spPr bwMode="auto">
          <a:xfrm>
            <a:off x="5562600" y="5791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V="1">
            <a:off x="6096000" y="5638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H="1" flipV="1">
            <a:off x="6172200" y="5638800"/>
            <a:ext cx="1524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 flipV="1">
            <a:off x="6324600" y="57912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6400800" y="5791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6629400" y="5791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64008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>
            <a:off x="6400800" y="6248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6629400" y="6248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hteck 41"/>
          <p:cNvSpPr/>
          <p:nvPr/>
        </p:nvSpPr>
        <p:spPr bwMode="auto">
          <a:xfrm>
            <a:off x="5867400" y="5410200"/>
            <a:ext cx="10668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3" name="Gerade Verbindung 42"/>
          <p:cNvCxnSpPr/>
          <p:nvPr/>
        </p:nvCxnSpPr>
        <p:spPr bwMode="auto">
          <a:xfrm>
            <a:off x="6629400" y="57912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43"/>
          <p:cNvSpPr txBox="1"/>
          <p:nvPr/>
        </p:nvSpPr>
        <p:spPr>
          <a:xfrm>
            <a:off x="6256929" y="5105400"/>
            <a:ext cx="509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Tsha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981200" y="4724400"/>
            <a:ext cx="425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TW</a:t>
            </a:r>
            <a:endParaRPr lang="de-DE" dirty="0"/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H="1">
            <a:off x="2286000" y="35052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mit Pfeil 48"/>
          <p:cNvCxnSpPr/>
          <p:nvPr/>
        </p:nvCxnSpPr>
        <p:spPr bwMode="auto">
          <a:xfrm>
            <a:off x="990600" y="35052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>
            <a:off x="2286000" y="3200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1143000" y="3200400"/>
            <a:ext cx="509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Tsha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4691251" y="3810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</a:t>
            </a:r>
            <a:endParaRPr lang="de-DE" dirty="0"/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V="1">
            <a:off x="2286000" y="38862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feld 53"/>
          <p:cNvSpPr txBox="1"/>
          <p:nvPr/>
        </p:nvSpPr>
        <p:spPr>
          <a:xfrm>
            <a:off x="2265161" y="41148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8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Time Walk Compensation</a:t>
            </a:r>
          </a:p>
        </p:txBody>
      </p:sp>
      <p:sp>
        <p:nvSpPr>
          <p:cNvPr id="47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93850"/>
          </a:xfrm>
        </p:spPr>
        <p:txBody>
          <a:bodyPr/>
          <a:lstStyle/>
          <a:p>
            <a:r>
              <a:rPr lang="en-US" sz="1400" dirty="0" smtClean="0"/>
              <a:t>Imagine a comparator which has the output zero-to-one transition speed, that depends on the input signal “overdrive”</a:t>
            </a:r>
          </a:p>
          <a:p>
            <a:r>
              <a:rPr lang="en-US" sz="1400" dirty="0" smtClean="0"/>
              <a:t>High amplitude signal – faster threshold crossing but slower 0-1 transition</a:t>
            </a:r>
          </a:p>
          <a:p>
            <a:r>
              <a:rPr lang="en-US" sz="1400" dirty="0" smtClean="0"/>
              <a:t>Low amplitude signal – slower threshold crossing but faster 0-1 transition</a:t>
            </a:r>
          </a:p>
          <a:p>
            <a:r>
              <a:rPr lang="en-US" sz="1400" dirty="0" smtClean="0"/>
              <a:t>Result: the threshold-crossing- and the transition time skews compensate each other </a:t>
            </a:r>
          </a:p>
          <a:p>
            <a:r>
              <a:rPr lang="en-US" sz="1400" dirty="0" smtClean="0"/>
              <a:t>Second comparator generates time-walk free signal</a:t>
            </a:r>
          </a:p>
        </p:txBody>
      </p:sp>
      <p:sp>
        <p:nvSpPr>
          <p:cNvPr id="455" name="Gleichschenkliges Dreieck 454"/>
          <p:cNvSpPr/>
          <p:nvPr/>
        </p:nvSpPr>
        <p:spPr bwMode="auto">
          <a:xfrm rot="5400000">
            <a:off x="1895856" y="2828544"/>
            <a:ext cx="1237488" cy="1066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7" name="Gerade Verbindung 456"/>
          <p:cNvCxnSpPr/>
          <p:nvPr/>
        </p:nvCxnSpPr>
        <p:spPr bwMode="auto">
          <a:xfrm>
            <a:off x="838200" y="3048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/>
        </p:nvCxnSpPr>
        <p:spPr bwMode="auto">
          <a:xfrm>
            <a:off x="838200" y="3657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3048000" y="3352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" name="Gerade Verbindung 459"/>
          <p:cNvCxnSpPr/>
          <p:nvPr/>
        </p:nvCxnSpPr>
        <p:spPr bwMode="auto">
          <a:xfrm>
            <a:off x="2057400" y="3657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2057400" y="30480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" name="Gerade Verbindung 461"/>
          <p:cNvCxnSpPr/>
          <p:nvPr/>
        </p:nvCxnSpPr>
        <p:spPr bwMode="auto">
          <a:xfrm>
            <a:off x="2133600" y="2971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6" name="Gruppieren 465"/>
          <p:cNvGrpSpPr/>
          <p:nvPr/>
        </p:nvGrpSpPr>
        <p:grpSpPr>
          <a:xfrm>
            <a:off x="838200" y="2590800"/>
            <a:ext cx="914400" cy="313267"/>
            <a:chOff x="3124200" y="3810000"/>
            <a:chExt cx="2057400" cy="533400"/>
          </a:xfrm>
        </p:grpSpPr>
        <p:cxnSp>
          <p:nvCxnSpPr>
            <p:cNvPr id="57" name="Gerade Verbindung 56"/>
            <p:cNvCxnSpPr/>
            <p:nvPr/>
          </p:nvCxnSpPr>
          <p:spPr bwMode="auto">
            <a:xfrm>
              <a:off x="3810000" y="3810000"/>
              <a:ext cx="137160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/>
          </p:nvCxnSpPr>
          <p:spPr bwMode="auto">
            <a:xfrm flipV="1">
              <a:off x="3124200" y="3810000"/>
              <a:ext cx="68580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68" name="Gerade Verbindung 467"/>
          <p:cNvCxnSpPr/>
          <p:nvPr/>
        </p:nvCxnSpPr>
        <p:spPr bwMode="auto">
          <a:xfrm>
            <a:off x="1371600" y="2590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0" name="Gerade Verbindung mit Pfeil 469"/>
          <p:cNvCxnSpPr/>
          <p:nvPr/>
        </p:nvCxnSpPr>
        <p:spPr bwMode="auto">
          <a:xfrm>
            <a:off x="2514600" y="2590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4" name="Gerade Verbindung 473"/>
          <p:cNvCxnSpPr/>
          <p:nvPr/>
        </p:nvCxnSpPr>
        <p:spPr bwMode="auto">
          <a:xfrm>
            <a:off x="2819400" y="39624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6" name="Gerade Verbindung 475"/>
          <p:cNvCxnSpPr/>
          <p:nvPr/>
        </p:nvCxnSpPr>
        <p:spPr bwMode="auto">
          <a:xfrm flipV="1">
            <a:off x="3200400" y="3505200"/>
            <a:ext cx="762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3276600" y="3505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7" name="Textfeld 476"/>
          <p:cNvSpPr txBox="1"/>
          <p:nvPr/>
        </p:nvSpPr>
        <p:spPr>
          <a:xfrm>
            <a:off x="2514600" y="2895600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Slow down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9" name="Gerade Verbindung 478"/>
          <p:cNvCxnSpPr>
            <a:endCxn id="455" idx="1"/>
          </p:cNvCxnSpPr>
          <p:nvPr/>
        </p:nvCxnSpPr>
        <p:spPr bwMode="auto">
          <a:xfrm>
            <a:off x="2514600" y="2743200"/>
            <a:ext cx="0" cy="3093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838200" y="27432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Gleichschenkliges Dreieck 74"/>
          <p:cNvSpPr/>
          <p:nvPr/>
        </p:nvSpPr>
        <p:spPr bwMode="auto">
          <a:xfrm rot="5400000">
            <a:off x="1895856" y="4962144"/>
            <a:ext cx="1237488" cy="1066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/>
          <p:nvPr/>
        </p:nvCxnSpPr>
        <p:spPr bwMode="auto">
          <a:xfrm>
            <a:off x="838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838200" y="5791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048000" y="5486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2057400" y="5791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2057400" y="51816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>
            <a:off x="2133600" y="51054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uppieren 81"/>
          <p:cNvGrpSpPr/>
          <p:nvPr/>
        </p:nvGrpSpPr>
        <p:grpSpPr>
          <a:xfrm>
            <a:off x="838200" y="4267200"/>
            <a:ext cx="914400" cy="770467"/>
            <a:chOff x="3124200" y="3810000"/>
            <a:chExt cx="2057400" cy="533400"/>
          </a:xfrm>
        </p:grpSpPr>
        <p:cxnSp>
          <p:nvCxnSpPr>
            <p:cNvPr id="83" name="Gerade Verbindung 82"/>
            <p:cNvCxnSpPr/>
            <p:nvPr/>
          </p:nvCxnSpPr>
          <p:spPr bwMode="auto">
            <a:xfrm>
              <a:off x="3810000" y="3810000"/>
              <a:ext cx="137160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 flipV="1">
              <a:off x="3124200" y="3810000"/>
              <a:ext cx="68580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" name="Gerade Verbindung 84"/>
          <p:cNvCxnSpPr/>
          <p:nvPr/>
        </p:nvCxnSpPr>
        <p:spPr bwMode="auto">
          <a:xfrm>
            <a:off x="1371600" y="4267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mit Pfeil 85"/>
          <p:cNvCxnSpPr/>
          <p:nvPr/>
        </p:nvCxnSpPr>
        <p:spPr bwMode="auto">
          <a:xfrm>
            <a:off x="2514600" y="42672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2819400" y="6096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 flipV="1">
            <a:off x="3200400" y="5638800"/>
            <a:ext cx="2286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3429000" y="5638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2514600" y="5029200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Slow down</a:t>
            </a:r>
            <a:endParaRPr lang="de-DE" dirty="0"/>
          </a:p>
        </p:txBody>
      </p:sp>
      <p:cxnSp>
        <p:nvCxnSpPr>
          <p:cNvPr id="91" name="Gerade Verbindung 90"/>
          <p:cNvCxnSpPr>
            <a:endCxn id="75" idx="1"/>
          </p:cNvCxnSpPr>
          <p:nvPr/>
        </p:nvCxnSpPr>
        <p:spPr bwMode="auto">
          <a:xfrm>
            <a:off x="2514600" y="4876800"/>
            <a:ext cx="0" cy="3093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838200" y="4876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uppieren 35"/>
          <p:cNvGrpSpPr/>
          <p:nvPr/>
        </p:nvGrpSpPr>
        <p:grpSpPr>
          <a:xfrm>
            <a:off x="5181600" y="3657600"/>
            <a:ext cx="990600" cy="1828800"/>
            <a:chOff x="5410200" y="2514600"/>
            <a:chExt cx="990600" cy="45720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5410200" y="2971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 flipV="1">
              <a:off x="5791200" y="2514600"/>
              <a:ext cx="228600" cy="45720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/>
          </p:nvCxnSpPr>
          <p:spPr bwMode="auto">
            <a:xfrm>
              <a:off x="6019800" y="25146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uppieren 44"/>
          <p:cNvGrpSpPr/>
          <p:nvPr/>
        </p:nvGrpSpPr>
        <p:grpSpPr>
          <a:xfrm>
            <a:off x="4876800" y="3657600"/>
            <a:ext cx="1600200" cy="1828800"/>
            <a:chOff x="4876800" y="2895600"/>
            <a:chExt cx="1600200" cy="1828800"/>
          </a:xfrm>
        </p:grpSpPr>
        <p:cxnSp>
          <p:nvCxnSpPr>
            <p:cNvPr id="38" name="Gerade Verbindung 37"/>
            <p:cNvCxnSpPr/>
            <p:nvPr/>
          </p:nvCxnSpPr>
          <p:spPr bwMode="auto">
            <a:xfrm>
              <a:off x="4876800" y="47244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/>
          </p:nvCxnSpPr>
          <p:spPr bwMode="auto">
            <a:xfrm flipV="1">
              <a:off x="5334000" y="2895600"/>
              <a:ext cx="685800" cy="1828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>
              <a:off x="6019800" y="2895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uppieren 43"/>
          <p:cNvGrpSpPr/>
          <p:nvPr/>
        </p:nvGrpSpPr>
        <p:grpSpPr>
          <a:xfrm>
            <a:off x="4495800" y="3657600"/>
            <a:ext cx="2362200" cy="1828800"/>
            <a:chOff x="5638800" y="3810000"/>
            <a:chExt cx="2362200" cy="1828800"/>
          </a:xfrm>
        </p:grpSpPr>
        <p:cxnSp>
          <p:nvCxnSpPr>
            <p:cNvPr id="105" name="Gerade Verbindung 104"/>
            <p:cNvCxnSpPr/>
            <p:nvPr/>
          </p:nvCxnSpPr>
          <p:spPr bwMode="auto">
            <a:xfrm>
              <a:off x="5638800" y="5638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 flipV="1">
              <a:off x="6096000" y="3810000"/>
              <a:ext cx="1447800" cy="18288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543800" y="38100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9" name="Gerade Verbindung mit Pfeil 48"/>
          <p:cNvCxnSpPr/>
          <p:nvPr/>
        </p:nvCxnSpPr>
        <p:spPr bwMode="auto">
          <a:xfrm>
            <a:off x="5105400" y="3810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49"/>
          <p:cNvSpPr txBox="1"/>
          <p:nvPr/>
        </p:nvSpPr>
        <p:spPr>
          <a:xfrm>
            <a:off x="3733800" y="4114800"/>
            <a:ext cx="1342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Higher </a:t>
            </a:r>
            <a:r>
              <a:rPr lang="de-DE" dirty="0" err="1" smtClean="0"/>
              <a:t>amplitude</a:t>
            </a:r>
            <a:endParaRPr lang="de-DE" dirty="0"/>
          </a:p>
        </p:txBody>
      </p:sp>
      <p:cxnSp>
        <p:nvCxnSpPr>
          <p:cNvPr id="114" name="Gerade Verbindung mit Pfeil 113"/>
          <p:cNvCxnSpPr/>
          <p:nvPr/>
        </p:nvCxnSpPr>
        <p:spPr bwMode="auto">
          <a:xfrm flipV="1">
            <a:off x="5562600" y="54864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feld 115"/>
          <p:cNvSpPr txBox="1"/>
          <p:nvPr/>
        </p:nvSpPr>
        <p:spPr>
          <a:xfrm>
            <a:off x="4800600" y="5715000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endParaRPr lang="de-DE" dirty="0"/>
          </a:p>
        </p:txBody>
      </p:sp>
      <p:cxnSp>
        <p:nvCxnSpPr>
          <p:cNvPr id="59" name="Gerade Verbindung 58"/>
          <p:cNvCxnSpPr/>
          <p:nvPr/>
        </p:nvCxnSpPr>
        <p:spPr bwMode="auto">
          <a:xfrm flipV="1">
            <a:off x="29718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9718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flipV="1">
            <a:off x="3200400" y="5638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mit Pfeil 65"/>
          <p:cNvCxnSpPr/>
          <p:nvPr/>
        </p:nvCxnSpPr>
        <p:spPr bwMode="auto">
          <a:xfrm>
            <a:off x="3200400" y="5867400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Gleichschenkliges Dreieck 60"/>
          <p:cNvSpPr/>
          <p:nvPr/>
        </p:nvSpPr>
        <p:spPr bwMode="auto">
          <a:xfrm rot="5400000">
            <a:off x="6544056" y="4276344"/>
            <a:ext cx="1237488" cy="1066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cxnSp>
        <p:nvCxnSpPr>
          <p:cNvPr id="62" name="Gerade Verbindung 61"/>
          <p:cNvCxnSpPr/>
          <p:nvPr/>
        </p:nvCxnSpPr>
        <p:spPr bwMode="auto">
          <a:xfrm>
            <a:off x="5867400" y="45720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5867400" y="50292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7696200" y="48006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5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\Desktop\TWC\HVPixel2_TWCmos_nocor_900e_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Time Walk Compensation – AMS 350 nm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1981200" y="32766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4495800" y="22860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TW 62ns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2209800" y="19050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2057400" y="16002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3600e</a:t>
            </a:r>
            <a:endParaRPr lang="de-DE" dirty="0"/>
          </a:p>
        </p:txBody>
      </p:sp>
      <p:cxnSp>
        <p:nvCxnSpPr>
          <p:cNvPr id="65" name="Gerade Verbindung mit Pfeil 64"/>
          <p:cNvCxnSpPr/>
          <p:nvPr/>
        </p:nvCxnSpPr>
        <p:spPr bwMode="auto">
          <a:xfrm>
            <a:off x="4953000" y="39624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4572000" y="36576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900e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981200" y="2895600"/>
            <a:ext cx="0" cy="190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2362200" y="2895600"/>
            <a:ext cx="0" cy="190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5105400" y="1143000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Max 3600e:468ns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743200" y="3429000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Max 900e:408ns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4572000" y="1295400"/>
            <a:ext cx="5334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3733800" y="3733800"/>
            <a:ext cx="3048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4114800" y="25908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2362200" y="30480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TW 62ns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838200" y="60960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Noise=8.8mV, </a:t>
            </a:r>
            <a:r>
              <a:rPr lang="en-US" sz="1400" dirty="0" err="1" smtClean="0"/>
              <a:t>Thr</a:t>
            </a:r>
            <a:r>
              <a:rPr lang="en-US" sz="1400" dirty="0" smtClean="0"/>
              <a:t>=55mV, Bias current=10µA, Pixel size = 50x250µm, </a:t>
            </a:r>
            <a:r>
              <a:rPr lang="en-US" sz="1400" dirty="0" err="1" smtClean="0"/>
              <a:t>Ifoll</a:t>
            </a:r>
            <a:r>
              <a:rPr lang="en-US" sz="1400" dirty="0" smtClean="0"/>
              <a:t>=10, amplifier power </a:t>
            </a:r>
            <a:r>
              <a:rPr lang="en-US" sz="1400" b="1" dirty="0" smtClean="0"/>
              <a:t>200mW/cm</a:t>
            </a:r>
            <a:r>
              <a:rPr lang="en-US" sz="1400" b="1" baseline="30000" dirty="0" smtClean="0"/>
              <a:t>2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90067" y="1524000"/>
            <a:ext cx="118333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Shaper</a:t>
            </a:r>
            <a:r>
              <a:rPr lang="de-DE" dirty="0" smtClean="0"/>
              <a:t>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van\Desktop\TWC\HVPixel2_TWCmos_cor_900e_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/>
              <a:t>Time Walk Compensation – AMS 350 nm</a:t>
            </a:r>
            <a:endParaRPr lang="en-US" altLang="de-DE" sz="2000" dirty="0" smtClean="0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5814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3953583" y="1981200"/>
            <a:ext cx="73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TW 4ns</a:t>
            </a:r>
            <a:endParaRPr lang="de-DE" b="1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1828800" y="19050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524000" y="16764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3600e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2895600" y="1905000"/>
            <a:ext cx="4572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2971800" y="16764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900e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0800000">
            <a:off x="39624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 bwMode="auto">
          <a:xfrm>
            <a:off x="838200" y="60960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Noise=8.8mV, </a:t>
            </a:r>
            <a:r>
              <a:rPr lang="en-US" sz="1400" dirty="0" err="1" smtClean="0"/>
              <a:t>Thr</a:t>
            </a:r>
            <a:r>
              <a:rPr lang="en-US" sz="1400" dirty="0" smtClean="0"/>
              <a:t>=55mV, Bias </a:t>
            </a:r>
            <a:r>
              <a:rPr lang="en-US" sz="1400" dirty="0"/>
              <a:t>current=10µA</a:t>
            </a:r>
            <a:r>
              <a:rPr lang="en-US" sz="1400" dirty="0" smtClean="0"/>
              <a:t>, Pixel size = </a:t>
            </a:r>
            <a:r>
              <a:rPr lang="en-US" sz="1400" dirty="0"/>
              <a:t>50x250µm</a:t>
            </a:r>
            <a:r>
              <a:rPr lang="en-US" sz="1400" dirty="0" smtClean="0"/>
              <a:t>, </a:t>
            </a:r>
            <a:r>
              <a:rPr lang="en-US" sz="1400" dirty="0" err="1"/>
              <a:t>Ifoll</a:t>
            </a:r>
            <a:r>
              <a:rPr lang="en-US" sz="1400" dirty="0"/>
              <a:t>=10, amplifier power </a:t>
            </a:r>
            <a:r>
              <a:rPr lang="en-US" sz="1400" b="1" dirty="0"/>
              <a:t>200mW/cm</a:t>
            </a:r>
            <a:r>
              <a:rPr lang="en-US" sz="1400" b="1" baseline="30000" dirty="0"/>
              <a:t>2</a:t>
            </a:r>
          </a:p>
          <a:p>
            <a:endParaRPr lang="en-US" sz="14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4038600" y="1676400"/>
            <a:ext cx="149912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Comparator</a:t>
            </a:r>
            <a:r>
              <a:rPr lang="de-DE" dirty="0" smtClean="0"/>
              <a:t>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ivan\Desktop\TWC\HVPixel2_TWCmos_nocor_900e_simple_450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Time Walk Compensation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1981200" y="3276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209800" y="19050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2057400" y="16002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3600e</a:t>
            </a:r>
            <a:endParaRPr lang="de-DE" dirty="0"/>
          </a:p>
        </p:txBody>
      </p:sp>
      <p:cxnSp>
        <p:nvCxnSpPr>
          <p:cNvPr id="65" name="Gerade Verbindung mit Pfeil 64"/>
          <p:cNvCxnSpPr/>
          <p:nvPr/>
        </p:nvCxnSpPr>
        <p:spPr bwMode="auto">
          <a:xfrm>
            <a:off x="4953000" y="39624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4572000" y="36576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900e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981200" y="2895600"/>
            <a:ext cx="0" cy="190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2514600" y="2895600"/>
            <a:ext cx="0" cy="190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2514600" y="30480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TW 75ns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838200" y="60960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Noise=8.0mV, </a:t>
            </a:r>
            <a:r>
              <a:rPr lang="en-US" sz="1400" dirty="0" err="1" smtClean="0"/>
              <a:t>Thr</a:t>
            </a:r>
            <a:r>
              <a:rPr lang="en-US" sz="1400" dirty="0" smtClean="0"/>
              <a:t>=55mV, Bias </a:t>
            </a:r>
            <a:r>
              <a:rPr lang="en-US" sz="1400" dirty="0"/>
              <a:t>current=10µA</a:t>
            </a:r>
            <a:r>
              <a:rPr lang="en-US" sz="1400" dirty="0" smtClean="0"/>
              <a:t>, Pixel size = </a:t>
            </a:r>
            <a:r>
              <a:rPr lang="en-US" sz="1400" dirty="0"/>
              <a:t>50x500µm</a:t>
            </a:r>
            <a:r>
              <a:rPr lang="en-US" sz="1400" dirty="0" smtClean="0"/>
              <a:t>, </a:t>
            </a:r>
            <a:r>
              <a:rPr lang="en-US" sz="1400" dirty="0" err="1"/>
              <a:t>Ifoll</a:t>
            </a:r>
            <a:r>
              <a:rPr lang="en-US" sz="1400" dirty="0"/>
              <a:t>=7, amplifier power </a:t>
            </a:r>
            <a:r>
              <a:rPr lang="en-US" sz="1400" b="1" dirty="0" smtClean="0"/>
              <a:t>100mW/cm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  <a:p>
            <a:endParaRPr lang="en-US" sz="14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190067" y="1524000"/>
            <a:ext cx="118333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Shaper</a:t>
            </a:r>
            <a:r>
              <a:rPr lang="de-DE" dirty="0" smtClean="0"/>
              <a:t>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ivan\Desktop\TWC\HVPixel2_TWCmos_cor_900e_simple_450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Time Walk Compensation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856741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4228924" y="1981200"/>
            <a:ext cx="73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TW 5ns</a:t>
            </a:r>
            <a:endParaRPr lang="de-DE" b="1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1828800" y="19050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524000" y="16764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3600e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2971800" y="1905000"/>
            <a:ext cx="4572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2971800" y="16764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900e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0800000">
            <a:off x="4237741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 bwMode="auto">
          <a:xfrm>
            <a:off x="838200" y="60960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Noise=8.0mV, </a:t>
            </a:r>
            <a:r>
              <a:rPr lang="en-US" sz="1400" dirty="0" err="1" smtClean="0"/>
              <a:t>Thr</a:t>
            </a:r>
            <a:r>
              <a:rPr lang="en-US" sz="1400" dirty="0" smtClean="0"/>
              <a:t>=55mV, Bias </a:t>
            </a:r>
            <a:r>
              <a:rPr lang="en-US" sz="1400" dirty="0"/>
              <a:t>current=10µA</a:t>
            </a:r>
            <a:r>
              <a:rPr lang="en-US" sz="1400" dirty="0" smtClean="0"/>
              <a:t>, Pixel size = </a:t>
            </a:r>
            <a:r>
              <a:rPr lang="en-US" sz="1400" dirty="0"/>
              <a:t>50x500µm</a:t>
            </a:r>
            <a:r>
              <a:rPr lang="en-US" sz="1400" dirty="0" smtClean="0"/>
              <a:t>, </a:t>
            </a:r>
            <a:r>
              <a:rPr lang="en-US" sz="1400" dirty="0" err="1" smtClean="0"/>
              <a:t>Ifoll</a:t>
            </a:r>
            <a:r>
              <a:rPr lang="en-US" sz="1400" dirty="0"/>
              <a:t>=7, amplifier power </a:t>
            </a:r>
            <a:r>
              <a:rPr lang="en-US" sz="1400" b="1" dirty="0" smtClean="0"/>
              <a:t>100mW/cm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  <a:p>
            <a:endParaRPr lang="en-US" sz="14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4292072" y="1676400"/>
            <a:ext cx="149912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Comparator</a:t>
            </a:r>
            <a:r>
              <a:rPr lang="de-DE" dirty="0" smtClean="0"/>
              <a:t>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9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HVCMOS detector types</a:t>
            </a:r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74821-0158-4C76-AAE4-051A65EF39AB}" type="slidenum">
              <a:rPr lang="de-DE" sz="1400" smtClean="0"/>
              <a:pPr eaLnBrk="1" hangingPunct="1"/>
              <a:t>5</a:t>
            </a:fld>
            <a:endParaRPr lang="de-DE" sz="1400" smtClean="0"/>
          </a:p>
        </p:txBody>
      </p:sp>
      <p:sp>
        <p:nvSpPr>
          <p:cNvPr id="3076" name="Inhaltsplatzhalt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685800"/>
          </a:xfrm>
        </p:spPr>
        <p:txBody>
          <a:bodyPr/>
          <a:lstStyle/>
          <a:p>
            <a:r>
              <a:rPr lang="en-US" sz="1400" dirty="0" smtClean="0"/>
              <a:t>CCPD</a:t>
            </a:r>
          </a:p>
          <a:p>
            <a:r>
              <a:rPr lang="en-US" sz="1400" dirty="0" smtClean="0"/>
              <a:t>ATLAS-pixel “style”: the digital outputs of three pixels are multiplexed to one </a:t>
            </a:r>
            <a:r>
              <a:rPr lang="en-US" sz="1400" dirty="0"/>
              <a:t>pixel </a:t>
            </a:r>
            <a:r>
              <a:rPr lang="en-US" sz="1400" dirty="0" smtClean="0"/>
              <a:t>readout cell</a:t>
            </a:r>
          </a:p>
          <a:p>
            <a:r>
              <a:rPr lang="en-US" sz="1400" dirty="0" smtClean="0"/>
              <a:t>HVCMOS pixel contains an amplifier and a comparator</a:t>
            </a:r>
          </a:p>
          <a:p>
            <a:r>
              <a:rPr lang="en-US" sz="1400" dirty="0" smtClean="0"/>
              <a:t>CLIC “style”: every HVCMOS pixel has its own readout cell</a:t>
            </a:r>
          </a:p>
          <a:p>
            <a:r>
              <a:rPr lang="en-US" sz="1400" dirty="0"/>
              <a:t>HVCMOS pixel </a:t>
            </a:r>
            <a:r>
              <a:rPr lang="en-US" sz="1400" dirty="0" smtClean="0"/>
              <a:t>contains only an amplifier</a:t>
            </a:r>
          </a:p>
        </p:txBody>
      </p:sp>
      <p:sp>
        <p:nvSpPr>
          <p:cNvPr id="182" name="Rechteck 181"/>
          <p:cNvSpPr/>
          <p:nvPr/>
        </p:nvSpPr>
        <p:spPr bwMode="auto">
          <a:xfrm>
            <a:off x="304800" y="5410200"/>
            <a:ext cx="4800600" cy="9906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533400" y="4800600"/>
            <a:ext cx="1295400" cy="1143000"/>
            <a:chOff x="609600" y="2133600"/>
            <a:chExt cx="1295400" cy="1143000"/>
          </a:xfrm>
        </p:grpSpPr>
        <p:sp>
          <p:nvSpPr>
            <p:cNvPr id="183" name="Rechteck 182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184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185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6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5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196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7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5" name="Gerade Verbindung 4"/>
              <p:cNvCxnSpPr>
                <a:stCxn id="197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8" name="Gruppieren 197"/>
          <p:cNvGrpSpPr/>
          <p:nvPr/>
        </p:nvGrpSpPr>
        <p:grpSpPr>
          <a:xfrm>
            <a:off x="2057400" y="4800600"/>
            <a:ext cx="1295400" cy="1143000"/>
            <a:chOff x="609600" y="2133600"/>
            <a:chExt cx="1295400" cy="1143000"/>
          </a:xfrm>
        </p:grpSpPr>
        <p:sp>
          <p:nvSpPr>
            <p:cNvPr id="199" name="Rechteck 198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00" name="Gruppieren 199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201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02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2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13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4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15" name="Gerade Verbindung 214"/>
              <p:cNvCxnSpPr>
                <a:stCxn id="214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6" name="Gerade Verbindung 215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17" name="Gruppieren 216"/>
          <p:cNvGrpSpPr/>
          <p:nvPr/>
        </p:nvGrpSpPr>
        <p:grpSpPr>
          <a:xfrm>
            <a:off x="3581400" y="4800600"/>
            <a:ext cx="1295400" cy="1143000"/>
            <a:chOff x="609600" y="2133600"/>
            <a:chExt cx="1295400" cy="1143000"/>
          </a:xfrm>
        </p:grpSpPr>
        <p:sp>
          <p:nvSpPr>
            <p:cNvPr id="218" name="Rechteck 217"/>
            <p:cNvSpPr/>
            <p:nvPr/>
          </p:nvSpPr>
          <p:spPr bwMode="auto">
            <a:xfrm>
              <a:off x="609600" y="2743200"/>
              <a:ext cx="1295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19" name="Gruppieren 218"/>
            <p:cNvGrpSpPr/>
            <p:nvPr/>
          </p:nvGrpSpPr>
          <p:grpSpPr>
            <a:xfrm>
              <a:off x="685800" y="2133600"/>
              <a:ext cx="1143000" cy="990600"/>
              <a:chOff x="2133600" y="3962400"/>
              <a:chExt cx="1143000" cy="990600"/>
            </a:xfrm>
          </p:grpSpPr>
          <p:sp>
            <p:nvSpPr>
              <p:cNvPr id="220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3622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21" name="Gerade Verbindung 263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2" name="Gerade Verbindung 657"/>
              <p:cNvCxnSpPr>
                <a:cxnSpLocks noChangeShapeType="1"/>
              </p:cNvCxnSpPr>
              <p:nvPr/>
            </p:nvCxnSpPr>
            <p:spPr bwMode="auto">
              <a:xfrm>
                <a:off x="2667000" y="4572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" name="Gerade Verbindung 658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228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" name="Gerade Verbindung 265"/>
              <p:cNvCxnSpPr>
                <a:cxnSpLocks noChangeShapeType="1"/>
              </p:cNvCxnSpPr>
              <p:nvPr/>
            </p:nvCxnSpPr>
            <p:spPr bwMode="auto">
              <a:xfrm>
                <a:off x="25146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" name="Gerade Verbindung 659"/>
              <p:cNvCxnSpPr>
                <a:cxnSpLocks noChangeShapeType="1"/>
              </p:cNvCxnSpPr>
              <p:nvPr/>
            </p:nvCxnSpPr>
            <p:spPr bwMode="auto">
              <a:xfrm>
                <a:off x="2590800" y="42672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" name="Gerade Verbindung 660"/>
              <p:cNvCxnSpPr>
                <a:cxnSpLocks noChangeShapeType="1"/>
              </p:cNvCxnSpPr>
              <p:nvPr/>
            </p:nvCxnSpPr>
            <p:spPr bwMode="auto">
              <a:xfrm>
                <a:off x="2590800" y="4343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" name="Gerade Verbindung 267"/>
              <p:cNvCxnSpPr>
                <a:cxnSpLocks noChangeShapeType="1"/>
              </p:cNvCxnSpPr>
              <p:nvPr/>
            </p:nvCxnSpPr>
            <p:spPr bwMode="auto">
              <a:xfrm>
                <a:off x="27432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8" name="Gerade Verbindung 661"/>
              <p:cNvCxnSpPr>
                <a:cxnSpLocks noChangeShapeType="1"/>
              </p:cNvCxnSpPr>
              <p:nvPr/>
            </p:nvCxnSpPr>
            <p:spPr bwMode="auto">
              <a:xfrm>
                <a:off x="2286000" y="4343400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9" name="Gerade Verbindung 272"/>
              <p:cNvCxnSpPr>
                <a:cxnSpLocks noChangeShapeType="1"/>
              </p:cNvCxnSpPr>
              <p:nvPr/>
            </p:nvCxnSpPr>
            <p:spPr bwMode="auto">
              <a:xfrm>
                <a:off x="2209800" y="4572000"/>
                <a:ext cx="0" cy="152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0" name="Gerade Verbindung 275"/>
              <p:cNvCxnSpPr>
                <a:cxnSpLocks noChangeShapeType="1"/>
              </p:cNvCxnSpPr>
              <p:nvPr/>
            </p:nvCxnSpPr>
            <p:spPr bwMode="auto">
              <a:xfrm>
                <a:off x="2133600" y="4724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1" name="Gleichschenkliges Dreieck 277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152400" cy="131763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32" name="Gerade Verbindung 674"/>
              <p:cNvCxnSpPr>
                <a:cxnSpLocks noChangeShapeType="1"/>
              </p:cNvCxnSpPr>
              <p:nvPr/>
            </p:nvCxnSpPr>
            <p:spPr bwMode="auto">
              <a:xfrm>
                <a:off x="2209800" y="4876800"/>
                <a:ext cx="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3" name="Gleichschenkliges Dreieck 656"/>
              <p:cNvSpPr>
                <a:spLocks noChangeArrowheads="1"/>
              </p:cNvSpPr>
              <p:nvPr/>
            </p:nvSpPr>
            <p:spPr bwMode="auto">
              <a:xfrm rot="5400000">
                <a:off x="2819400" y="4419600"/>
                <a:ext cx="304800" cy="304800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cxnSp>
            <p:nvCxnSpPr>
              <p:cNvPr id="234" name="Gerade Verbindung 233"/>
              <p:cNvCxnSpPr>
                <a:stCxn id="233" idx="0"/>
              </p:cNvCxnSpPr>
              <p:nvPr/>
            </p:nvCxnSpPr>
            <p:spPr bwMode="auto">
              <a:xfrm>
                <a:off x="3124200" y="45720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" name="Gerade Verbindung 234"/>
              <p:cNvCxnSpPr/>
              <p:nvPr/>
            </p:nvCxnSpPr>
            <p:spPr bwMode="auto">
              <a:xfrm flipV="1">
                <a:off x="3276600" y="3962400"/>
                <a:ext cx="0" cy="609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4" name="Gerade Verbindung 23"/>
          <p:cNvCxnSpPr/>
          <p:nvPr/>
        </p:nvCxnSpPr>
        <p:spPr bwMode="auto">
          <a:xfrm flipH="1">
            <a:off x="1752600" y="4572000"/>
            <a:ext cx="15240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 flipV="1">
            <a:off x="32766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>
            <a:off x="3276600" y="4572000"/>
            <a:ext cx="15240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Ellipse 237"/>
          <p:cNvSpPr/>
          <p:nvPr/>
        </p:nvSpPr>
        <p:spPr bwMode="auto">
          <a:xfrm>
            <a:off x="3124200" y="441960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241" name="Gerade Verbindung 240"/>
          <p:cNvCxnSpPr>
            <a:stCxn id="238" idx="0"/>
          </p:cNvCxnSpPr>
          <p:nvPr/>
        </p:nvCxnSpPr>
        <p:spPr bwMode="auto">
          <a:xfrm flipV="1">
            <a:off x="3276600" y="4114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" name="Rechteck 241"/>
          <p:cNvSpPr/>
          <p:nvPr/>
        </p:nvSpPr>
        <p:spPr bwMode="auto">
          <a:xfrm>
            <a:off x="2895600" y="4038600"/>
            <a:ext cx="7620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4" name="Rechteck 243"/>
          <p:cNvSpPr/>
          <p:nvPr/>
        </p:nvSpPr>
        <p:spPr bwMode="auto">
          <a:xfrm>
            <a:off x="2895600" y="3886200"/>
            <a:ext cx="7620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4" name="Gleichschenkliges Dreieck 656"/>
          <p:cNvSpPr>
            <a:spLocks noChangeArrowheads="1"/>
          </p:cNvSpPr>
          <p:nvPr/>
        </p:nvSpPr>
        <p:spPr bwMode="auto">
          <a:xfrm rot="5400000">
            <a:off x="3505200" y="3200400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255" name="Gerade Verbindung 254"/>
          <p:cNvCxnSpPr>
            <a:stCxn id="254" idx="0"/>
          </p:cNvCxnSpPr>
          <p:nvPr/>
        </p:nvCxnSpPr>
        <p:spPr bwMode="auto">
          <a:xfrm>
            <a:off x="3810000" y="3352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 flipV="1">
            <a:off x="3276600" y="33528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Gerade Verbindung 257"/>
          <p:cNvCxnSpPr>
            <a:endCxn id="254" idx="3"/>
          </p:cNvCxnSpPr>
          <p:nvPr/>
        </p:nvCxnSpPr>
        <p:spPr bwMode="auto">
          <a:xfrm>
            <a:off x="3276600" y="3352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3810000" y="3200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" name="Gerade Verbindung 259"/>
          <p:cNvCxnSpPr/>
          <p:nvPr/>
        </p:nvCxnSpPr>
        <p:spPr bwMode="auto">
          <a:xfrm flipV="1">
            <a:off x="4038600" y="3048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" name="Gerade Verbindung 260"/>
          <p:cNvCxnSpPr/>
          <p:nvPr/>
        </p:nvCxnSpPr>
        <p:spPr bwMode="auto">
          <a:xfrm>
            <a:off x="40386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Gerade Verbindung 261"/>
          <p:cNvCxnSpPr/>
          <p:nvPr/>
        </p:nvCxnSpPr>
        <p:spPr bwMode="auto">
          <a:xfrm flipV="1">
            <a:off x="4267200" y="3048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Gerade Verbindung 262"/>
          <p:cNvCxnSpPr/>
          <p:nvPr/>
        </p:nvCxnSpPr>
        <p:spPr bwMode="auto">
          <a:xfrm>
            <a:off x="4267200" y="32004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4" name="Textfeld 312"/>
          <p:cNvSpPr txBox="1">
            <a:spLocks noChangeArrowheads="1"/>
          </p:cNvSpPr>
          <p:nvPr/>
        </p:nvSpPr>
        <p:spPr bwMode="auto">
          <a:xfrm>
            <a:off x="3276600" y="3533001"/>
            <a:ext cx="1857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TOT = sub pixel address</a:t>
            </a:r>
            <a:endParaRPr lang="en-US" alt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304800" y="2819400"/>
            <a:ext cx="4800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5" name="Textfeld 312"/>
          <p:cNvSpPr txBox="1">
            <a:spLocks noChangeArrowheads="1"/>
          </p:cNvSpPr>
          <p:nvPr/>
        </p:nvSpPr>
        <p:spPr bwMode="auto">
          <a:xfrm>
            <a:off x="304800" y="2819400"/>
            <a:ext cx="11208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Readout pixel</a:t>
            </a:r>
            <a:endParaRPr lang="en-US" altLang="de-DE" dirty="0"/>
          </a:p>
        </p:txBody>
      </p:sp>
      <p:sp>
        <p:nvSpPr>
          <p:cNvPr id="266" name="Rechteck 265"/>
          <p:cNvSpPr/>
          <p:nvPr/>
        </p:nvSpPr>
        <p:spPr bwMode="auto">
          <a:xfrm>
            <a:off x="5334000" y="5410200"/>
            <a:ext cx="3276600" cy="99060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1" name="Rechteck 340"/>
          <p:cNvSpPr/>
          <p:nvPr/>
        </p:nvSpPr>
        <p:spPr bwMode="auto">
          <a:xfrm>
            <a:off x="5486400" y="2819400"/>
            <a:ext cx="10668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2" name="Textfeld 312"/>
          <p:cNvSpPr txBox="1">
            <a:spLocks noChangeArrowheads="1"/>
          </p:cNvSpPr>
          <p:nvPr/>
        </p:nvSpPr>
        <p:spPr bwMode="auto">
          <a:xfrm>
            <a:off x="5486400" y="2771001"/>
            <a:ext cx="11208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Readout pixel</a:t>
            </a:r>
            <a:endParaRPr lang="en-US" alt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562600" y="3200400"/>
            <a:ext cx="990600" cy="2743200"/>
            <a:chOff x="5562600" y="2971800"/>
            <a:chExt cx="990600" cy="2743200"/>
          </a:xfrm>
        </p:grpSpPr>
        <p:sp>
          <p:nvSpPr>
            <p:cNvPr id="268" name="Rechteck 267"/>
            <p:cNvSpPr/>
            <p:nvPr/>
          </p:nvSpPr>
          <p:spPr bwMode="auto">
            <a:xfrm>
              <a:off x="5562600" y="5181600"/>
              <a:ext cx="838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0" name="Gleichschenkliges Dreieck 656"/>
            <p:cNvSpPr>
              <a:spLocks noChangeArrowheads="1"/>
            </p:cNvSpPr>
            <p:nvPr/>
          </p:nvSpPr>
          <p:spPr bwMode="auto">
            <a:xfrm rot="5400000">
              <a:off x="5867400" y="5029200"/>
              <a:ext cx="304800" cy="3048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71" name="Gerade Verbindung 263"/>
            <p:cNvCxnSpPr>
              <a:cxnSpLocks noChangeShapeType="1"/>
            </p:cNvCxnSpPr>
            <p:nvPr/>
          </p:nvCxnSpPr>
          <p:spPr bwMode="auto">
            <a:xfrm>
              <a:off x="5715000" y="5181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2" name="Gerade Verbindung 657"/>
            <p:cNvCxnSpPr>
              <a:cxnSpLocks noChangeShapeType="1"/>
            </p:cNvCxnSpPr>
            <p:nvPr/>
          </p:nvCxnSpPr>
          <p:spPr bwMode="auto">
            <a:xfrm>
              <a:off x="6172200" y="5181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3" name="Gerade Verbindung 658"/>
            <p:cNvCxnSpPr>
              <a:cxnSpLocks noChangeShapeType="1"/>
            </p:cNvCxnSpPr>
            <p:nvPr/>
          </p:nvCxnSpPr>
          <p:spPr bwMode="auto">
            <a:xfrm>
              <a:off x="5791200" y="49530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Gerade Verbindung 265"/>
            <p:cNvCxnSpPr>
              <a:cxnSpLocks noChangeShapeType="1"/>
            </p:cNvCxnSpPr>
            <p:nvPr/>
          </p:nvCxnSpPr>
          <p:spPr bwMode="auto">
            <a:xfrm>
              <a:off x="6019800" y="48768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5" name="Gerade Verbindung 659"/>
            <p:cNvCxnSpPr>
              <a:cxnSpLocks noChangeShapeType="1"/>
            </p:cNvCxnSpPr>
            <p:nvPr/>
          </p:nvCxnSpPr>
          <p:spPr bwMode="auto">
            <a:xfrm>
              <a:off x="6096000" y="48768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" name="Gerade Verbindung 660"/>
            <p:cNvCxnSpPr>
              <a:cxnSpLocks noChangeShapeType="1"/>
            </p:cNvCxnSpPr>
            <p:nvPr/>
          </p:nvCxnSpPr>
          <p:spPr bwMode="auto">
            <a:xfrm>
              <a:off x="6096000" y="4953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7" name="Gerade Verbindung 267"/>
            <p:cNvCxnSpPr>
              <a:cxnSpLocks noChangeShapeType="1"/>
            </p:cNvCxnSpPr>
            <p:nvPr/>
          </p:nvCxnSpPr>
          <p:spPr bwMode="auto">
            <a:xfrm>
              <a:off x="6248400" y="49530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8" name="Gerade Verbindung 661"/>
            <p:cNvCxnSpPr>
              <a:cxnSpLocks noChangeShapeType="1"/>
            </p:cNvCxnSpPr>
            <p:nvPr/>
          </p:nvCxnSpPr>
          <p:spPr bwMode="auto">
            <a:xfrm>
              <a:off x="5791200" y="49530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9" name="Gerade Verbindung 272"/>
            <p:cNvCxnSpPr>
              <a:cxnSpLocks noChangeShapeType="1"/>
            </p:cNvCxnSpPr>
            <p:nvPr/>
          </p:nvCxnSpPr>
          <p:spPr bwMode="auto">
            <a:xfrm>
              <a:off x="5715000" y="51816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0" name="Gerade Verbindung 275"/>
            <p:cNvCxnSpPr>
              <a:cxnSpLocks noChangeShapeType="1"/>
            </p:cNvCxnSpPr>
            <p:nvPr/>
          </p:nvCxnSpPr>
          <p:spPr bwMode="auto">
            <a:xfrm>
              <a:off x="5638800" y="5334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Gleichschenkliges Dreieck 277"/>
            <p:cNvSpPr>
              <a:spLocks noChangeArrowheads="1"/>
            </p:cNvSpPr>
            <p:nvPr/>
          </p:nvSpPr>
          <p:spPr bwMode="auto">
            <a:xfrm>
              <a:off x="5638800" y="5334000"/>
              <a:ext cx="152400" cy="131763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282" name="Gerade Verbindung 674"/>
            <p:cNvCxnSpPr>
              <a:cxnSpLocks noChangeShapeType="1"/>
            </p:cNvCxnSpPr>
            <p:nvPr/>
          </p:nvCxnSpPr>
          <p:spPr bwMode="auto">
            <a:xfrm>
              <a:off x="5715000" y="54864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4" name="Gerade Verbindung 283"/>
            <p:cNvCxnSpPr/>
            <p:nvPr/>
          </p:nvCxnSpPr>
          <p:spPr bwMode="auto">
            <a:xfrm>
              <a:off x="6172200" y="5181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5" name="Gerade Verbindung 284"/>
            <p:cNvCxnSpPr/>
            <p:nvPr/>
          </p:nvCxnSpPr>
          <p:spPr bwMode="auto">
            <a:xfrm flipV="1">
              <a:off x="6324600" y="3886200"/>
              <a:ext cx="0" cy="1295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" name="Rechteck 343"/>
            <p:cNvSpPr/>
            <p:nvPr/>
          </p:nvSpPr>
          <p:spPr bwMode="auto">
            <a:xfrm>
              <a:off x="5715000" y="3810000"/>
              <a:ext cx="7620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5" name="Rechteck 344"/>
            <p:cNvSpPr/>
            <p:nvPr/>
          </p:nvSpPr>
          <p:spPr bwMode="auto">
            <a:xfrm>
              <a:off x="5715000" y="3657600"/>
              <a:ext cx="7620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6" name="Gleichschenkliges Dreieck 656"/>
            <p:cNvSpPr>
              <a:spLocks noChangeArrowheads="1"/>
            </p:cNvSpPr>
            <p:nvPr/>
          </p:nvSpPr>
          <p:spPr bwMode="auto">
            <a:xfrm rot="5400000">
              <a:off x="6096000" y="2971800"/>
              <a:ext cx="304800" cy="3048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47" name="Gerade Verbindung 346"/>
            <p:cNvCxnSpPr>
              <a:stCxn id="346" idx="0"/>
            </p:cNvCxnSpPr>
            <p:nvPr/>
          </p:nvCxnSpPr>
          <p:spPr bwMode="auto">
            <a:xfrm>
              <a:off x="6400800" y="3124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" name="Gerade Verbindung 347"/>
            <p:cNvCxnSpPr/>
            <p:nvPr/>
          </p:nvCxnSpPr>
          <p:spPr bwMode="auto">
            <a:xfrm flipV="1">
              <a:off x="5867400" y="3124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" name="Gerade Verbindung 348"/>
            <p:cNvCxnSpPr>
              <a:endCxn id="346" idx="3"/>
            </p:cNvCxnSpPr>
            <p:nvPr/>
          </p:nvCxnSpPr>
          <p:spPr bwMode="auto">
            <a:xfrm>
              <a:off x="5867400" y="3124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0" name="Gruppieren 349"/>
          <p:cNvGrpSpPr/>
          <p:nvPr/>
        </p:nvGrpSpPr>
        <p:grpSpPr>
          <a:xfrm>
            <a:off x="6553200" y="3200400"/>
            <a:ext cx="990600" cy="2743200"/>
            <a:chOff x="5562600" y="2971800"/>
            <a:chExt cx="990600" cy="2743200"/>
          </a:xfrm>
        </p:grpSpPr>
        <p:sp>
          <p:nvSpPr>
            <p:cNvPr id="351" name="Rechteck 350"/>
            <p:cNvSpPr/>
            <p:nvPr/>
          </p:nvSpPr>
          <p:spPr bwMode="auto">
            <a:xfrm>
              <a:off x="5562600" y="5181600"/>
              <a:ext cx="838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2" name="Gleichschenkliges Dreieck 656"/>
            <p:cNvSpPr>
              <a:spLocks noChangeArrowheads="1"/>
            </p:cNvSpPr>
            <p:nvPr/>
          </p:nvSpPr>
          <p:spPr bwMode="auto">
            <a:xfrm rot="5400000">
              <a:off x="5867400" y="5029200"/>
              <a:ext cx="304800" cy="3048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53" name="Gerade Verbindung 263"/>
            <p:cNvCxnSpPr>
              <a:cxnSpLocks noChangeShapeType="1"/>
            </p:cNvCxnSpPr>
            <p:nvPr/>
          </p:nvCxnSpPr>
          <p:spPr bwMode="auto">
            <a:xfrm>
              <a:off x="5715000" y="5181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4" name="Gerade Verbindung 657"/>
            <p:cNvCxnSpPr>
              <a:cxnSpLocks noChangeShapeType="1"/>
            </p:cNvCxnSpPr>
            <p:nvPr/>
          </p:nvCxnSpPr>
          <p:spPr bwMode="auto">
            <a:xfrm>
              <a:off x="6172200" y="5181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5" name="Gerade Verbindung 658"/>
            <p:cNvCxnSpPr>
              <a:cxnSpLocks noChangeShapeType="1"/>
            </p:cNvCxnSpPr>
            <p:nvPr/>
          </p:nvCxnSpPr>
          <p:spPr bwMode="auto">
            <a:xfrm>
              <a:off x="5791200" y="49530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6" name="Gerade Verbindung 265"/>
            <p:cNvCxnSpPr>
              <a:cxnSpLocks noChangeShapeType="1"/>
            </p:cNvCxnSpPr>
            <p:nvPr/>
          </p:nvCxnSpPr>
          <p:spPr bwMode="auto">
            <a:xfrm>
              <a:off x="6019800" y="48768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7" name="Gerade Verbindung 659"/>
            <p:cNvCxnSpPr>
              <a:cxnSpLocks noChangeShapeType="1"/>
            </p:cNvCxnSpPr>
            <p:nvPr/>
          </p:nvCxnSpPr>
          <p:spPr bwMode="auto">
            <a:xfrm>
              <a:off x="6096000" y="48768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" name="Gerade Verbindung 660"/>
            <p:cNvCxnSpPr>
              <a:cxnSpLocks noChangeShapeType="1"/>
            </p:cNvCxnSpPr>
            <p:nvPr/>
          </p:nvCxnSpPr>
          <p:spPr bwMode="auto">
            <a:xfrm>
              <a:off x="6096000" y="4953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" name="Gerade Verbindung 267"/>
            <p:cNvCxnSpPr>
              <a:cxnSpLocks noChangeShapeType="1"/>
            </p:cNvCxnSpPr>
            <p:nvPr/>
          </p:nvCxnSpPr>
          <p:spPr bwMode="auto">
            <a:xfrm>
              <a:off x="6248400" y="49530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0" name="Gerade Verbindung 661"/>
            <p:cNvCxnSpPr>
              <a:cxnSpLocks noChangeShapeType="1"/>
            </p:cNvCxnSpPr>
            <p:nvPr/>
          </p:nvCxnSpPr>
          <p:spPr bwMode="auto">
            <a:xfrm>
              <a:off x="5791200" y="49530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1" name="Gerade Verbindung 272"/>
            <p:cNvCxnSpPr>
              <a:cxnSpLocks noChangeShapeType="1"/>
            </p:cNvCxnSpPr>
            <p:nvPr/>
          </p:nvCxnSpPr>
          <p:spPr bwMode="auto">
            <a:xfrm>
              <a:off x="5715000" y="51816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Gerade Verbindung 275"/>
            <p:cNvCxnSpPr>
              <a:cxnSpLocks noChangeShapeType="1"/>
            </p:cNvCxnSpPr>
            <p:nvPr/>
          </p:nvCxnSpPr>
          <p:spPr bwMode="auto">
            <a:xfrm>
              <a:off x="5638800" y="5334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Gleichschenkliges Dreieck 277"/>
            <p:cNvSpPr>
              <a:spLocks noChangeArrowheads="1"/>
            </p:cNvSpPr>
            <p:nvPr/>
          </p:nvSpPr>
          <p:spPr bwMode="auto">
            <a:xfrm>
              <a:off x="5638800" y="5334000"/>
              <a:ext cx="152400" cy="131763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64" name="Gerade Verbindung 674"/>
            <p:cNvCxnSpPr>
              <a:cxnSpLocks noChangeShapeType="1"/>
            </p:cNvCxnSpPr>
            <p:nvPr/>
          </p:nvCxnSpPr>
          <p:spPr bwMode="auto">
            <a:xfrm>
              <a:off x="5715000" y="54864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5" name="Gerade Verbindung 364"/>
            <p:cNvCxnSpPr/>
            <p:nvPr/>
          </p:nvCxnSpPr>
          <p:spPr bwMode="auto">
            <a:xfrm>
              <a:off x="6172200" y="5181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6" name="Gerade Verbindung 365"/>
            <p:cNvCxnSpPr/>
            <p:nvPr/>
          </p:nvCxnSpPr>
          <p:spPr bwMode="auto">
            <a:xfrm flipV="1">
              <a:off x="6324600" y="3886200"/>
              <a:ext cx="0" cy="1295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7" name="Rechteck 366"/>
            <p:cNvSpPr/>
            <p:nvPr/>
          </p:nvSpPr>
          <p:spPr bwMode="auto">
            <a:xfrm>
              <a:off x="5715000" y="3810000"/>
              <a:ext cx="7620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8" name="Rechteck 367"/>
            <p:cNvSpPr/>
            <p:nvPr/>
          </p:nvSpPr>
          <p:spPr bwMode="auto">
            <a:xfrm>
              <a:off x="5715000" y="3657600"/>
              <a:ext cx="7620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9" name="Gleichschenkliges Dreieck 656"/>
            <p:cNvSpPr>
              <a:spLocks noChangeArrowheads="1"/>
            </p:cNvSpPr>
            <p:nvPr/>
          </p:nvSpPr>
          <p:spPr bwMode="auto">
            <a:xfrm rot="5400000">
              <a:off x="6096000" y="2971800"/>
              <a:ext cx="304800" cy="3048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70" name="Gerade Verbindung 369"/>
            <p:cNvCxnSpPr>
              <a:stCxn id="369" idx="0"/>
            </p:cNvCxnSpPr>
            <p:nvPr/>
          </p:nvCxnSpPr>
          <p:spPr bwMode="auto">
            <a:xfrm>
              <a:off x="6400800" y="3124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1" name="Gerade Verbindung 370"/>
            <p:cNvCxnSpPr/>
            <p:nvPr/>
          </p:nvCxnSpPr>
          <p:spPr bwMode="auto">
            <a:xfrm flipV="1">
              <a:off x="5867400" y="3124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2" name="Gerade Verbindung 371"/>
            <p:cNvCxnSpPr>
              <a:endCxn id="369" idx="3"/>
            </p:cNvCxnSpPr>
            <p:nvPr/>
          </p:nvCxnSpPr>
          <p:spPr bwMode="auto">
            <a:xfrm>
              <a:off x="5867400" y="3124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3" name="Gruppieren 372"/>
          <p:cNvGrpSpPr/>
          <p:nvPr/>
        </p:nvGrpSpPr>
        <p:grpSpPr>
          <a:xfrm>
            <a:off x="7543800" y="3200400"/>
            <a:ext cx="990600" cy="2743200"/>
            <a:chOff x="5562600" y="2971800"/>
            <a:chExt cx="990600" cy="2743200"/>
          </a:xfrm>
        </p:grpSpPr>
        <p:sp>
          <p:nvSpPr>
            <p:cNvPr id="374" name="Rechteck 373"/>
            <p:cNvSpPr/>
            <p:nvPr/>
          </p:nvSpPr>
          <p:spPr bwMode="auto">
            <a:xfrm>
              <a:off x="5562600" y="5181600"/>
              <a:ext cx="838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5" name="Gleichschenkliges Dreieck 656"/>
            <p:cNvSpPr>
              <a:spLocks noChangeArrowheads="1"/>
            </p:cNvSpPr>
            <p:nvPr/>
          </p:nvSpPr>
          <p:spPr bwMode="auto">
            <a:xfrm rot="5400000">
              <a:off x="5867400" y="5029200"/>
              <a:ext cx="304800" cy="3048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76" name="Gerade Verbindung 263"/>
            <p:cNvCxnSpPr>
              <a:cxnSpLocks noChangeShapeType="1"/>
            </p:cNvCxnSpPr>
            <p:nvPr/>
          </p:nvCxnSpPr>
          <p:spPr bwMode="auto">
            <a:xfrm>
              <a:off x="5715000" y="5181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" name="Gerade Verbindung 657"/>
            <p:cNvCxnSpPr>
              <a:cxnSpLocks noChangeShapeType="1"/>
            </p:cNvCxnSpPr>
            <p:nvPr/>
          </p:nvCxnSpPr>
          <p:spPr bwMode="auto">
            <a:xfrm>
              <a:off x="6172200" y="5181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8" name="Gerade Verbindung 658"/>
            <p:cNvCxnSpPr>
              <a:cxnSpLocks noChangeShapeType="1"/>
            </p:cNvCxnSpPr>
            <p:nvPr/>
          </p:nvCxnSpPr>
          <p:spPr bwMode="auto">
            <a:xfrm>
              <a:off x="5791200" y="49530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" name="Gerade Verbindung 265"/>
            <p:cNvCxnSpPr>
              <a:cxnSpLocks noChangeShapeType="1"/>
            </p:cNvCxnSpPr>
            <p:nvPr/>
          </p:nvCxnSpPr>
          <p:spPr bwMode="auto">
            <a:xfrm>
              <a:off x="6019800" y="48768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0" name="Gerade Verbindung 659"/>
            <p:cNvCxnSpPr>
              <a:cxnSpLocks noChangeShapeType="1"/>
            </p:cNvCxnSpPr>
            <p:nvPr/>
          </p:nvCxnSpPr>
          <p:spPr bwMode="auto">
            <a:xfrm>
              <a:off x="6096000" y="48768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1" name="Gerade Verbindung 660"/>
            <p:cNvCxnSpPr>
              <a:cxnSpLocks noChangeShapeType="1"/>
            </p:cNvCxnSpPr>
            <p:nvPr/>
          </p:nvCxnSpPr>
          <p:spPr bwMode="auto">
            <a:xfrm>
              <a:off x="6096000" y="4953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2" name="Gerade Verbindung 267"/>
            <p:cNvCxnSpPr>
              <a:cxnSpLocks noChangeShapeType="1"/>
            </p:cNvCxnSpPr>
            <p:nvPr/>
          </p:nvCxnSpPr>
          <p:spPr bwMode="auto">
            <a:xfrm>
              <a:off x="6248400" y="49530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3" name="Gerade Verbindung 661"/>
            <p:cNvCxnSpPr>
              <a:cxnSpLocks noChangeShapeType="1"/>
            </p:cNvCxnSpPr>
            <p:nvPr/>
          </p:nvCxnSpPr>
          <p:spPr bwMode="auto">
            <a:xfrm>
              <a:off x="5791200" y="49530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4" name="Gerade Verbindung 272"/>
            <p:cNvCxnSpPr>
              <a:cxnSpLocks noChangeShapeType="1"/>
            </p:cNvCxnSpPr>
            <p:nvPr/>
          </p:nvCxnSpPr>
          <p:spPr bwMode="auto">
            <a:xfrm>
              <a:off x="5715000" y="518160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Gerade Verbindung 275"/>
            <p:cNvCxnSpPr>
              <a:cxnSpLocks noChangeShapeType="1"/>
            </p:cNvCxnSpPr>
            <p:nvPr/>
          </p:nvCxnSpPr>
          <p:spPr bwMode="auto">
            <a:xfrm>
              <a:off x="5638800" y="5334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Gleichschenkliges Dreieck 277"/>
            <p:cNvSpPr>
              <a:spLocks noChangeArrowheads="1"/>
            </p:cNvSpPr>
            <p:nvPr/>
          </p:nvSpPr>
          <p:spPr bwMode="auto">
            <a:xfrm>
              <a:off x="5638800" y="5334000"/>
              <a:ext cx="152400" cy="131763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87" name="Gerade Verbindung 674"/>
            <p:cNvCxnSpPr>
              <a:cxnSpLocks noChangeShapeType="1"/>
            </p:cNvCxnSpPr>
            <p:nvPr/>
          </p:nvCxnSpPr>
          <p:spPr bwMode="auto">
            <a:xfrm>
              <a:off x="5715000" y="5486400"/>
              <a:ext cx="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" name="Gerade Verbindung 387"/>
            <p:cNvCxnSpPr/>
            <p:nvPr/>
          </p:nvCxnSpPr>
          <p:spPr bwMode="auto">
            <a:xfrm>
              <a:off x="6172200" y="5181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" name="Gerade Verbindung 388"/>
            <p:cNvCxnSpPr/>
            <p:nvPr/>
          </p:nvCxnSpPr>
          <p:spPr bwMode="auto">
            <a:xfrm flipV="1">
              <a:off x="6324600" y="3886200"/>
              <a:ext cx="0" cy="1295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0" name="Rechteck 389"/>
            <p:cNvSpPr/>
            <p:nvPr/>
          </p:nvSpPr>
          <p:spPr bwMode="auto">
            <a:xfrm>
              <a:off x="5715000" y="3810000"/>
              <a:ext cx="7620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1" name="Rechteck 390"/>
            <p:cNvSpPr/>
            <p:nvPr/>
          </p:nvSpPr>
          <p:spPr bwMode="auto">
            <a:xfrm>
              <a:off x="5715000" y="3657600"/>
              <a:ext cx="7620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2" name="Gleichschenkliges Dreieck 656"/>
            <p:cNvSpPr>
              <a:spLocks noChangeArrowheads="1"/>
            </p:cNvSpPr>
            <p:nvPr/>
          </p:nvSpPr>
          <p:spPr bwMode="auto">
            <a:xfrm rot="5400000">
              <a:off x="6096000" y="2971800"/>
              <a:ext cx="304800" cy="3048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93" name="Gerade Verbindung 392"/>
            <p:cNvCxnSpPr>
              <a:stCxn id="392" idx="0"/>
            </p:cNvCxnSpPr>
            <p:nvPr/>
          </p:nvCxnSpPr>
          <p:spPr bwMode="auto">
            <a:xfrm>
              <a:off x="6400800" y="3124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" name="Gerade Verbindung 393"/>
            <p:cNvCxnSpPr/>
            <p:nvPr/>
          </p:nvCxnSpPr>
          <p:spPr bwMode="auto">
            <a:xfrm flipV="1">
              <a:off x="5867400" y="3124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5" name="Gerade Verbindung 394"/>
            <p:cNvCxnSpPr>
              <a:endCxn id="392" idx="3"/>
            </p:cNvCxnSpPr>
            <p:nvPr/>
          </p:nvCxnSpPr>
          <p:spPr bwMode="auto">
            <a:xfrm>
              <a:off x="5867400" y="31242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6" name="Rechteck 395"/>
          <p:cNvSpPr/>
          <p:nvPr/>
        </p:nvSpPr>
        <p:spPr bwMode="auto">
          <a:xfrm>
            <a:off x="6553200" y="2819400"/>
            <a:ext cx="990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7" name="Rechteck 396"/>
          <p:cNvSpPr/>
          <p:nvPr/>
        </p:nvSpPr>
        <p:spPr bwMode="auto">
          <a:xfrm>
            <a:off x="7543800" y="2819400"/>
            <a:ext cx="990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8" name="Textfeld 312"/>
          <p:cNvSpPr txBox="1">
            <a:spLocks noChangeArrowheads="1"/>
          </p:cNvSpPr>
          <p:nvPr/>
        </p:nvSpPr>
        <p:spPr bwMode="auto">
          <a:xfrm>
            <a:off x="304800" y="2514600"/>
            <a:ext cx="1720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Size: 50 </a:t>
            </a:r>
            <a:r>
              <a:rPr lang="el-GR" altLang="de-DE" dirty="0"/>
              <a:t>µ</a:t>
            </a:r>
            <a:r>
              <a:rPr lang="de-DE" altLang="de-DE" dirty="0"/>
              <a:t>m </a:t>
            </a:r>
            <a:r>
              <a:rPr lang="en-US" altLang="de-DE" dirty="0" smtClean="0"/>
              <a:t>x 250 </a:t>
            </a:r>
            <a:r>
              <a:rPr lang="el-GR" altLang="de-DE" dirty="0" smtClean="0"/>
              <a:t>µ</a:t>
            </a:r>
            <a:r>
              <a:rPr lang="de-DE" altLang="de-DE" dirty="0" smtClean="0"/>
              <a:t>m</a:t>
            </a:r>
            <a:endParaRPr lang="en-US" altLang="de-DE" dirty="0"/>
          </a:p>
        </p:txBody>
      </p:sp>
      <p:sp>
        <p:nvSpPr>
          <p:cNvPr id="399" name="Textfeld 312"/>
          <p:cNvSpPr txBox="1">
            <a:spLocks noChangeArrowheads="1"/>
          </p:cNvSpPr>
          <p:nvPr/>
        </p:nvSpPr>
        <p:spPr bwMode="auto">
          <a:xfrm>
            <a:off x="555041" y="5943600"/>
            <a:ext cx="1677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Size: 33 </a:t>
            </a:r>
            <a:r>
              <a:rPr lang="el-GR" altLang="de-DE" dirty="0" smtClean="0"/>
              <a:t>µ</a:t>
            </a:r>
            <a:r>
              <a:rPr lang="de-DE" altLang="de-DE" dirty="0"/>
              <a:t>m </a:t>
            </a:r>
            <a:r>
              <a:rPr lang="en-US" altLang="de-DE" dirty="0" smtClean="0"/>
              <a:t>x 125 </a:t>
            </a:r>
            <a:r>
              <a:rPr lang="el-GR" altLang="de-DE" dirty="0" smtClean="0"/>
              <a:t>µ</a:t>
            </a:r>
            <a:r>
              <a:rPr lang="de-DE" altLang="de-DE" dirty="0" smtClean="0"/>
              <a:t>m</a:t>
            </a:r>
            <a:endParaRPr lang="en-US" altLang="de-DE" dirty="0"/>
          </a:p>
        </p:txBody>
      </p:sp>
      <p:sp>
        <p:nvSpPr>
          <p:cNvPr id="400" name="Textfeld 312"/>
          <p:cNvSpPr txBox="1">
            <a:spLocks noChangeArrowheads="1"/>
          </p:cNvSpPr>
          <p:nvPr/>
        </p:nvSpPr>
        <p:spPr bwMode="auto">
          <a:xfrm>
            <a:off x="5494497" y="2514600"/>
            <a:ext cx="1592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Size: 25 </a:t>
            </a:r>
            <a:r>
              <a:rPr lang="el-GR" altLang="de-DE" dirty="0"/>
              <a:t>µ</a:t>
            </a:r>
            <a:r>
              <a:rPr lang="de-DE" altLang="de-DE" dirty="0"/>
              <a:t>m </a:t>
            </a:r>
            <a:r>
              <a:rPr lang="en-US" altLang="de-DE" dirty="0" smtClean="0"/>
              <a:t>x 25 </a:t>
            </a:r>
            <a:r>
              <a:rPr lang="el-GR" altLang="de-DE" dirty="0" smtClean="0"/>
              <a:t>µ</a:t>
            </a:r>
            <a:r>
              <a:rPr lang="de-DE" altLang="de-DE" dirty="0" smtClean="0"/>
              <a:t>m</a:t>
            </a:r>
            <a:endParaRPr lang="en-US" altLang="de-DE" dirty="0"/>
          </a:p>
        </p:txBody>
      </p:sp>
      <p:sp>
        <p:nvSpPr>
          <p:cNvPr id="401" name="Textfeld 312"/>
          <p:cNvSpPr txBox="1">
            <a:spLocks noChangeArrowheads="1"/>
          </p:cNvSpPr>
          <p:nvPr/>
        </p:nvSpPr>
        <p:spPr bwMode="auto">
          <a:xfrm>
            <a:off x="5486400" y="5943600"/>
            <a:ext cx="1592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Size: 25 </a:t>
            </a:r>
            <a:r>
              <a:rPr lang="el-GR" altLang="de-DE" dirty="0"/>
              <a:t>µ</a:t>
            </a:r>
            <a:r>
              <a:rPr lang="de-DE" altLang="de-DE" dirty="0"/>
              <a:t>m </a:t>
            </a:r>
            <a:r>
              <a:rPr lang="en-US" altLang="de-DE" dirty="0" smtClean="0"/>
              <a:t>x 25 </a:t>
            </a:r>
            <a:r>
              <a:rPr lang="el-GR" altLang="de-DE" dirty="0" smtClean="0"/>
              <a:t>µ</a:t>
            </a:r>
            <a:r>
              <a:rPr lang="de-DE" altLang="de-DE" dirty="0" smtClean="0"/>
              <a:t>m</a:t>
            </a:r>
            <a:endParaRPr lang="en-US" altLang="de-DE" dirty="0"/>
          </a:p>
        </p:txBody>
      </p:sp>
      <p:sp>
        <p:nvSpPr>
          <p:cNvPr id="402" name="Textfeld 312"/>
          <p:cNvSpPr txBox="1">
            <a:spLocks noChangeArrowheads="1"/>
          </p:cNvSpPr>
          <p:nvPr/>
        </p:nvSpPr>
        <p:spPr bwMode="auto">
          <a:xfrm>
            <a:off x="990600" y="4114800"/>
            <a:ext cx="1682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Different logic 1 levels</a:t>
            </a:r>
            <a:endParaRPr lang="en-US" altLang="de-DE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1828800" y="4419600"/>
            <a:ext cx="0" cy="276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1981200" y="4419600"/>
            <a:ext cx="9906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" name="Gerade Verbindung mit Pfeil 402"/>
          <p:cNvCxnSpPr/>
          <p:nvPr/>
        </p:nvCxnSpPr>
        <p:spPr bwMode="auto">
          <a:xfrm>
            <a:off x="2209800" y="4419600"/>
            <a:ext cx="16002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13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ivan\Desktop\TWC\HVPixel2_TWCmos_nocor_900e_simple_450u_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Time Walk Compensation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1981200" y="3276600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209800" y="19050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2057400" y="16002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3600e</a:t>
            </a:r>
            <a:endParaRPr lang="de-DE" dirty="0"/>
          </a:p>
        </p:txBody>
      </p:sp>
      <p:cxnSp>
        <p:nvCxnSpPr>
          <p:cNvPr id="65" name="Gerade Verbindung mit Pfeil 64"/>
          <p:cNvCxnSpPr/>
          <p:nvPr/>
        </p:nvCxnSpPr>
        <p:spPr bwMode="auto">
          <a:xfrm>
            <a:off x="4953000" y="3962400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4572000" y="36576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900e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981200" y="2895600"/>
            <a:ext cx="0" cy="190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2819400" y="2895600"/>
            <a:ext cx="0" cy="190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1944427" y="2971800"/>
            <a:ext cx="873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TW 116ns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838200" y="60960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Noise=7.9mV, </a:t>
            </a:r>
            <a:r>
              <a:rPr lang="en-US" sz="1400" dirty="0" err="1" smtClean="0"/>
              <a:t>Thr</a:t>
            </a:r>
            <a:r>
              <a:rPr lang="en-US" sz="1400" dirty="0" smtClean="0"/>
              <a:t>=55mV, Bias </a:t>
            </a:r>
            <a:r>
              <a:rPr lang="en-US" sz="1400" dirty="0"/>
              <a:t>current=5µA</a:t>
            </a:r>
            <a:r>
              <a:rPr lang="en-US" sz="1400" dirty="0" smtClean="0"/>
              <a:t>, Pixel size = </a:t>
            </a:r>
            <a:r>
              <a:rPr lang="en-US" sz="1400" dirty="0"/>
              <a:t>50x500µm</a:t>
            </a:r>
            <a:r>
              <a:rPr lang="en-US" sz="1400" dirty="0" smtClean="0"/>
              <a:t>, </a:t>
            </a:r>
            <a:r>
              <a:rPr lang="en-US" sz="1400" dirty="0" err="1" smtClean="0"/>
              <a:t>Ifoll</a:t>
            </a:r>
            <a:r>
              <a:rPr lang="en-US" sz="1400" dirty="0"/>
              <a:t>=5, amplifier </a:t>
            </a:r>
            <a:r>
              <a:rPr lang="en-US" sz="1400" dirty="0" smtClean="0"/>
              <a:t>power </a:t>
            </a:r>
            <a:r>
              <a:rPr lang="en-US" sz="1400" b="1" dirty="0" smtClean="0"/>
              <a:t>50mW/cm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  <a:p>
            <a:endParaRPr lang="en-US" sz="14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190067" y="1524000"/>
            <a:ext cx="118333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Shaper</a:t>
            </a:r>
            <a:r>
              <a:rPr lang="de-DE" dirty="0" smtClean="0"/>
              <a:t>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1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ivan\Desktop\TWC\HVPixel2_TWCmos_cor_900e_simple_450u_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3BE2F-60C3-4275-9E14-214192475A28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Time Walk Compensation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44958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4867983" y="1981200"/>
            <a:ext cx="73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TW 8ns</a:t>
            </a:r>
            <a:endParaRPr lang="de-DE" b="1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1981200" y="1981200"/>
            <a:ext cx="609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447800" y="16764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3600e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3352800" y="1828800"/>
            <a:ext cx="4572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3276600" y="16002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900e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0800000">
            <a:off x="49530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 bwMode="auto">
          <a:xfrm>
            <a:off x="838200" y="60960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Noise=7.9mV, </a:t>
            </a:r>
            <a:r>
              <a:rPr lang="en-US" sz="1400" dirty="0" err="1" smtClean="0"/>
              <a:t>Thr</a:t>
            </a:r>
            <a:r>
              <a:rPr lang="en-US" sz="1400" dirty="0" smtClean="0"/>
              <a:t>=55mV, Bias </a:t>
            </a:r>
            <a:r>
              <a:rPr lang="en-US" sz="1400" dirty="0"/>
              <a:t>current=5µA</a:t>
            </a:r>
            <a:r>
              <a:rPr lang="en-US" sz="1400" dirty="0" smtClean="0"/>
              <a:t>, Pixel size = </a:t>
            </a:r>
            <a:r>
              <a:rPr lang="en-US" sz="1400" dirty="0"/>
              <a:t>50x500µm</a:t>
            </a:r>
            <a:r>
              <a:rPr lang="en-US" sz="1400" dirty="0" smtClean="0"/>
              <a:t>, </a:t>
            </a:r>
            <a:r>
              <a:rPr lang="en-US" sz="1400" dirty="0" err="1"/>
              <a:t>Ifoll</a:t>
            </a:r>
            <a:r>
              <a:rPr lang="en-US" sz="1400" dirty="0"/>
              <a:t>=5, amplifier power </a:t>
            </a:r>
            <a:r>
              <a:rPr lang="en-US" sz="1400" b="1" dirty="0" smtClean="0"/>
              <a:t>50mW/cm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  <a:p>
            <a:endParaRPr lang="en-US" sz="14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5054072" y="1676400"/>
            <a:ext cx="149912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Comparator</a:t>
            </a:r>
            <a:r>
              <a:rPr lang="de-DE" dirty="0" smtClean="0"/>
              <a:t> Output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3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Monolithic HVCMOS pixel sensor for Mu3e experiment</a:t>
            </a:r>
            <a:endParaRPr lang="en-US" dirty="0" smtClean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958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46CB970-6820-40E1-8E83-BD03CAEB6A7A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Monolithic HVCMOS pixel sensor for Mu3e experiment</a:t>
            </a:r>
            <a:endParaRPr lang="en-US" altLang="de-DE" sz="2000" dirty="0" smtClean="0"/>
          </a:p>
        </p:txBody>
      </p:sp>
      <p:sp>
        <p:nvSpPr>
          <p:cNvPr id="3076" name="Rechteck 2"/>
          <p:cNvSpPr>
            <a:spLocks noChangeArrowheads="1"/>
          </p:cNvSpPr>
          <p:nvPr/>
        </p:nvSpPr>
        <p:spPr bwMode="auto">
          <a:xfrm>
            <a:off x="2438400" y="1981200"/>
            <a:ext cx="304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077" name="Abgerundetes Rechteck 7"/>
          <p:cNvSpPr>
            <a:spLocks noChangeArrowheads="1"/>
          </p:cNvSpPr>
          <p:nvPr/>
        </p:nvSpPr>
        <p:spPr bwMode="auto">
          <a:xfrm>
            <a:off x="1524000" y="2133600"/>
            <a:ext cx="762000" cy="152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078" name="Gerade Verbindung mit Pfeil 9"/>
          <p:cNvCxnSpPr>
            <a:cxnSpLocks noChangeShapeType="1"/>
          </p:cNvCxnSpPr>
          <p:nvPr/>
        </p:nvCxnSpPr>
        <p:spPr bwMode="auto">
          <a:xfrm>
            <a:off x="533400" y="2209800"/>
            <a:ext cx="15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Gerade Verbindung mit Pfeil 13"/>
          <p:cNvCxnSpPr>
            <a:cxnSpLocks noChangeShapeType="1"/>
          </p:cNvCxnSpPr>
          <p:nvPr/>
        </p:nvCxnSpPr>
        <p:spPr bwMode="auto">
          <a:xfrm flipV="1">
            <a:off x="2895600" y="15240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Gerade Verbindung 23"/>
          <p:cNvCxnSpPr>
            <a:cxnSpLocks noChangeShapeType="1"/>
          </p:cNvCxnSpPr>
          <p:nvPr/>
        </p:nvCxnSpPr>
        <p:spPr bwMode="auto">
          <a:xfrm flipV="1">
            <a:off x="533400" y="1066800"/>
            <a:ext cx="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Gerade Verbindung mit Pfeil 488"/>
          <p:cNvCxnSpPr>
            <a:cxnSpLocks noChangeShapeType="1"/>
          </p:cNvCxnSpPr>
          <p:nvPr/>
        </p:nvCxnSpPr>
        <p:spPr bwMode="auto">
          <a:xfrm flipH="1">
            <a:off x="1295400" y="2362200"/>
            <a:ext cx="1143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Gerade Verbindung mit Pfeil 25"/>
          <p:cNvCxnSpPr>
            <a:cxnSpLocks noChangeShapeType="1"/>
          </p:cNvCxnSpPr>
          <p:nvPr/>
        </p:nvCxnSpPr>
        <p:spPr bwMode="auto">
          <a:xfrm rot="10800000" flipV="1">
            <a:off x="2590800" y="1828800"/>
            <a:ext cx="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Gerade Verbindung mit Pfeil 495"/>
          <p:cNvCxnSpPr>
            <a:cxnSpLocks noChangeShapeType="1"/>
          </p:cNvCxnSpPr>
          <p:nvPr/>
        </p:nvCxnSpPr>
        <p:spPr bwMode="auto">
          <a:xfrm flipH="1">
            <a:off x="2743200" y="2209800"/>
            <a:ext cx="15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Gerade Verbindung mit Pfeil 496"/>
          <p:cNvCxnSpPr>
            <a:cxnSpLocks noChangeShapeType="1"/>
          </p:cNvCxnSpPr>
          <p:nvPr/>
        </p:nvCxnSpPr>
        <p:spPr bwMode="auto">
          <a:xfrm rot="10800000" flipV="1">
            <a:off x="2590800" y="2438400"/>
            <a:ext cx="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Gerade Verbindung mit Pfeil 225"/>
          <p:cNvCxnSpPr>
            <a:cxnSpLocks noChangeShapeType="1"/>
          </p:cNvCxnSpPr>
          <p:nvPr/>
        </p:nvCxnSpPr>
        <p:spPr bwMode="auto">
          <a:xfrm>
            <a:off x="1295400" y="2057400"/>
            <a:ext cx="1143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Gerade Verbindung mit Pfeil 506"/>
          <p:cNvCxnSpPr>
            <a:cxnSpLocks noChangeShapeType="1"/>
          </p:cNvCxnSpPr>
          <p:nvPr/>
        </p:nvCxnSpPr>
        <p:spPr bwMode="auto">
          <a:xfrm flipV="1">
            <a:off x="1752600" y="15240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Gerade Verbindung mit Pfeil 507"/>
          <p:cNvCxnSpPr>
            <a:cxnSpLocks noChangeShapeType="1"/>
          </p:cNvCxnSpPr>
          <p:nvPr/>
        </p:nvCxnSpPr>
        <p:spPr bwMode="auto">
          <a:xfrm rot="10800000" flipV="1">
            <a:off x="2057400" y="15240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Gerade Verbindung mit Pfeil 228"/>
          <p:cNvCxnSpPr>
            <a:cxnSpLocks noChangeShapeType="1"/>
          </p:cNvCxnSpPr>
          <p:nvPr/>
        </p:nvCxnSpPr>
        <p:spPr bwMode="auto">
          <a:xfrm>
            <a:off x="1752600" y="22098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Gerade Verbindung mit Pfeil 508"/>
          <p:cNvCxnSpPr>
            <a:cxnSpLocks noChangeShapeType="1"/>
          </p:cNvCxnSpPr>
          <p:nvPr/>
        </p:nvCxnSpPr>
        <p:spPr bwMode="auto">
          <a:xfrm>
            <a:off x="2057400" y="22098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0" name="Textfeld 509"/>
          <p:cNvSpPr txBox="1">
            <a:spLocks noChangeArrowheads="1"/>
          </p:cNvSpPr>
          <p:nvPr/>
        </p:nvSpPr>
        <p:spPr bwMode="auto">
          <a:xfrm>
            <a:off x="1752600" y="1219200"/>
            <a:ext cx="928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RAM/ROM</a:t>
            </a:r>
          </a:p>
        </p:txBody>
      </p:sp>
      <p:cxnSp>
        <p:nvCxnSpPr>
          <p:cNvPr id="3091" name="Gerade Verbindung mit Pfeil 230"/>
          <p:cNvCxnSpPr>
            <a:cxnSpLocks noChangeShapeType="1"/>
          </p:cNvCxnSpPr>
          <p:nvPr/>
        </p:nvCxnSpPr>
        <p:spPr bwMode="auto">
          <a:xfrm>
            <a:off x="2209800" y="1447800"/>
            <a:ext cx="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2" name="Textfeld 511"/>
          <p:cNvSpPr txBox="1">
            <a:spLocks noChangeArrowheads="1"/>
          </p:cNvSpPr>
          <p:nvPr/>
        </p:nvSpPr>
        <p:spPr bwMode="auto">
          <a:xfrm>
            <a:off x="914400" y="1066800"/>
            <a:ext cx="661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Hit flag</a:t>
            </a:r>
          </a:p>
        </p:txBody>
      </p:sp>
      <p:sp>
        <p:nvSpPr>
          <p:cNvPr id="3093" name="Textfeld 512"/>
          <p:cNvSpPr txBox="1">
            <a:spLocks noChangeArrowheads="1"/>
          </p:cNvSpPr>
          <p:nvPr/>
        </p:nvSpPr>
        <p:spPr bwMode="auto">
          <a:xfrm>
            <a:off x="3105150" y="1143000"/>
            <a:ext cx="138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Priority scan logic</a:t>
            </a:r>
          </a:p>
        </p:txBody>
      </p:sp>
      <p:cxnSp>
        <p:nvCxnSpPr>
          <p:cNvPr id="3094" name="Gerade Verbindung mit Pfeil 232"/>
          <p:cNvCxnSpPr>
            <a:cxnSpLocks noChangeShapeType="1"/>
          </p:cNvCxnSpPr>
          <p:nvPr/>
        </p:nvCxnSpPr>
        <p:spPr bwMode="auto">
          <a:xfrm flipH="1">
            <a:off x="2743200" y="1371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5" name="Textfeld 233"/>
          <p:cNvSpPr txBox="1">
            <a:spLocks noChangeArrowheads="1"/>
          </p:cNvSpPr>
          <p:nvPr/>
        </p:nvSpPr>
        <p:spPr bwMode="auto">
          <a:xfrm>
            <a:off x="838200" y="3124200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Time stamp</a:t>
            </a:r>
          </a:p>
        </p:txBody>
      </p:sp>
      <p:sp>
        <p:nvSpPr>
          <p:cNvPr id="3096" name="Textfeld 515"/>
          <p:cNvSpPr txBox="1">
            <a:spLocks noChangeArrowheads="1"/>
          </p:cNvSpPr>
          <p:nvPr/>
        </p:nvSpPr>
        <p:spPr bwMode="auto">
          <a:xfrm>
            <a:off x="1828800" y="3124200"/>
            <a:ext cx="798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Data bus</a:t>
            </a:r>
          </a:p>
        </p:txBody>
      </p:sp>
      <p:sp>
        <p:nvSpPr>
          <p:cNvPr id="3097" name="Textfeld 524"/>
          <p:cNvSpPr txBox="1">
            <a:spLocks noChangeArrowheads="1"/>
          </p:cNvSpPr>
          <p:nvPr/>
        </p:nvSpPr>
        <p:spPr bwMode="auto">
          <a:xfrm>
            <a:off x="2895600" y="274320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Read</a:t>
            </a:r>
          </a:p>
        </p:txBody>
      </p:sp>
      <p:sp>
        <p:nvSpPr>
          <p:cNvPr id="3098" name="Rechteck 19"/>
          <p:cNvSpPr>
            <a:spLocks noChangeArrowheads="1"/>
          </p:cNvSpPr>
          <p:nvPr/>
        </p:nvSpPr>
        <p:spPr bwMode="auto">
          <a:xfrm>
            <a:off x="5715000" y="4419600"/>
            <a:ext cx="13716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099" name="Gerade Verbindung mit Pfeil 21"/>
          <p:cNvCxnSpPr>
            <a:cxnSpLocks noChangeShapeType="1"/>
          </p:cNvCxnSpPr>
          <p:nvPr/>
        </p:nvCxnSpPr>
        <p:spPr bwMode="auto">
          <a:xfrm rot="10800000" flipH="1">
            <a:off x="7086600" y="44958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8" name="Rechteck 527"/>
          <p:cNvSpPr/>
          <p:nvPr/>
        </p:nvSpPr>
        <p:spPr bwMode="auto">
          <a:xfrm>
            <a:off x="5715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29" name="Rechteck 528"/>
          <p:cNvSpPr/>
          <p:nvPr/>
        </p:nvSpPr>
        <p:spPr bwMode="auto">
          <a:xfrm>
            <a:off x="5715000" y="14478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0" name="Rechteck 529"/>
          <p:cNvSpPr/>
          <p:nvPr/>
        </p:nvSpPr>
        <p:spPr bwMode="auto">
          <a:xfrm>
            <a:off x="5715000" y="1752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1" name="Rechteck 530"/>
          <p:cNvSpPr/>
          <p:nvPr/>
        </p:nvSpPr>
        <p:spPr bwMode="auto">
          <a:xfrm>
            <a:off x="5715000" y="2057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2" name="Rechteck 531"/>
          <p:cNvSpPr/>
          <p:nvPr/>
        </p:nvSpPr>
        <p:spPr bwMode="auto">
          <a:xfrm>
            <a:off x="5715000" y="23622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3" name="Rechteck 532"/>
          <p:cNvSpPr/>
          <p:nvPr/>
        </p:nvSpPr>
        <p:spPr bwMode="auto">
          <a:xfrm>
            <a:off x="5715000" y="2667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4" name="Rechteck 533"/>
          <p:cNvSpPr/>
          <p:nvPr/>
        </p:nvSpPr>
        <p:spPr bwMode="auto">
          <a:xfrm>
            <a:off x="5715000" y="29718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35" name="Rechteck 534"/>
          <p:cNvSpPr/>
          <p:nvPr/>
        </p:nvSpPr>
        <p:spPr bwMode="auto">
          <a:xfrm>
            <a:off x="5715000" y="3276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108" name="Rechteck 253"/>
          <p:cNvSpPr>
            <a:spLocks noChangeArrowheads="1"/>
          </p:cNvSpPr>
          <p:nvPr/>
        </p:nvSpPr>
        <p:spPr bwMode="auto">
          <a:xfrm>
            <a:off x="5715000" y="37338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09" name="Rechteck 254"/>
          <p:cNvSpPr>
            <a:spLocks noChangeArrowheads="1"/>
          </p:cNvSpPr>
          <p:nvPr/>
        </p:nvSpPr>
        <p:spPr bwMode="auto">
          <a:xfrm>
            <a:off x="5715000" y="38100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10" name="Rechteck 255"/>
          <p:cNvSpPr>
            <a:spLocks noChangeArrowheads="1"/>
          </p:cNvSpPr>
          <p:nvPr/>
        </p:nvSpPr>
        <p:spPr bwMode="auto">
          <a:xfrm>
            <a:off x="5715000" y="38862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11" name="Rechteck 256"/>
          <p:cNvSpPr>
            <a:spLocks noChangeArrowheads="1"/>
          </p:cNvSpPr>
          <p:nvPr/>
        </p:nvSpPr>
        <p:spPr bwMode="auto">
          <a:xfrm>
            <a:off x="5715000" y="39624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112" name="Gerade Verbindung mit Pfeil 3"/>
          <p:cNvCxnSpPr>
            <a:cxnSpLocks noChangeShapeType="1"/>
          </p:cNvCxnSpPr>
          <p:nvPr/>
        </p:nvCxnSpPr>
        <p:spPr bwMode="auto">
          <a:xfrm>
            <a:off x="5943600" y="35052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3" name="Gerade Verbindung mit Pfeil 267"/>
          <p:cNvCxnSpPr>
            <a:cxnSpLocks noChangeShapeType="1"/>
          </p:cNvCxnSpPr>
          <p:nvPr/>
        </p:nvCxnSpPr>
        <p:spPr bwMode="auto">
          <a:xfrm>
            <a:off x="5867400" y="3200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4" name="Gerade Verbindung mit Pfeil 272"/>
          <p:cNvCxnSpPr>
            <a:cxnSpLocks noChangeShapeType="1"/>
          </p:cNvCxnSpPr>
          <p:nvPr/>
        </p:nvCxnSpPr>
        <p:spPr bwMode="auto">
          <a:xfrm>
            <a:off x="5791200" y="2895600"/>
            <a:ext cx="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5" name="Gerade Verbindung mit Pfeil 279"/>
          <p:cNvCxnSpPr>
            <a:cxnSpLocks noChangeShapeType="1"/>
          </p:cNvCxnSpPr>
          <p:nvPr/>
        </p:nvCxnSpPr>
        <p:spPr bwMode="auto">
          <a:xfrm>
            <a:off x="5715000" y="2590800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6" name="Rechteck 304"/>
          <p:cNvSpPr>
            <a:spLocks noChangeArrowheads="1"/>
          </p:cNvSpPr>
          <p:nvPr/>
        </p:nvSpPr>
        <p:spPr bwMode="auto">
          <a:xfrm>
            <a:off x="5715000" y="40386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17" name="Rechteck 305"/>
          <p:cNvSpPr>
            <a:spLocks noChangeArrowheads="1"/>
          </p:cNvSpPr>
          <p:nvPr/>
        </p:nvSpPr>
        <p:spPr bwMode="auto">
          <a:xfrm>
            <a:off x="5715000" y="41148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18" name="Rechteck 306"/>
          <p:cNvSpPr>
            <a:spLocks noChangeArrowheads="1"/>
          </p:cNvSpPr>
          <p:nvPr/>
        </p:nvSpPr>
        <p:spPr bwMode="auto">
          <a:xfrm>
            <a:off x="5715000" y="41910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19" name="Rechteck 307"/>
          <p:cNvSpPr>
            <a:spLocks noChangeArrowheads="1"/>
          </p:cNvSpPr>
          <p:nvPr/>
        </p:nvSpPr>
        <p:spPr bwMode="auto">
          <a:xfrm>
            <a:off x="5715000" y="4267200"/>
            <a:ext cx="2286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120" name="Gerade Verbindung 27"/>
          <p:cNvCxnSpPr>
            <a:cxnSpLocks noChangeShapeType="1"/>
          </p:cNvCxnSpPr>
          <p:nvPr/>
        </p:nvCxnSpPr>
        <p:spPr bwMode="auto">
          <a:xfrm flipH="1">
            <a:off x="7162800" y="4419600"/>
            <a:ext cx="76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1" name="Textfeld 29"/>
          <p:cNvSpPr txBox="1">
            <a:spLocks noChangeArrowheads="1"/>
          </p:cNvSpPr>
          <p:nvPr/>
        </p:nvSpPr>
        <p:spPr bwMode="auto">
          <a:xfrm>
            <a:off x="7117884" y="4495800"/>
            <a:ext cx="1492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 err="1" smtClean="0"/>
              <a:t>Row</a:t>
            </a:r>
            <a:r>
              <a:rPr lang="de-DE" altLang="de-DE" dirty="0" smtClean="0"/>
              <a:t>/</a:t>
            </a:r>
            <a:r>
              <a:rPr lang="de-DE" altLang="de-DE" dirty="0" err="1" smtClean="0"/>
              <a:t>Col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Addr</a:t>
            </a:r>
            <a:r>
              <a:rPr lang="de-DE" altLang="de-DE" dirty="0" smtClean="0"/>
              <a:t> </a:t>
            </a:r>
            <a:r>
              <a:rPr lang="de-DE" altLang="de-DE" dirty="0"/>
              <a:t>+ TS</a:t>
            </a:r>
          </a:p>
        </p:txBody>
      </p:sp>
      <p:sp>
        <p:nvSpPr>
          <p:cNvPr id="3122" name="Textfeld 312"/>
          <p:cNvSpPr txBox="1">
            <a:spLocks noChangeArrowheads="1"/>
          </p:cNvSpPr>
          <p:nvPr/>
        </p:nvSpPr>
        <p:spPr bwMode="auto">
          <a:xfrm>
            <a:off x="4572000" y="3657600"/>
            <a:ext cx="102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One RO cell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/pixel</a:t>
            </a:r>
          </a:p>
        </p:txBody>
      </p:sp>
      <p:grpSp>
        <p:nvGrpSpPr>
          <p:cNvPr id="3123" name="Gruppieren 101"/>
          <p:cNvGrpSpPr>
            <a:grpSpLocks/>
          </p:cNvGrpSpPr>
          <p:nvPr/>
        </p:nvGrpSpPr>
        <p:grpSpPr bwMode="auto">
          <a:xfrm>
            <a:off x="4876800" y="2819400"/>
            <a:ext cx="762000" cy="228600"/>
            <a:chOff x="1600200" y="1600200"/>
            <a:chExt cx="762000" cy="228600"/>
          </a:xfrm>
        </p:grpSpPr>
        <p:cxnSp>
          <p:nvCxnSpPr>
            <p:cNvPr id="3224" name="Gerade Verbindung 95"/>
            <p:cNvCxnSpPr>
              <a:cxnSpLocks noChangeShapeType="1"/>
            </p:cNvCxnSpPr>
            <p:nvPr/>
          </p:nvCxnSpPr>
          <p:spPr bwMode="auto">
            <a:xfrm>
              <a:off x="1600200" y="18288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25" name="Gerade Verbindung 97"/>
            <p:cNvCxnSpPr>
              <a:cxnSpLocks noChangeShapeType="1"/>
            </p:cNvCxnSpPr>
            <p:nvPr/>
          </p:nvCxnSpPr>
          <p:spPr bwMode="auto">
            <a:xfrm flipV="1">
              <a:off x="1828800" y="16002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26" name="Gerade Verbindung 100"/>
            <p:cNvCxnSpPr>
              <a:cxnSpLocks noChangeShapeType="1"/>
            </p:cNvCxnSpPr>
            <p:nvPr/>
          </p:nvCxnSpPr>
          <p:spPr bwMode="auto">
            <a:xfrm>
              <a:off x="1828800" y="160020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27" name="Gerade Verbindung 324"/>
            <p:cNvCxnSpPr>
              <a:cxnSpLocks noChangeShapeType="1"/>
            </p:cNvCxnSpPr>
            <p:nvPr/>
          </p:nvCxnSpPr>
          <p:spPr bwMode="auto">
            <a:xfrm>
              <a:off x="2133600" y="1828800"/>
              <a:ext cx="228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24" name="Gerade Verbindung mit Pfeil 103"/>
          <p:cNvCxnSpPr>
            <a:cxnSpLocks noChangeShapeType="1"/>
            <a:endCxn id="535" idx="1"/>
          </p:cNvCxnSpPr>
          <p:nvPr/>
        </p:nvCxnSpPr>
        <p:spPr bwMode="auto">
          <a:xfrm>
            <a:off x="5334000" y="3200400"/>
            <a:ext cx="3810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5" name="Rechteck 564"/>
          <p:cNvSpPr/>
          <p:nvPr/>
        </p:nvSpPr>
        <p:spPr bwMode="auto">
          <a:xfrm>
            <a:off x="6096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66" name="Rechteck 565"/>
          <p:cNvSpPr/>
          <p:nvPr/>
        </p:nvSpPr>
        <p:spPr bwMode="auto">
          <a:xfrm>
            <a:off x="6477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67" name="Rechteck 566"/>
          <p:cNvSpPr/>
          <p:nvPr/>
        </p:nvSpPr>
        <p:spPr bwMode="auto">
          <a:xfrm>
            <a:off x="6858000" y="11430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grpSp>
        <p:nvGrpSpPr>
          <p:cNvPr id="3128" name="Gruppieren 613"/>
          <p:cNvGrpSpPr>
            <a:grpSpLocks/>
          </p:cNvGrpSpPr>
          <p:nvPr/>
        </p:nvGrpSpPr>
        <p:grpSpPr bwMode="auto">
          <a:xfrm>
            <a:off x="6096000" y="1143000"/>
            <a:ext cx="228600" cy="3200400"/>
            <a:chOff x="990600" y="1219200"/>
            <a:chExt cx="228600" cy="3200400"/>
          </a:xfrm>
        </p:grpSpPr>
        <p:sp>
          <p:nvSpPr>
            <p:cNvPr id="569" name="Rechteck 568"/>
            <p:cNvSpPr/>
            <p:nvPr/>
          </p:nvSpPr>
          <p:spPr bwMode="auto">
            <a:xfrm>
              <a:off x="990600" y="1219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0" name="Rechteck 569"/>
            <p:cNvSpPr/>
            <p:nvPr/>
          </p:nvSpPr>
          <p:spPr bwMode="auto">
            <a:xfrm>
              <a:off x="990600" y="1524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1" name="Rechteck 570"/>
            <p:cNvSpPr/>
            <p:nvPr/>
          </p:nvSpPr>
          <p:spPr bwMode="auto">
            <a:xfrm>
              <a:off x="990600" y="1828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2" name="Rechteck 571"/>
            <p:cNvSpPr/>
            <p:nvPr/>
          </p:nvSpPr>
          <p:spPr bwMode="auto">
            <a:xfrm>
              <a:off x="990600" y="21336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3" name="Rechteck 572"/>
            <p:cNvSpPr/>
            <p:nvPr/>
          </p:nvSpPr>
          <p:spPr bwMode="auto">
            <a:xfrm>
              <a:off x="990600" y="24384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4" name="Rechteck 573"/>
            <p:cNvSpPr/>
            <p:nvPr/>
          </p:nvSpPr>
          <p:spPr bwMode="auto">
            <a:xfrm>
              <a:off x="990600" y="2743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5" name="Rechteck 574"/>
            <p:cNvSpPr/>
            <p:nvPr/>
          </p:nvSpPr>
          <p:spPr bwMode="auto">
            <a:xfrm>
              <a:off x="990600" y="3048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6" name="Rechteck 575"/>
            <p:cNvSpPr/>
            <p:nvPr/>
          </p:nvSpPr>
          <p:spPr bwMode="auto">
            <a:xfrm>
              <a:off x="990600" y="3352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12" name="Rechteck 626"/>
            <p:cNvSpPr>
              <a:spLocks noChangeArrowheads="1"/>
            </p:cNvSpPr>
            <p:nvPr/>
          </p:nvSpPr>
          <p:spPr bwMode="auto">
            <a:xfrm>
              <a:off x="990600" y="3810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13" name="Rechteck 627"/>
            <p:cNvSpPr>
              <a:spLocks noChangeArrowheads="1"/>
            </p:cNvSpPr>
            <p:nvPr/>
          </p:nvSpPr>
          <p:spPr bwMode="auto">
            <a:xfrm>
              <a:off x="990600" y="3886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14" name="Rechteck 628"/>
            <p:cNvSpPr>
              <a:spLocks noChangeArrowheads="1"/>
            </p:cNvSpPr>
            <p:nvPr/>
          </p:nvSpPr>
          <p:spPr bwMode="auto">
            <a:xfrm>
              <a:off x="990600" y="3962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15" name="Rechteck 629"/>
            <p:cNvSpPr>
              <a:spLocks noChangeArrowheads="1"/>
            </p:cNvSpPr>
            <p:nvPr/>
          </p:nvSpPr>
          <p:spPr bwMode="auto">
            <a:xfrm>
              <a:off x="990600" y="40386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216" name="Gerade Verbindung mit Pfeil 630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17" name="Gerade Verbindung mit Pfeil 631"/>
            <p:cNvCxnSpPr>
              <a:cxnSpLocks noChangeShapeType="1"/>
            </p:cNvCxnSpPr>
            <p:nvPr/>
          </p:nvCxnSpPr>
          <p:spPr bwMode="auto">
            <a:xfrm>
              <a:off x="1143000" y="3276600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18" name="Gerade Verbindung mit Pfeil 634"/>
            <p:cNvCxnSpPr>
              <a:cxnSpLocks noChangeShapeType="1"/>
            </p:cNvCxnSpPr>
            <p:nvPr/>
          </p:nvCxnSpPr>
          <p:spPr bwMode="auto">
            <a:xfrm>
              <a:off x="1066800" y="29718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19" name="Gerade Verbindung mit Pfeil 635"/>
            <p:cNvCxnSpPr>
              <a:cxnSpLocks noChangeShapeType="1"/>
            </p:cNvCxnSpPr>
            <p:nvPr/>
          </p:nvCxnSpPr>
          <p:spPr bwMode="auto">
            <a:xfrm>
              <a:off x="990600" y="2667000"/>
              <a:ext cx="0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20" name="Rechteck 636"/>
            <p:cNvSpPr>
              <a:spLocks noChangeArrowheads="1"/>
            </p:cNvSpPr>
            <p:nvPr/>
          </p:nvSpPr>
          <p:spPr bwMode="auto">
            <a:xfrm>
              <a:off x="990600" y="41148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21" name="Rechteck 637"/>
            <p:cNvSpPr>
              <a:spLocks noChangeArrowheads="1"/>
            </p:cNvSpPr>
            <p:nvPr/>
          </p:nvSpPr>
          <p:spPr bwMode="auto">
            <a:xfrm>
              <a:off x="990600" y="4191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22" name="Rechteck 638"/>
            <p:cNvSpPr>
              <a:spLocks noChangeArrowheads="1"/>
            </p:cNvSpPr>
            <p:nvPr/>
          </p:nvSpPr>
          <p:spPr bwMode="auto">
            <a:xfrm>
              <a:off x="990600" y="4267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23" name="Rechteck 639"/>
            <p:cNvSpPr>
              <a:spLocks noChangeArrowheads="1"/>
            </p:cNvSpPr>
            <p:nvPr/>
          </p:nvSpPr>
          <p:spPr bwMode="auto">
            <a:xfrm>
              <a:off x="990600" y="4343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3129" name="Gruppieren 640"/>
          <p:cNvGrpSpPr>
            <a:grpSpLocks/>
          </p:cNvGrpSpPr>
          <p:nvPr/>
        </p:nvGrpSpPr>
        <p:grpSpPr bwMode="auto">
          <a:xfrm>
            <a:off x="6477000" y="1143000"/>
            <a:ext cx="228600" cy="3200400"/>
            <a:chOff x="990600" y="1219200"/>
            <a:chExt cx="228600" cy="3200400"/>
          </a:xfrm>
        </p:grpSpPr>
        <p:sp>
          <p:nvSpPr>
            <p:cNvPr id="590" name="Rechteck 589"/>
            <p:cNvSpPr/>
            <p:nvPr/>
          </p:nvSpPr>
          <p:spPr bwMode="auto">
            <a:xfrm>
              <a:off x="990600" y="1219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1" name="Rechteck 590"/>
            <p:cNvSpPr/>
            <p:nvPr/>
          </p:nvSpPr>
          <p:spPr bwMode="auto">
            <a:xfrm>
              <a:off x="990600" y="1524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2" name="Rechteck 591"/>
            <p:cNvSpPr/>
            <p:nvPr/>
          </p:nvSpPr>
          <p:spPr bwMode="auto">
            <a:xfrm>
              <a:off x="990600" y="1828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3" name="Rechteck 592"/>
            <p:cNvSpPr/>
            <p:nvPr/>
          </p:nvSpPr>
          <p:spPr bwMode="auto">
            <a:xfrm>
              <a:off x="990600" y="21336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4" name="Rechteck 593"/>
            <p:cNvSpPr/>
            <p:nvPr/>
          </p:nvSpPr>
          <p:spPr bwMode="auto">
            <a:xfrm>
              <a:off x="990600" y="24384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5" name="Rechteck 594"/>
            <p:cNvSpPr/>
            <p:nvPr/>
          </p:nvSpPr>
          <p:spPr bwMode="auto">
            <a:xfrm>
              <a:off x="990600" y="2743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6" name="Rechteck 595"/>
            <p:cNvSpPr/>
            <p:nvPr/>
          </p:nvSpPr>
          <p:spPr bwMode="auto">
            <a:xfrm>
              <a:off x="990600" y="3048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7" name="Rechteck 596"/>
            <p:cNvSpPr/>
            <p:nvPr/>
          </p:nvSpPr>
          <p:spPr bwMode="auto">
            <a:xfrm>
              <a:off x="990600" y="3352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92" name="Rechteck 653"/>
            <p:cNvSpPr>
              <a:spLocks noChangeArrowheads="1"/>
            </p:cNvSpPr>
            <p:nvPr/>
          </p:nvSpPr>
          <p:spPr bwMode="auto">
            <a:xfrm>
              <a:off x="990600" y="3810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93" name="Rechteck 654"/>
            <p:cNvSpPr>
              <a:spLocks noChangeArrowheads="1"/>
            </p:cNvSpPr>
            <p:nvPr/>
          </p:nvSpPr>
          <p:spPr bwMode="auto">
            <a:xfrm>
              <a:off x="990600" y="3886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94" name="Rechteck 655"/>
            <p:cNvSpPr>
              <a:spLocks noChangeArrowheads="1"/>
            </p:cNvSpPr>
            <p:nvPr/>
          </p:nvSpPr>
          <p:spPr bwMode="auto">
            <a:xfrm>
              <a:off x="990600" y="3962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95" name="Rechteck 656"/>
            <p:cNvSpPr>
              <a:spLocks noChangeArrowheads="1"/>
            </p:cNvSpPr>
            <p:nvPr/>
          </p:nvSpPr>
          <p:spPr bwMode="auto">
            <a:xfrm>
              <a:off x="990600" y="40386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196" name="Gerade Verbindung mit Pfeil 657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7" name="Gerade Verbindung mit Pfeil 658"/>
            <p:cNvCxnSpPr>
              <a:cxnSpLocks noChangeShapeType="1"/>
            </p:cNvCxnSpPr>
            <p:nvPr/>
          </p:nvCxnSpPr>
          <p:spPr bwMode="auto">
            <a:xfrm>
              <a:off x="1143000" y="3276600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8" name="Gerade Verbindung mit Pfeil 659"/>
            <p:cNvCxnSpPr>
              <a:cxnSpLocks noChangeShapeType="1"/>
            </p:cNvCxnSpPr>
            <p:nvPr/>
          </p:nvCxnSpPr>
          <p:spPr bwMode="auto">
            <a:xfrm>
              <a:off x="1066800" y="29718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9" name="Gerade Verbindung mit Pfeil 660"/>
            <p:cNvCxnSpPr>
              <a:cxnSpLocks noChangeShapeType="1"/>
            </p:cNvCxnSpPr>
            <p:nvPr/>
          </p:nvCxnSpPr>
          <p:spPr bwMode="auto">
            <a:xfrm>
              <a:off x="990600" y="2667000"/>
              <a:ext cx="0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00" name="Rechteck 661"/>
            <p:cNvSpPr>
              <a:spLocks noChangeArrowheads="1"/>
            </p:cNvSpPr>
            <p:nvPr/>
          </p:nvSpPr>
          <p:spPr bwMode="auto">
            <a:xfrm>
              <a:off x="990600" y="41148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01" name="Rechteck 662"/>
            <p:cNvSpPr>
              <a:spLocks noChangeArrowheads="1"/>
            </p:cNvSpPr>
            <p:nvPr/>
          </p:nvSpPr>
          <p:spPr bwMode="auto">
            <a:xfrm>
              <a:off x="990600" y="4191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02" name="Rechteck 663"/>
            <p:cNvSpPr>
              <a:spLocks noChangeArrowheads="1"/>
            </p:cNvSpPr>
            <p:nvPr/>
          </p:nvSpPr>
          <p:spPr bwMode="auto">
            <a:xfrm>
              <a:off x="990600" y="4267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203" name="Rechteck 664"/>
            <p:cNvSpPr>
              <a:spLocks noChangeArrowheads="1"/>
            </p:cNvSpPr>
            <p:nvPr/>
          </p:nvSpPr>
          <p:spPr bwMode="auto">
            <a:xfrm>
              <a:off x="990600" y="4343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grpSp>
        <p:nvGrpSpPr>
          <p:cNvPr id="3130" name="Gruppieren 665"/>
          <p:cNvGrpSpPr>
            <a:grpSpLocks/>
          </p:cNvGrpSpPr>
          <p:nvPr/>
        </p:nvGrpSpPr>
        <p:grpSpPr bwMode="auto">
          <a:xfrm>
            <a:off x="6858000" y="1143000"/>
            <a:ext cx="228600" cy="3200400"/>
            <a:chOff x="990600" y="1219200"/>
            <a:chExt cx="228600" cy="3200400"/>
          </a:xfrm>
        </p:grpSpPr>
        <p:sp>
          <p:nvSpPr>
            <p:cNvPr id="611" name="Rechteck 610"/>
            <p:cNvSpPr/>
            <p:nvPr/>
          </p:nvSpPr>
          <p:spPr bwMode="auto">
            <a:xfrm>
              <a:off x="990600" y="1219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2" name="Rechteck 611"/>
            <p:cNvSpPr/>
            <p:nvPr/>
          </p:nvSpPr>
          <p:spPr bwMode="auto">
            <a:xfrm>
              <a:off x="990600" y="1524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3" name="Rechteck 612"/>
            <p:cNvSpPr/>
            <p:nvPr/>
          </p:nvSpPr>
          <p:spPr bwMode="auto">
            <a:xfrm>
              <a:off x="990600" y="1828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4" name="Rechteck 613"/>
            <p:cNvSpPr/>
            <p:nvPr/>
          </p:nvSpPr>
          <p:spPr bwMode="auto">
            <a:xfrm>
              <a:off x="990600" y="21336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0" name="Rechteck 619"/>
            <p:cNvSpPr/>
            <p:nvPr/>
          </p:nvSpPr>
          <p:spPr bwMode="auto">
            <a:xfrm>
              <a:off x="990600" y="24384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1" name="Rechteck 620"/>
            <p:cNvSpPr/>
            <p:nvPr/>
          </p:nvSpPr>
          <p:spPr bwMode="auto">
            <a:xfrm>
              <a:off x="990600" y="27432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4" name="Rechteck 623"/>
            <p:cNvSpPr/>
            <p:nvPr/>
          </p:nvSpPr>
          <p:spPr bwMode="auto">
            <a:xfrm>
              <a:off x="990600" y="30480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5" name="Rechteck 624"/>
            <p:cNvSpPr/>
            <p:nvPr/>
          </p:nvSpPr>
          <p:spPr bwMode="auto">
            <a:xfrm>
              <a:off x="990600" y="3352800"/>
              <a:ext cx="2286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72" name="Rechteck 674"/>
            <p:cNvSpPr>
              <a:spLocks noChangeArrowheads="1"/>
            </p:cNvSpPr>
            <p:nvPr/>
          </p:nvSpPr>
          <p:spPr bwMode="auto">
            <a:xfrm>
              <a:off x="990600" y="3810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73" name="Rechteck 675"/>
            <p:cNvSpPr>
              <a:spLocks noChangeArrowheads="1"/>
            </p:cNvSpPr>
            <p:nvPr/>
          </p:nvSpPr>
          <p:spPr bwMode="auto">
            <a:xfrm>
              <a:off x="990600" y="3886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74" name="Rechteck 676"/>
            <p:cNvSpPr>
              <a:spLocks noChangeArrowheads="1"/>
            </p:cNvSpPr>
            <p:nvPr/>
          </p:nvSpPr>
          <p:spPr bwMode="auto">
            <a:xfrm>
              <a:off x="990600" y="3962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75" name="Rechteck 677"/>
            <p:cNvSpPr>
              <a:spLocks noChangeArrowheads="1"/>
            </p:cNvSpPr>
            <p:nvPr/>
          </p:nvSpPr>
          <p:spPr bwMode="auto">
            <a:xfrm>
              <a:off x="990600" y="40386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cxnSp>
          <p:nvCxnSpPr>
            <p:cNvPr id="3176" name="Gerade Verbindung mit Pfeil 678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7" name="Gerade Verbindung mit Pfeil 679"/>
            <p:cNvCxnSpPr>
              <a:cxnSpLocks noChangeShapeType="1"/>
            </p:cNvCxnSpPr>
            <p:nvPr/>
          </p:nvCxnSpPr>
          <p:spPr bwMode="auto">
            <a:xfrm>
              <a:off x="1143000" y="3276600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8" name="Gerade Verbindung mit Pfeil 680"/>
            <p:cNvCxnSpPr>
              <a:cxnSpLocks noChangeShapeType="1"/>
            </p:cNvCxnSpPr>
            <p:nvPr/>
          </p:nvCxnSpPr>
          <p:spPr bwMode="auto">
            <a:xfrm>
              <a:off x="1066800" y="29718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9" name="Gerade Verbindung mit Pfeil 681"/>
            <p:cNvCxnSpPr>
              <a:cxnSpLocks noChangeShapeType="1"/>
            </p:cNvCxnSpPr>
            <p:nvPr/>
          </p:nvCxnSpPr>
          <p:spPr bwMode="auto">
            <a:xfrm>
              <a:off x="990600" y="2667000"/>
              <a:ext cx="0" cy="1143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0" name="Rechteck 682"/>
            <p:cNvSpPr>
              <a:spLocks noChangeArrowheads="1"/>
            </p:cNvSpPr>
            <p:nvPr/>
          </p:nvSpPr>
          <p:spPr bwMode="auto">
            <a:xfrm>
              <a:off x="990600" y="41148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81" name="Rechteck 683"/>
            <p:cNvSpPr>
              <a:spLocks noChangeArrowheads="1"/>
            </p:cNvSpPr>
            <p:nvPr/>
          </p:nvSpPr>
          <p:spPr bwMode="auto">
            <a:xfrm>
              <a:off x="990600" y="41910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82" name="Rechteck 684"/>
            <p:cNvSpPr>
              <a:spLocks noChangeArrowheads="1"/>
            </p:cNvSpPr>
            <p:nvPr/>
          </p:nvSpPr>
          <p:spPr bwMode="auto">
            <a:xfrm>
              <a:off x="990600" y="42672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sp>
          <p:nvSpPr>
            <p:cNvPr id="3183" name="Rechteck 685"/>
            <p:cNvSpPr>
              <a:spLocks noChangeArrowheads="1"/>
            </p:cNvSpPr>
            <p:nvPr/>
          </p:nvSpPr>
          <p:spPr bwMode="auto">
            <a:xfrm>
              <a:off x="990600" y="4343400"/>
              <a:ext cx="228600" cy="762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</p:grpSp>
      <p:sp>
        <p:nvSpPr>
          <p:cNvPr id="3132" name="Rechteck 234"/>
          <p:cNvSpPr>
            <a:spLocks noChangeArrowheads="1"/>
          </p:cNvSpPr>
          <p:nvPr/>
        </p:nvSpPr>
        <p:spPr bwMode="auto">
          <a:xfrm>
            <a:off x="381000" y="1828800"/>
            <a:ext cx="26670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34" name="Textfeld 4267"/>
          <p:cNvSpPr txBox="1">
            <a:spLocks noChangeArrowheads="1"/>
          </p:cNvSpPr>
          <p:nvPr/>
        </p:nvSpPr>
        <p:spPr bwMode="auto">
          <a:xfrm>
            <a:off x="609600" y="3657600"/>
            <a:ext cx="3581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Readout cell function – time stamp is stored when hit arrives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Hit data are stored until the readout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Priority logic controls the readout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RO cell size in 0.18 µm </a:t>
            </a:r>
            <a:r>
              <a:rPr lang="en-US" altLang="de-DE" dirty="0" smtClean="0"/>
              <a:t>AMS technology ~ </a:t>
            </a:r>
            <a:r>
              <a:rPr lang="en-US" altLang="de-DE" dirty="0"/>
              <a:t>7 µm x 40 µm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(with comparator and </a:t>
            </a:r>
            <a:r>
              <a:rPr lang="en-US" altLang="de-DE" dirty="0" smtClean="0"/>
              <a:t>threshold-tune </a:t>
            </a:r>
            <a:r>
              <a:rPr lang="en-US" altLang="de-DE" dirty="0"/>
              <a:t>DAC</a:t>
            </a:r>
            <a:r>
              <a:rPr lang="en-US" altLang="de-DE" dirty="0" smtClean="0"/>
              <a:t>)</a:t>
            </a:r>
            <a:endParaRPr lang="en-US" altLang="de-DE" dirty="0"/>
          </a:p>
        </p:txBody>
      </p:sp>
      <p:cxnSp>
        <p:nvCxnSpPr>
          <p:cNvPr id="3135" name="Gerade Verbindung 239"/>
          <p:cNvCxnSpPr>
            <a:cxnSpLocks noChangeShapeType="1"/>
            <a:endCxn id="3077" idx="0"/>
          </p:cNvCxnSpPr>
          <p:nvPr/>
        </p:nvCxnSpPr>
        <p:spPr bwMode="auto">
          <a:xfrm>
            <a:off x="1905000" y="20574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6" name="Abgerundetes Rechteck 642"/>
          <p:cNvSpPr>
            <a:spLocks noChangeArrowheads="1"/>
          </p:cNvSpPr>
          <p:nvPr/>
        </p:nvSpPr>
        <p:spPr bwMode="auto">
          <a:xfrm>
            <a:off x="1143000" y="1981200"/>
            <a:ext cx="1524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137" name="Gerade Verbindung mit Pfeil 645"/>
          <p:cNvCxnSpPr>
            <a:cxnSpLocks noChangeShapeType="1"/>
          </p:cNvCxnSpPr>
          <p:nvPr/>
        </p:nvCxnSpPr>
        <p:spPr bwMode="auto">
          <a:xfrm>
            <a:off x="1219200" y="1371600"/>
            <a:ext cx="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8" name="Gleichschenkliges Dreieck 256"/>
          <p:cNvSpPr>
            <a:spLocks noChangeArrowheads="1"/>
          </p:cNvSpPr>
          <p:nvPr/>
        </p:nvSpPr>
        <p:spPr bwMode="auto">
          <a:xfrm rot="5400000">
            <a:off x="685800" y="2057400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139" name="Gerade Verbindung mit Pfeil 646"/>
          <p:cNvCxnSpPr>
            <a:cxnSpLocks noChangeShapeType="1"/>
          </p:cNvCxnSpPr>
          <p:nvPr/>
        </p:nvCxnSpPr>
        <p:spPr bwMode="auto">
          <a:xfrm>
            <a:off x="990600" y="2209800"/>
            <a:ext cx="15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0" name="Textfeld 653"/>
          <p:cNvSpPr txBox="1">
            <a:spLocks noChangeArrowheads="1"/>
          </p:cNvSpPr>
          <p:nvPr/>
        </p:nvSpPr>
        <p:spPr bwMode="auto">
          <a:xfrm>
            <a:off x="76200" y="2743200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Comparator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and Thr tune DAC</a:t>
            </a:r>
          </a:p>
        </p:txBody>
      </p:sp>
      <p:cxnSp>
        <p:nvCxnSpPr>
          <p:cNvPr id="3141" name="Gerade Verbindung mit Pfeil 655"/>
          <p:cNvCxnSpPr>
            <a:cxnSpLocks noChangeShapeType="1"/>
          </p:cNvCxnSpPr>
          <p:nvPr/>
        </p:nvCxnSpPr>
        <p:spPr bwMode="auto">
          <a:xfrm flipV="1">
            <a:off x="838200" y="23622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2" name="Gleichschenkliges Dreieck 656"/>
          <p:cNvSpPr>
            <a:spLocks noChangeArrowheads="1"/>
          </p:cNvSpPr>
          <p:nvPr/>
        </p:nvSpPr>
        <p:spPr bwMode="auto">
          <a:xfrm rot="5400000">
            <a:off x="7543800" y="1600200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143" name="Gerade Verbindung 263"/>
          <p:cNvCxnSpPr>
            <a:cxnSpLocks noChangeShapeType="1"/>
          </p:cNvCxnSpPr>
          <p:nvPr/>
        </p:nvCxnSpPr>
        <p:spPr bwMode="auto">
          <a:xfrm>
            <a:off x="7391400" y="17526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4" name="Gerade Verbindung 657"/>
          <p:cNvCxnSpPr>
            <a:cxnSpLocks noChangeShapeType="1"/>
          </p:cNvCxnSpPr>
          <p:nvPr/>
        </p:nvCxnSpPr>
        <p:spPr bwMode="auto">
          <a:xfrm>
            <a:off x="7848600" y="17526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5" name="Gerade Verbindung 658"/>
          <p:cNvCxnSpPr>
            <a:cxnSpLocks noChangeShapeType="1"/>
          </p:cNvCxnSpPr>
          <p:nvPr/>
        </p:nvCxnSpPr>
        <p:spPr bwMode="auto">
          <a:xfrm>
            <a:off x="7467600" y="1524000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6" name="Gerade Verbindung 265"/>
          <p:cNvCxnSpPr>
            <a:cxnSpLocks noChangeShapeType="1"/>
          </p:cNvCxnSpPr>
          <p:nvPr/>
        </p:nvCxnSpPr>
        <p:spPr bwMode="auto">
          <a:xfrm>
            <a:off x="7696200" y="14478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7" name="Gerade Verbindung 659"/>
          <p:cNvCxnSpPr>
            <a:cxnSpLocks noChangeShapeType="1"/>
          </p:cNvCxnSpPr>
          <p:nvPr/>
        </p:nvCxnSpPr>
        <p:spPr bwMode="auto">
          <a:xfrm>
            <a:off x="7772400" y="14478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8" name="Gerade Verbindung 660"/>
          <p:cNvCxnSpPr>
            <a:cxnSpLocks noChangeShapeType="1"/>
          </p:cNvCxnSpPr>
          <p:nvPr/>
        </p:nvCxnSpPr>
        <p:spPr bwMode="auto">
          <a:xfrm>
            <a:off x="7772400" y="15240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9" name="Gerade Verbindung 267"/>
          <p:cNvCxnSpPr>
            <a:cxnSpLocks noChangeShapeType="1"/>
          </p:cNvCxnSpPr>
          <p:nvPr/>
        </p:nvCxnSpPr>
        <p:spPr bwMode="auto">
          <a:xfrm>
            <a:off x="7924800" y="15240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0" name="Gerade Verbindung 661"/>
          <p:cNvCxnSpPr>
            <a:cxnSpLocks noChangeShapeType="1"/>
          </p:cNvCxnSpPr>
          <p:nvPr/>
        </p:nvCxnSpPr>
        <p:spPr bwMode="auto">
          <a:xfrm>
            <a:off x="7467600" y="15240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1" name="Gerade Verbindung 272"/>
          <p:cNvCxnSpPr>
            <a:cxnSpLocks noChangeShapeType="1"/>
          </p:cNvCxnSpPr>
          <p:nvPr/>
        </p:nvCxnSpPr>
        <p:spPr bwMode="auto">
          <a:xfrm>
            <a:off x="7391400" y="1752600"/>
            <a:ext cx="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2" name="Gerade Verbindung 275"/>
          <p:cNvCxnSpPr>
            <a:cxnSpLocks noChangeShapeType="1"/>
          </p:cNvCxnSpPr>
          <p:nvPr/>
        </p:nvCxnSpPr>
        <p:spPr bwMode="auto">
          <a:xfrm>
            <a:off x="7315200" y="19050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3" name="Gleichschenkliges Dreieck 277"/>
          <p:cNvSpPr>
            <a:spLocks noChangeArrowheads="1"/>
          </p:cNvSpPr>
          <p:nvPr/>
        </p:nvSpPr>
        <p:spPr bwMode="auto">
          <a:xfrm>
            <a:off x="7315200" y="1905000"/>
            <a:ext cx="152400" cy="13176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cxnSp>
        <p:nvCxnSpPr>
          <p:cNvPr id="3154" name="Gerade Verbindung 674"/>
          <p:cNvCxnSpPr>
            <a:cxnSpLocks noChangeShapeType="1"/>
          </p:cNvCxnSpPr>
          <p:nvPr/>
        </p:nvCxnSpPr>
        <p:spPr bwMode="auto">
          <a:xfrm>
            <a:off x="7391400" y="2057400"/>
            <a:ext cx="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5" name="Gleichschenkliges Dreieck 675"/>
          <p:cNvSpPr>
            <a:spLocks noChangeArrowheads="1"/>
          </p:cNvSpPr>
          <p:nvPr/>
        </p:nvSpPr>
        <p:spPr bwMode="auto">
          <a:xfrm rot="5400000">
            <a:off x="8001000" y="1600200"/>
            <a:ext cx="304800" cy="304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156" name="Textfeld 4267"/>
          <p:cNvSpPr txBox="1">
            <a:spLocks noChangeArrowheads="1"/>
          </p:cNvSpPr>
          <p:nvPr/>
        </p:nvSpPr>
        <p:spPr bwMode="auto">
          <a:xfrm>
            <a:off x="7239000" y="2209800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/>
              <a:t>Pixel contains a charge sensitive </a:t>
            </a:r>
            <a:r>
              <a:rPr lang="en-US" altLang="de-DE" dirty="0" smtClean="0"/>
              <a:t>amplifier</a:t>
            </a:r>
            <a:endParaRPr lang="en-US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dirty="0"/>
          </a:p>
        </p:txBody>
      </p:sp>
      <p:cxnSp>
        <p:nvCxnSpPr>
          <p:cNvPr id="3157" name="Gerade Verbindung mit Pfeil 677"/>
          <p:cNvCxnSpPr>
            <a:cxnSpLocks noChangeShapeType="1"/>
          </p:cNvCxnSpPr>
          <p:nvPr/>
        </p:nvCxnSpPr>
        <p:spPr bwMode="auto">
          <a:xfrm>
            <a:off x="7543800" y="1219200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8" name="Textfeld 678"/>
          <p:cNvSpPr txBox="1">
            <a:spLocks noChangeArrowheads="1"/>
          </p:cNvSpPr>
          <p:nvPr/>
        </p:nvSpPr>
        <p:spPr bwMode="auto">
          <a:xfrm>
            <a:off x="7391400" y="9144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CSA</a:t>
            </a:r>
          </a:p>
        </p:txBody>
      </p:sp>
      <p:cxnSp>
        <p:nvCxnSpPr>
          <p:cNvPr id="3159" name="Gerade Verbindung mit Pfeil 679"/>
          <p:cNvCxnSpPr>
            <a:cxnSpLocks noChangeShapeType="1"/>
          </p:cNvCxnSpPr>
          <p:nvPr/>
        </p:nvCxnSpPr>
        <p:spPr bwMode="auto">
          <a:xfrm>
            <a:off x="8001000" y="1219200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0" name="Textfeld 680"/>
          <p:cNvSpPr txBox="1">
            <a:spLocks noChangeArrowheads="1"/>
          </p:cNvSpPr>
          <p:nvPr/>
        </p:nvSpPr>
        <p:spPr bwMode="auto">
          <a:xfrm>
            <a:off x="8001000" y="1066800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Comparator</a:t>
            </a:r>
          </a:p>
        </p:txBody>
      </p:sp>
      <p:sp>
        <p:nvSpPr>
          <p:cNvPr id="3161" name="Textfeld 681"/>
          <p:cNvSpPr txBox="1">
            <a:spLocks noChangeArrowheads="1"/>
          </p:cNvSpPr>
          <p:nvPr/>
        </p:nvSpPr>
        <p:spPr bwMode="auto">
          <a:xfrm>
            <a:off x="84138" y="638175"/>
            <a:ext cx="5249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Concept: Every pixel has its own readout cell, placed on the chip periphery</a:t>
            </a:r>
          </a:p>
        </p:txBody>
      </p:sp>
      <p:cxnSp>
        <p:nvCxnSpPr>
          <p:cNvPr id="3162" name="Gerade Verbindung mit Pfeil 281"/>
          <p:cNvCxnSpPr>
            <a:cxnSpLocks noChangeShapeType="1"/>
          </p:cNvCxnSpPr>
          <p:nvPr/>
        </p:nvCxnSpPr>
        <p:spPr bwMode="auto">
          <a:xfrm flipH="1">
            <a:off x="7086600" y="1600200"/>
            <a:ext cx="228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3" name="Gerade Verbindung mit Pfeil 284"/>
          <p:cNvCxnSpPr>
            <a:cxnSpLocks noChangeShapeType="1"/>
            <a:endCxn id="3108" idx="1"/>
          </p:cNvCxnSpPr>
          <p:nvPr/>
        </p:nvCxnSpPr>
        <p:spPr bwMode="auto">
          <a:xfrm>
            <a:off x="3048000" y="2590800"/>
            <a:ext cx="2667000" cy="1181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94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Monolithic HVCMOS pixel sensor for Mu3e experiment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696200" y="6400800"/>
            <a:ext cx="1412875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39989E-F1EB-4048-B991-47E04CFB1B2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6817" y="583817"/>
            <a:ext cx="5791200" cy="599516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>
            <a:off x="1752600" y="5867400"/>
            <a:ext cx="5486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4305810" y="5638800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92µm</a:t>
            </a:r>
            <a:endParaRPr lang="de-DE" dirty="0"/>
          </a:p>
        </p:txBody>
      </p:sp>
      <p:pic>
        <p:nvPicPr>
          <p:cNvPr id="8" name="Picture 4" descr="C:\Ivan\TALENT\mupix3pics\mupix3_pic5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" y="838200"/>
            <a:ext cx="1600200" cy="18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>
            <a:off x="228600" y="1371600"/>
            <a:ext cx="1295400" cy="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610401" y="1143000"/>
            <a:ext cx="569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mm</a:t>
            </a:r>
            <a:endParaRPr lang="de-DE" dirty="0"/>
          </a:p>
        </p:txBody>
      </p:sp>
      <p:sp>
        <p:nvSpPr>
          <p:cNvPr id="12" name="Textfeld 312"/>
          <p:cNvSpPr txBox="1">
            <a:spLocks noChangeArrowheads="1"/>
          </p:cNvSpPr>
          <p:nvPr/>
        </p:nvSpPr>
        <p:spPr bwMode="auto">
          <a:xfrm>
            <a:off x="4526739" y="6172200"/>
            <a:ext cx="103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Readout cell</a:t>
            </a:r>
            <a:endParaRPr lang="en-US" altLang="de-DE" dirty="0"/>
          </a:p>
        </p:txBody>
      </p:sp>
      <p:sp>
        <p:nvSpPr>
          <p:cNvPr id="13" name="Textfeld 312"/>
          <p:cNvSpPr txBox="1">
            <a:spLocks noChangeArrowheads="1"/>
          </p:cNvSpPr>
          <p:nvPr/>
        </p:nvSpPr>
        <p:spPr bwMode="auto">
          <a:xfrm>
            <a:off x="6404867" y="609600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/>
              <a:t>One pixel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530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MuPixel</a:t>
            </a:r>
            <a:r>
              <a:rPr lang="en-US" sz="2000" dirty="0" smtClean="0"/>
              <a:t> (</a:t>
            </a:r>
            <a:r>
              <a:rPr lang="en-US" sz="2000" dirty="0"/>
              <a:t>r</a:t>
            </a:r>
            <a:r>
              <a:rPr lang="en-US" sz="2000" dirty="0" smtClean="0"/>
              <a:t>eadout-cell)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696200" y="6400800"/>
            <a:ext cx="1412875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39989E-F1EB-4048-B991-47E04CFB1B2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2708" y="-1417490"/>
            <a:ext cx="1447801" cy="885478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6690018" y="2286000"/>
            <a:ext cx="1981200" cy="685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727255" y="1932801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 DRAM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 bwMode="auto">
          <a:xfrm>
            <a:off x="5166018" y="2286000"/>
            <a:ext cx="1524000" cy="685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05964" y="1981200"/>
            <a:ext cx="1149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 ROM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051991" y="3733800"/>
            <a:ext cx="1396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CMOS digital part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4099218" y="3048000"/>
            <a:ext cx="4572000" cy="609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332090" y="19812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036976" y="3761601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 capacitor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2270418" y="2286000"/>
            <a:ext cx="914400" cy="1371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65418" y="2286000"/>
            <a:ext cx="1676400" cy="1371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44770" y="3733800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and SRAM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13018" y="22860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-15582" y="3733800"/>
            <a:ext cx="48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7µm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H="1">
            <a:off x="213018" y="1828800"/>
            <a:ext cx="8458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1520499" y="15240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2350</Words>
  <Application>Microsoft Office PowerPoint</Application>
  <PresentationFormat>Bildschirmpräsentation (4:3)</PresentationFormat>
  <Paragraphs>645</Paragraphs>
  <Slides>51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3" baseType="lpstr">
      <vt:lpstr>SDSSMALL2_2</vt:lpstr>
      <vt:lpstr>Graph</vt:lpstr>
      <vt:lpstr>HV-CMOS</vt:lpstr>
      <vt:lpstr>HVCMOS introduction</vt:lpstr>
      <vt:lpstr>HVCMOS introduction</vt:lpstr>
      <vt:lpstr>HVCMOS detector types</vt:lpstr>
      <vt:lpstr>HVCMOS detector types</vt:lpstr>
      <vt:lpstr>Monolithic HVCMOS pixel sensor for Mu3e experiment</vt:lpstr>
      <vt:lpstr>Monolithic HVCMOS pixel sensor for Mu3e experiment</vt:lpstr>
      <vt:lpstr>Monolithic HVCMOS pixel sensor for Mu3e experiment</vt:lpstr>
      <vt:lpstr>MuPixel (readout-cell)</vt:lpstr>
      <vt:lpstr>MuPixel test beam</vt:lpstr>
      <vt:lpstr>MuPixel test beam</vt:lpstr>
      <vt:lpstr>Periphery area estimation for triggered readout</vt:lpstr>
      <vt:lpstr>HVCMOS pixel sensor for ATLAS</vt:lpstr>
      <vt:lpstr>CCPD detector (HV2FEI4)</vt:lpstr>
      <vt:lpstr>HV2FEI4</vt:lpstr>
      <vt:lpstr>HV2FEI4: segmented strip measurements</vt:lpstr>
      <vt:lpstr>HV2FEI4: neutron irradiation 1015 neq/cm2</vt:lpstr>
      <vt:lpstr>HV2FEI4: x-ray irradiation to 862 Mrad </vt:lpstr>
      <vt:lpstr>HV2FEI4: test beam</vt:lpstr>
      <vt:lpstr>Further steps</vt:lpstr>
      <vt:lpstr>Detector structure improvements</vt:lpstr>
      <vt:lpstr>Isolated PMOS</vt:lpstr>
      <vt:lpstr>High resistive substrates</vt:lpstr>
      <vt:lpstr>High resistive substrates</vt:lpstr>
      <vt:lpstr>AMS TSV process</vt:lpstr>
      <vt:lpstr>TSV – bask side RDL</vt:lpstr>
      <vt:lpstr>Pixel detectors</vt:lpstr>
      <vt:lpstr>Summary</vt:lpstr>
      <vt:lpstr>Summary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Segmented strip detector with lossy constant-delay-multiplexing</vt:lpstr>
      <vt:lpstr>Time Walk Compensation</vt:lpstr>
      <vt:lpstr>Time Walk Compensation</vt:lpstr>
      <vt:lpstr>Time Walk Compensation</vt:lpstr>
      <vt:lpstr>Time Walk Compensation – AMS 350 nm</vt:lpstr>
      <vt:lpstr>Time Walk Compensation – AMS 350 nm</vt:lpstr>
      <vt:lpstr>Time Walk Compensation</vt:lpstr>
      <vt:lpstr>Time Walk Compensation</vt:lpstr>
      <vt:lpstr>Time Walk Compensation</vt:lpstr>
      <vt:lpstr>Time Walk Compensation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Faverot-Spengler, Sylvie</cp:lastModifiedBy>
  <cp:revision>657</cp:revision>
  <dcterms:created xsi:type="dcterms:W3CDTF">2010-08-30T10:07:17Z</dcterms:created>
  <dcterms:modified xsi:type="dcterms:W3CDTF">2016-09-20T15:53:32Z</dcterms:modified>
</cp:coreProperties>
</file>