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30275213" cy="42803763"/>
  <p:notesSz cx="6794500" cy="99314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7888013-3BA9-4310-BDC0-A29EBCF7B6F4}">
          <p14:sldIdLst>
            <p14:sldId id="2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0656">
          <p15:clr>
            <a:srgbClr val="A4A3A4"/>
          </p15:clr>
        </p15:guide>
        <p15:guide id="2" orient="horz" pos="24048">
          <p15:clr>
            <a:srgbClr val="A4A3A4"/>
          </p15:clr>
        </p15:guide>
        <p15:guide id="3" orient="horz" pos="17376">
          <p15:clr>
            <a:srgbClr val="A4A3A4"/>
          </p15:clr>
        </p15:guide>
        <p15:guide id="4" orient="horz" pos="24648">
          <p15:clr>
            <a:srgbClr val="A4A3A4"/>
          </p15:clr>
        </p15:guide>
        <p15:guide id="5" pos="9535">
          <p15:clr>
            <a:srgbClr val="A4A3A4"/>
          </p15:clr>
        </p15:guide>
        <p15:guide id="6" pos="1165">
          <p15:clr>
            <a:srgbClr val="A4A3A4"/>
          </p15:clr>
        </p15:guide>
        <p15:guide id="7" pos="5323">
          <p15:clr>
            <a:srgbClr val="A4A3A4"/>
          </p15:clr>
        </p15:guide>
        <p15:guide id="8" pos="13713">
          <p15:clr>
            <a:srgbClr val="A4A3A4"/>
          </p15:clr>
        </p15:guide>
        <p15:guide id="9" pos="178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9F3"/>
    <a:srgbClr val="00A6EB"/>
    <a:srgbClr val="F28E00"/>
    <a:srgbClr val="0095D0"/>
    <a:srgbClr val="0000FF"/>
    <a:srgbClr val="FFA500"/>
    <a:srgbClr val="9956C2"/>
    <a:srgbClr val="A066CC"/>
    <a:srgbClr val="AA72CC"/>
    <a:srgbClr val="FFE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5" autoAdjust="0"/>
    <p:restoredTop sz="99488" autoAdjust="0"/>
  </p:normalViewPr>
  <p:slideViewPr>
    <p:cSldViewPr snapToGrid="0">
      <p:cViewPr>
        <p:scale>
          <a:sx n="33" d="100"/>
          <a:sy n="33" d="100"/>
        </p:scale>
        <p:origin x="-1152" y="3782"/>
      </p:cViewPr>
      <p:guideLst>
        <p:guide orient="horz" pos="10656"/>
        <p:guide orient="horz" pos="24048"/>
        <p:guide orient="horz" pos="17376"/>
        <p:guide orient="horz" pos="24648"/>
        <p:guide pos="9535"/>
        <p:guide pos="1165"/>
        <p:guide pos="5323"/>
        <p:guide pos="13713"/>
        <p:guide pos="178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5056" cy="49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3" tIns="10800" rIns="21603" bIns="10800" numCol="1" anchor="t" anchorCtr="0" compatLnSpc="1">
            <a:prstTxWarp prst="textNoShape">
              <a:avLst/>
            </a:prstTxWarp>
          </a:bodyPr>
          <a:lstStyle>
            <a:lvl1pPr defTabSz="217413">
              <a:defRPr sz="3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391" y="3"/>
            <a:ext cx="2944002" cy="49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3" tIns="10800" rIns="21603" bIns="10800" numCol="1" anchor="t" anchorCtr="0" compatLnSpc="1">
            <a:prstTxWarp prst="textNoShape">
              <a:avLst/>
            </a:prstTxWarp>
          </a:bodyPr>
          <a:lstStyle>
            <a:lvl1pPr algn="r" defTabSz="217413">
              <a:defRPr sz="3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92"/>
            <a:ext cx="2945056" cy="4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3" tIns="10800" rIns="21603" bIns="10800" numCol="1" anchor="b" anchorCtr="0" compatLnSpc="1">
            <a:prstTxWarp prst="textNoShape">
              <a:avLst/>
            </a:prstTxWarp>
          </a:bodyPr>
          <a:lstStyle>
            <a:lvl1pPr defTabSz="217413">
              <a:defRPr sz="3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391" y="9431392"/>
            <a:ext cx="2944002" cy="4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3" tIns="10800" rIns="21603" bIns="10800" numCol="1" anchor="b" anchorCtr="0" compatLnSpc="1">
            <a:prstTxWarp prst="textNoShape">
              <a:avLst/>
            </a:prstTxWarp>
          </a:bodyPr>
          <a:lstStyle>
            <a:lvl1pPr algn="r" defTabSz="217413">
              <a:defRPr sz="300">
                <a:latin typeface="Times" pitchFamily="18" charset="0"/>
              </a:defRPr>
            </a:lvl1pPr>
          </a:lstStyle>
          <a:p>
            <a:fld id="{5E1FA552-D81E-47F3-8F86-EB30D3F867F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89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45056" cy="49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3" tIns="10800" rIns="21603" bIns="10800" numCol="1" anchor="t" anchorCtr="0" compatLnSpc="1">
            <a:prstTxWarp prst="textNoShape">
              <a:avLst/>
            </a:prstTxWarp>
          </a:bodyPr>
          <a:lstStyle>
            <a:lvl1pPr defTabSz="217413">
              <a:defRPr sz="3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391" y="3"/>
            <a:ext cx="2944002" cy="49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3" tIns="10800" rIns="21603" bIns="10800" numCol="1" anchor="t" anchorCtr="0" compatLnSpc="1">
            <a:prstTxWarp prst="textNoShape">
              <a:avLst/>
            </a:prstTxWarp>
          </a:bodyPr>
          <a:lstStyle>
            <a:lvl1pPr algn="r" defTabSz="217413">
              <a:defRPr sz="3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82800" y="746125"/>
            <a:ext cx="263048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875" y="4717311"/>
            <a:ext cx="5434756" cy="446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3" tIns="10800" rIns="21603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92"/>
            <a:ext cx="2945056" cy="4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3" tIns="10800" rIns="21603" bIns="10800" numCol="1" anchor="b" anchorCtr="0" compatLnSpc="1">
            <a:prstTxWarp prst="textNoShape">
              <a:avLst/>
            </a:prstTxWarp>
          </a:bodyPr>
          <a:lstStyle>
            <a:lvl1pPr defTabSz="217413">
              <a:defRPr sz="300">
                <a:latin typeface="Times" pitchFamily="18" charset="0"/>
              </a:defRPr>
            </a:lvl1pPr>
          </a:lstStyle>
          <a:p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391" y="9431392"/>
            <a:ext cx="2944002" cy="49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603" tIns="10800" rIns="21603" bIns="10800" numCol="1" anchor="b" anchorCtr="0" compatLnSpc="1">
            <a:prstTxWarp prst="textNoShape">
              <a:avLst/>
            </a:prstTxWarp>
          </a:bodyPr>
          <a:lstStyle>
            <a:lvl1pPr algn="r" defTabSz="217413">
              <a:defRPr sz="300">
                <a:latin typeface="Times" pitchFamily="18" charset="0"/>
              </a:defRPr>
            </a:lvl1pPr>
          </a:lstStyle>
          <a:p>
            <a:fld id="{2AAB6949-9A42-41ED-BCB9-E6EC2FC5512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883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4802F-6AF3-41E1-BE25-D959AB9BB71D}" type="slidenum">
              <a:rPr lang="de-DE"/>
              <a:pPr/>
              <a:t>1</a:t>
            </a:fld>
            <a:endParaRPr 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9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125" y="13296900"/>
            <a:ext cx="25734963" cy="91757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838" y="24255413"/>
            <a:ext cx="21191537" cy="10939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52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9986963"/>
            <a:ext cx="27246263" cy="282495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26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0363" y="1714500"/>
            <a:ext cx="6810375" cy="365220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475" y="1714500"/>
            <a:ext cx="20283488" cy="36522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64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4475" y="9986963"/>
            <a:ext cx="27246263" cy="282495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99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775" y="27505025"/>
            <a:ext cx="25734963" cy="850106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0775" y="18141950"/>
            <a:ext cx="25734963" cy="9363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0267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4475" y="9986963"/>
            <a:ext cx="13546138" cy="28249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213013" y="9986963"/>
            <a:ext cx="13547725" cy="2824956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9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475" y="9580563"/>
            <a:ext cx="13376275" cy="3994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475" y="13574713"/>
            <a:ext cx="13376275" cy="24661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79700" y="9580563"/>
            <a:ext cx="13381038" cy="3994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79700" y="13574713"/>
            <a:ext cx="13381038" cy="246618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67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74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5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59975" cy="72517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6400" y="1704975"/>
            <a:ext cx="16924338" cy="365315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475" y="8956675"/>
            <a:ext cx="9959975" cy="29279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85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4075" y="29962475"/>
            <a:ext cx="18165763" cy="3536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4075" y="3824288"/>
            <a:ext cx="18165763" cy="25682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4075" y="33499425"/>
            <a:ext cx="18165763" cy="5024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897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1835150" y="6192838"/>
            <a:ext cx="26563638" cy="319801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121" name="Picture 97" descr="DESY-Logo-cyan-RGB_mitVorscha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025" y="1743075"/>
            <a:ext cx="36893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+mj-lt"/>
          <a:ea typeface="+mj-ea"/>
          <a:cs typeface="+mj-cs"/>
        </a:defRPr>
      </a:lvl1pPr>
      <a:lvl2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2pPr>
      <a:lvl3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3pPr>
      <a:lvl4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4pPr>
      <a:lvl5pPr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5pPr>
      <a:lvl6pPr marL="457200"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6pPr>
      <a:lvl7pPr marL="914400"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7pPr>
      <a:lvl8pPr marL="1371600"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8pPr>
      <a:lvl9pPr marL="1828800" algn="l" defTabSz="4175125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5000">
          <a:solidFill>
            <a:srgbClr val="0093D3"/>
          </a:solidFill>
          <a:latin typeface="Arial Black" pitchFamily="34" charset="0"/>
        </a:defRPr>
      </a:lvl9pPr>
    </p:titleStyle>
    <p:bodyStyle>
      <a:lvl1pPr marL="1565275" indent="-1565275" algn="l" defTabSz="4175125" rtl="0" eaLnBrk="1" fontAlgn="base" hangingPunct="1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1" fontAlgn="base" hangingPunct="1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</a:defRPr>
      </a:lvl2pPr>
      <a:lvl3pPr marL="5219700" indent="-1044575" algn="l" defTabSz="4175125" rtl="0" eaLnBrk="1" fontAlgn="base" hangingPunct="1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307263" indent="-1042988" algn="l" defTabSz="4175125" rtl="0" eaLnBrk="1" fontAlgn="base" hangingPunct="1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64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536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3108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680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225213" indent="-1044575" algn="l" defTabSz="4175125" rtl="0" eaLnBrk="1" fontAlgn="base" hangingPunct="1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219" y="20295884"/>
            <a:ext cx="10439577" cy="608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466" y="28384377"/>
            <a:ext cx="6290153" cy="7302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978" y="20825460"/>
            <a:ext cx="8552799" cy="567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56" y="27986295"/>
            <a:ext cx="10636345" cy="787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15" name="Rectangle 79"/>
          <p:cNvSpPr>
            <a:spLocks noChangeArrowheads="1"/>
          </p:cNvSpPr>
          <p:nvPr/>
        </p:nvSpPr>
        <p:spPr bwMode="auto">
          <a:xfrm>
            <a:off x="1382077" y="4309426"/>
            <a:ext cx="22918103" cy="136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eaLnBrk="1" hangingPunct="1">
              <a:lnSpc>
                <a:spcPct val="90000"/>
              </a:lnSpc>
            </a:pPr>
            <a:r>
              <a:rPr lang="en-US" sz="4000" b="1" u="sng" dirty="0" smtClean="0">
                <a:solidFill>
                  <a:srgbClr val="F28E00"/>
                </a:solidFill>
              </a:rPr>
              <a:t>O. Gorobtsov</a:t>
            </a:r>
            <a:r>
              <a:rPr lang="en-US" sz="4000" b="1" baseline="30000" dirty="0" smtClean="0">
                <a:solidFill>
                  <a:srgbClr val="F28E00"/>
                </a:solidFill>
              </a:rPr>
              <a:t>1,2</a:t>
            </a:r>
            <a:r>
              <a:rPr lang="en-US" sz="4000" b="1" dirty="0" smtClean="0">
                <a:solidFill>
                  <a:srgbClr val="F28E00"/>
                </a:solidFill>
              </a:rPr>
              <a:t>, U. Lorenz</a:t>
            </a:r>
            <a:r>
              <a:rPr lang="en-US" sz="4000" b="1" baseline="30000" dirty="0">
                <a:solidFill>
                  <a:srgbClr val="F28E00"/>
                </a:solidFill>
              </a:rPr>
              <a:t>3</a:t>
            </a:r>
            <a:r>
              <a:rPr lang="en-US" sz="4000" b="1" dirty="0" smtClean="0">
                <a:solidFill>
                  <a:srgbClr val="F28E00"/>
                </a:solidFill>
              </a:rPr>
              <a:t>, N. Kabachnik</a:t>
            </a:r>
            <a:r>
              <a:rPr lang="en-US" sz="4000" b="1" baseline="30000" dirty="0" smtClean="0">
                <a:solidFill>
                  <a:srgbClr val="F28E00"/>
                </a:solidFill>
              </a:rPr>
              <a:t>4,5</a:t>
            </a:r>
            <a:r>
              <a:rPr lang="en-US" sz="4000" b="1" dirty="0" smtClean="0">
                <a:solidFill>
                  <a:srgbClr val="F28E00"/>
                </a:solidFill>
              </a:rPr>
              <a:t>, I. A. Vartanyants</a:t>
            </a:r>
            <a:r>
              <a:rPr lang="en-US" sz="4000" b="1" baseline="30000" dirty="0" smtClean="0">
                <a:solidFill>
                  <a:srgbClr val="F28E00"/>
                </a:solidFill>
              </a:rPr>
              <a:t>1,6</a:t>
            </a:r>
            <a:endParaRPr lang="en-US" sz="4000" b="1" i="1" baseline="30000" dirty="0" smtClean="0">
              <a:solidFill>
                <a:srgbClr val="F28E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4000" b="1" i="1" baseline="30000" dirty="0" smtClean="0">
              <a:solidFill>
                <a:srgbClr val="F28E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4000" b="1" i="1" baseline="30000" dirty="0" smtClean="0">
              <a:solidFill>
                <a:srgbClr val="F28E00"/>
              </a:solidFill>
            </a:endParaRPr>
          </a:p>
        </p:txBody>
      </p:sp>
      <p:sp>
        <p:nvSpPr>
          <p:cNvPr id="14620" name="Text Box 284"/>
          <p:cNvSpPr txBox="1">
            <a:spLocks noChangeArrowheads="1"/>
          </p:cNvSpPr>
          <p:nvPr/>
        </p:nvSpPr>
        <p:spPr bwMode="auto">
          <a:xfrm>
            <a:off x="1785629" y="1603101"/>
            <a:ext cx="22451648" cy="291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6800" b="1" dirty="0">
                <a:solidFill>
                  <a:srgbClr val="00A6EB"/>
                </a:solidFill>
              </a:rPr>
              <a:t>Electronic damage for short high-power x-ray </a:t>
            </a:r>
            <a:r>
              <a:rPr lang="en-US" sz="6800" b="1" dirty="0" smtClean="0">
                <a:solidFill>
                  <a:srgbClr val="00A6EB"/>
                </a:solidFill>
              </a:rPr>
              <a:t>pulses: its effect on single-particle </a:t>
            </a:r>
            <a:r>
              <a:rPr lang="en-US" sz="6800" b="1" dirty="0">
                <a:solidFill>
                  <a:srgbClr val="00A6EB"/>
                </a:solidFill>
              </a:rPr>
              <a:t>x-ray imaging for 100 as - 10 fs pulse durations</a:t>
            </a:r>
            <a:r>
              <a:rPr lang="de-DE" sz="6800" b="1" dirty="0" smtClean="0">
                <a:solidFill>
                  <a:srgbClr val="F28E00"/>
                </a:solidFill>
              </a:rPr>
              <a:t>.</a:t>
            </a:r>
            <a:r>
              <a:rPr lang="de-DE" sz="6800" b="1" dirty="0" smtClean="0">
                <a:solidFill>
                  <a:srgbClr val="00A6EB"/>
                </a:solidFill>
              </a:rPr>
              <a:t> </a:t>
            </a:r>
            <a:endParaRPr lang="de-DE" sz="6800" b="1" dirty="0">
              <a:solidFill>
                <a:srgbClr val="00A6EB"/>
              </a:solidFill>
            </a:endParaRPr>
          </a:p>
        </p:txBody>
      </p:sp>
      <p:pic>
        <p:nvPicPr>
          <p:cNvPr id="3" name="Picture 2" descr="C:\Users\Peter\Downloads\DESY-Logo-cyan-RGB_g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169" y="1877421"/>
            <a:ext cx="4409080" cy="44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Rectangle 41"/>
          <p:cNvSpPr>
            <a:spLocks noChangeAspect="1" noChangeArrowheads="1"/>
          </p:cNvSpPr>
          <p:nvPr/>
        </p:nvSpPr>
        <p:spPr bwMode="auto">
          <a:xfrm>
            <a:off x="15979344" y="35865069"/>
            <a:ext cx="12523357" cy="452410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lIns="287905" tIns="287905" rIns="287905" bIns="287905"/>
          <a:lstStyle/>
          <a:p>
            <a:pPr defTabSz="912813">
              <a:buClr>
                <a:schemeClr val="folHlink"/>
              </a:buClr>
            </a:pPr>
            <a:endParaRPr lang="en-US" sz="4000" b="1" dirty="0">
              <a:solidFill>
                <a:srgbClr val="00A6EB"/>
              </a:solidFill>
            </a:endParaRPr>
          </a:p>
        </p:txBody>
      </p:sp>
      <p:sp>
        <p:nvSpPr>
          <p:cNvPr id="84" name="Прямоугольник 23"/>
          <p:cNvSpPr/>
          <p:nvPr/>
        </p:nvSpPr>
        <p:spPr bwMode="auto">
          <a:xfrm>
            <a:off x="1805941" y="9304347"/>
            <a:ext cx="26654759" cy="661719"/>
          </a:xfrm>
          <a:prstGeom prst="rect">
            <a:avLst/>
          </a:prstGeom>
          <a:solidFill>
            <a:srgbClr val="0095D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</a:t>
            </a:r>
            <a:r>
              <a:rPr lang="en-US" sz="4000" b="1" dirty="0" smtClean="0">
                <a:solidFill>
                  <a:schemeClr val="bg1"/>
                </a:solidFill>
              </a:rPr>
              <a:t>. Experiment </a:t>
            </a:r>
            <a:r>
              <a:rPr lang="en-US" sz="4000" b="1" dirty="0" smtClean="0">
                <a:solidFill>
                  <a:schemeClr val="bg1"/>
                </a:solidFill>
              </a:rPr>
              <a:t>scheme and diffraction patterns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2" name="Text Box 27"/>
          <p:cNvSpPr txBox="1">
            <a:spLocks noChangeArrowheads="1"/>
          </p:cNvSpPr>
          <p:nvPr/>
        </p:nvSpPr>
        <p:spPr bwMode="auto">
          <a:xfrm>
            <a:off x="1830703" y="35865069"/>
            <a:ext cx="13756533" cy="4622819"/>
          </a:xfrm>
          <a:prstGeom prst="rect">
            <a:avLst/>
          </a:prstGeom>
          <a:solidFill>
            <a:srgbClr val="B7D9F3"/>
          </a:solidFill>
          <a:ln w="38100">
            <a:solidFill>
              <a:schemeClr val="tx1"/>
            </a:solidFill>
          </a:ln>
          <a:effectLst/>
        </p:spPr>
        <p:txBody>
          <a:bodyPr lIns="287905" tIns="287905" rIns="287905" bIns="287905"/>
          <a:lstStyle>
            <a:lvl1pPr defTabSz="91281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defTabSz="91281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912813" defTabSz="91281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370013" defTabSz="91281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1827213" defTabSz="912813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2844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7416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1988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656013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algn="ctr">
              <a:buClrTx/>
              <a:buFontTx/>
              <a:buNone/>
            </a:pPr>
            <a:endParaRPr lang="en-GB" sz="4000" dirty="0"/>
          </a:p>
        </p:txBody>
      </p:sp>
      <p:sp>
        <p:nvSpPr>
          <p:cNvPr id="231" name="Прямоугольник 23"/>
          <p:cNvSpPr/>
          <p:nvPr/>
        </p:nvSpPr>
        <p:spPr bwMode="auto">
          <a:xfrm>
            <a:off x="5849547" y="35957993"/>
            <a:ext cx="6480394" cy="700235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Summary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36" name="Прямоугольник 23"/>
          <p:cNvSpPr/>
          <p:nvPr/>
        </p:nvSpPr>
        <p:spPr bwMode="auto">
          <a:xfrm>
            <a:off x="19416914" y="36032948"/>
            <a:ext cx="6659625" cy="550326"/>
          </a:xfrm>
          <a:prstGeom prst="rect">
            <a:avLst/>
          </a:prstGeom>
          <a:solidFill>
            <a:srgbClr val="0095D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DE" sz="3200" b="1" dirty="0" smtClean="0">
                <a:solidFill>
                  <a:schemeClr val="bg1"/>
                </a:solidFill>
                <a:latin typeface="+mj-lt"/>
              </a:rPr>
              <a:t>References</a:t>
            </a:r>
            <a:endParaRPr lang="de-DE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1" name="Rectangle 177"/>
          <p:cNvSpPr/>
          <p:nvPr/>
        </p:nvSpPr>
        <p:spPr bwMode="auto">
          <a:xfrm>
            <a:off x="1805941" y="10235322"/>
            <a:ext cx="26654759" cy="764119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3" name="Rectangle 79"/>
          <p:cNvSpPr>
            <a:spLocks noChangeArrowheads="1"/>
          </p:cNvSpPr>
          <p:nvPr/>
        </p:nvSpPr>
        <p:spPr bwMode="auto">
          <a:xfrm>
            <a:off x="1334462" y="5122509"/>
            <a:ext cx="22462797" cy="123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r>
              <a:rPr lang="de-DE" sz="2800" b="1" i="1" dirty="0" smtClean="0">
                <a:solidFill>
                  <a:srgbClr val="00A6EB"/>
                </a:solidFill>
              </a:rPr>
              <a:t>1. </a:t>
            </a:r>
            <a:r>
              <a:rPr lang="de-DE" sz="2800" b="1" i="1" dirty="0" smtClean="0">
                <a:solidFill>
                  <a:srgbClr val="F28E00"/>
                </a:solidFill>
              </a:rPr>
              <a:t>DESY, Hamburg</a:t>
            </a:r>
            <a:r>
              <a:rPr lang="de-DE" sz="2800" b="1" i="1" dirty="0">
                <a:solidFill>
                  <a:srgbClr val="F28E00"/>
                </a:solidFill>
              </a:rPr>
              <a:t>, </a:t>
            </a:r>
            <a:r>
              <a:rPr lang="de-DE" sz="2800" b="1" i="1" dirty="0" smtClean="0">
                <a:solidFill>
                  <a:srgbClr val="F28E00"/>
                </a:solidFill>
              </a:rPr>
              <a:t>Germany </a:t>
            </a:r>
            <a:r>
              <a:rPr lang="de-DE" sz="2800" b="1" i="1" dirty="0">
                <a:solidFill>
                  <a:srgbClr val="00A6EB"/>
                </a:solidFill>
              </a:rPr>
              <a:t>2. </a:t>
            </a:r>
            <a:r>
              <a:rPr lang="en-US" sz="2800" b="1" i="1" dirty="0" err="1" smtClean="0">
                <a:solidFill>
                  <a:srgbClr val="F28E00"/>
                </a:solidFill>
              </a:rPr>
              <a:t>Kurchatov</a:t>
            </a:r>
            <a:r>
              <a:rPr lang="en-US" sz="2800" b="1" i="1" dirty="0" smtClean="0">
                <a:solidFill>
                  <a:srgbClr val="F28E00"/>
                </a:solidFill>
              </a:rPr>
              <a:t> Institute, Moscow</a:t>
            </a:r>
            <a:r>
              <a:rPr lang="en-US" sz="2800" b="1" i="1" dirty="0">
                <a:solidFill>
                  <a:srgbClr val="F28E00"/>
                </a:solidFill>
              </a:rPr>
              <a:t>, Russia </a:t>
            </a:r>
            <a:r>
              <a:rPr lang="de-DE" sz="2800" b="1" i="1" dirty="0" smtClean="0">
                <a:solidFill>
                  <a:srgbClr val="00A6EB"/>
                </a:solidFill>
              </a:rPr>
              <a:t>3. </a:t>
            </a:r>
            <a:r>
              <a:rPr lang="en-US" sz="2800" b="1" i="1" dirty="0" smtClean="0">
                <a:solidFill>
                  <a:srgbClr val="F28E00"/>
                </a:solidFill>
              </a:rPr>
              <a:t>University </a:t>
            </a:r>
            <a:r>
              <a:rPr lang="en-US" sz="2800" b="1" i="1" dirty="0">
                <a:solidFill>
                  <a:srgbClr val="F28E00"/>
                </a:solidFill>
              </a:rPr>
              <a:t>of Potsdam, Potsdam, Germany</a:t>
            </a:r>
            <a:r>
              <a:rPr lang="en-US" sz="2800" b="1" i="1" dirty="0">
                <a:solidFill>
                  <a:srgbClr val="00A6EB"/>
                </a:solidFill>
              </a:rPr>
              <a:t> </a:t>
            </a:r>
            <a:r>
              <a:rPr lang="de-DE" sz="2800" b="1" i="1" dirty="0">
                <a:solidFill>
                  <a:srgbClr val="00A6EB"/>
                </a:solidFill>
              </a:rPr>
              <a:t>4. </a:t>
            </a:r>
            <a:r>
              <a:rPr lang="en-US" sz="2800" b="1" i="1" dirty="0" err="1" smtClean="0">
                <a:solidFill>
                  <a:srgbClr val="F28E00"/>
                </a:solidFill>
              </a:rPr>
              <a:t>Skobeltsyn</a:t>
            </a:r>
            <a:r>
              <a:rPr lang="en-US" sz="2800" b="1" i="1" dirty="0" smtClean="0">
                <a:solidFill>
                  <a:srgbClr val="F28E00"/>
                </a:solidFill>
              </a:rPr>
              <a:t> </a:t>
            </a:r>
            <a:r>
              <a:rPr lang="en-US" sz="2800" b="1" i="1" dirty="0">
                <a:solidFill>
                  <a:srgbClr val="F28E00"/>
                </a:solidFill>
              </a:rPr>
              <a:t>Institute of Nuclear </a:t>
            </a:r>
            <a:r>
              <a:rPr lang="en-US" sz="2800" b="1" i="1" dirty="0" smtClean="0">
                <a:solidFill>
                  <a:srgbClr val="F28E00"/>
                </a:solidFill>
              </a:rPr>
              <a:t>Physics, Moscow, Russia</a:t>
            </a:r>
            <a:r>
              <a:rPr lang="en-US" sz="2800" b="1" i="1" dirty="0" smtClean="0">
                <a:solidFill>
                  <a:srgbClr val="00A6EB"/>
                </a:solidFill>
              </a:rPr>
              <a:t> </a:t>
            </a:r>
            <a:r>
              <a:rPr lang="de-DE" sz="2800" b="1" i="1" dirty="0">
                <a:solidFill>
                  <a:srgbClr val="00A6EB"/>
                </a:solidFill>
              </a:rPr>
              <a:t>5</a:t>
            </a:r>
            <a:r>
              <a:rPr lang="de-DE" sz="2800" b="1" i="1" dirty="0" smtClean="0">
                <a:solidFill>
                  <a:srgbClr val="00A6EB"/>
                </a:solidFill>
              </a:rPr>
              <a:t>. </a:t>
            </a:r>
            <a:r>
              <a:rPr lang="en-US" sz="2800" b="1" i="1" dirty="0" smtClean="0">
                <a:solidFill>
                  <a:srgbClr val="F28E00"/>
                </a:solidFill>
              </a:rPr>
              <a:t>European XFEL, Hamburg, </a:t>
            </a:r>
            <a:r>
              <a:rPr lang="en-US" sz="2800" b="1" i="1" dirty="0">
                <a:solidFill>
                  <a:srgbClr val="F28E00"/>
                </a:solidFill>
              </a:rPr>
              <a:t>Germany</a:t>
            </a:r>
            <a:r>
              <a:rPr lang="en-US" sz="2800" b="1" i="1" dirty="0">
                <a:solidFill>
                  <a:srgbClr val="00A6EB"/>
                </a:solidFill>
              </a:rPr>
              <a:t> </a:t>
            </a:r>
            <a:r>
              <a:rPr lang="de-DE" sz="2800" b="1" i="1" dirty="0" smtClean="0">
                <a:solidFill>
                  <a:srgbClr val="00A6EB"/>
                </a:solidFill>
              </a:rPr>
              <a:t>6. </a:t>
            </a:r>
            <a:r>
              <a:rPr lang="en-US" sz="2800" b="1" i="1" dirty="0" err="1" smtClean="0">
                <a:solidFill>
                  <a:srgbClr val="F28E00"/>
                </a:solidFill>
              </a:rPr>
              <a:t>MEPhI</a:t>
            </a:r>
            <a:r>
              <a:rPr lang="en-US" sz="2800" b="1" i="1" dirty="0" smtClean="0">
                <a:solidFill>
                  <a:srgbClr val="F28E00"/>
                </a:solidFill>
              </a:rPr>
              <a:t>,  Moscow</a:t>
            </a:r>
            <a:r>
              <a:rPr lang="en-US" sz="2800" b="1" i="1" dirty="0">
                <a:solidFill>
                  <a:srgbClr val="F28E00"/>
                </a:solidFill>
              </a:rPr>
              <a:t>, </a:t>
            </a:r>
            <a:r>
              <a:rPr lang="en-US" sz="2800" b="1" i="1" dirty="0" smtClean="0">
                <a:solidFill>
                  <a:srgbClr val="F28E00"/>
                </a:solidFill>
              </a:rPr>
              <a:t>Russia</a:t>
            </a:r>
            <a:endParaRPr lang="de-DE" sz="2800" b="1" i="1" baseline="30000" dirty="0">
              <a:solidFill>
                <a:srgbClr val="F28E00"/>
              </a:solidFill>
            </a:endParaRPr>
          </a:p>
        </p:txBody>
      </p:sp>
      <p:sp>
        <p:nvSpPr>
          <p:cNvPr id="191" name="Rectangle 41"/>
          <p:cNvSpPr>
            <a:spLocks noChangeAspect="1" noChangeArrowheads="1"/>
          </p:cNvSpPr>
          <p:nvPr/>
        </p:nvSpPr>
        <p:spPr bwMode="auto">
          <a:xfrm>
            <a:off x="1805940" y="6286501"/>
            <a:ext cx="26654759" cy="2811361"/>
          </a:xfrm>
          <a:prstGeom prst="rect">
            <a:avLst/>
          </a:prstGeom>
          <a:solidFill>
            <a:srgbClr val="B7D9F3"/>
          </a:solidFill>
          <a:ln w="38100">
            <a:solidFill>
              <a:schemeClr val="tx2"/>
            </a:solidFill>
          </a:ln>
        </p:spPr>
        <p:txBody>
          <a:bodyPr lIns="287905" tIns="287905" rIns="287905" bIns="287905"/>
          <a:lstStyle/>
          <a:p>
            <a:pPr defTabSz="912813">
              <a:buClr>
                <a:schemeClr val="folHlink"/>
              </a:buClr>
            </a:pPr>
            <a:endParaRPr lang="en-US" sz="4000" b="1" dirty="0">
              <a:solidFill>
                <a:srgbClr val="00A6EB"/>
              </a:solidFill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805939" y="6424999"/>
            <a:ext cx="2655962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Single-particle </a:t>
            </a:r>
            <a:r>
              <a:rPr lang="en-US" sz="3400" b="1" dirty="0"/>
              <a:t>diffraction imaging experiments at XFELs have a great potential for the structure determination of reproducible biological specimens that cannot be crystallized. In </a:t>
            </a:r>
            <a:r>
              <a:rPr lang="en-US" sz="3400" b="1" dirty="0" smtClean="0"/>
              <a:t>these experiments, samples </a:t>
            </a:r>
            <a:r>
              <a:rPr lang="en-US" sz="3400" b="1" dirty="0"/>
              <a:t>are exposed to intense x-ray pulses to obtain single-shot diffraction patterns. The high intensity induces electronic dynamics </a:t>
            </a:r>
            <a:r>
              <a:rPr lang="en-US" sz="3400" b="1" dirty="0" smtClean="0"/>
              <a:t>on the femtosecond time scale in </a:t>
            </a:r>
            <a:r>
              <a:rPr lang="en-US" sz="3400" b="1" dirty="0"/>
              <a:t>the system, which can reduce the contrast of the obtained diffraction </a:t>
            </a:r>
            <a:r>
              <a:rPr lang="en-US" sz="3400" b="1" dirty="0" smtClean="0"/>
              <a:t>patterns [1]. By going to shorter pulse durations, electronic damage can be partially avoided [2].</a:t>
            </a:r>
            <a:endParaRPr lang="de-DE" sz="3400" b="1" dirty="0">
              <a:effectLst/>
            </a:endParaRPr>
          </a:p>
        </p:txBody>
      </p:sp>
      <p:sp>
        <p:nvSpPr>
          <p:cNvPr id="223" name="Rectangle 202"/>
          <p:cNvSpPr>
            <a:spLocks noChangeArrowheads="1"/>
          </p:cNvSpPr>
          <p:nvPr/>
        </p:nvSpPr>
        <p:spPr bwMode="auto">
          <a:xfrm>
            <a:off x="1999723" y="37170360"/>
            <a:ext cx="15664455" cy="308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17588" tIns="208794" rIns="417588" bIns="208794"/>
          <a:lstStyle/>
          <a:p>
            <a:pPr algn="just" eaLnBrk="1" hangingPunct="1"/>
            <a:endParaRPr lang="de-DE" sz="3200" dirty="0">
              <a:solidFill>
                <a:srgbClr val="000000"/>
              </a:solidFill>
            </a:endParaRPr>
          </a:p>
        </p:txBody>
      </p:sp>
      <p:sp>
        <p:nvSpPr>
          <p:cNvPr id="117" name="Прямоугольник 23"/>
          <p:cNvSpPr/>
          <p:nvPr/>
        </p:nvSpPr>
        <p:spPr bwMode="auto">
          <a:xfrm>
            <a:off x="15955976" y="27516004"/>
            <a:ext cx="12548924" cy="661719"/>
          </a:xfrm>
          <a:prstGeom prst="rect">
            <a:avLst/>
          </a:prstGeom>
          <a:solidFill>
            <a:srgbClr val="0095D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</a:rPr>
              <a:t>. Effect </a:t>
            </a:r>
            <a:r>
              <a:rPr lang="en-US" sz="4000" b="1" dirty="0">
                <a:solidFill>
                  <a:schemeClr val="bg1"/>
                </a:solidFill>
              </a:rPr>
              <a:t>of electronic damage </a:t>
            </a:r>
            <a:r>
              <a:rPr lang="en-US" sz="4000" b="1" dirty="0" smtClean="0">
                <a:solidFill>
                  <a:schemeClr val="bg1"/>
                </a:solidFill>
              </a:rPr>
              <a:t>on the signal 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10" name="Rectangle 23"/>
          <p:cNvSpPr/>
          <p:nvPr/>
        </p:nvSpPr>
        <p:spPr bwMode="auto">
          <a:xfrm>
            <a:off x="1828800" y="19187084"/>
            <a:ext cx="26676100" cy="16497375"/>
          </a:xfrm>
          <a:custGeom>
            <a:avLst/>
            <a:gdLst>
              <a:gd name="connsiteX0" fmla="*/ 0 w 26696761"/>
              <a:gd name="connsiteY0" fmla="*/ 0 h 7947735"/>
              <a:gd name="connsiteX1" fmla="*/ 26696761 w 26696761"/>
              <a:gd name="connsiteY1" fmla="*/ 0 h 7947735"/>
              <a:gd name="connsiteX2" fmla="*/ 26696761 w 26696761"/>
              <a:gd name="connsiteY2" fmla="*/ 7947735 h 7947735"/>
              <a:gd name="connsiteX3" fmla="*/ 0 w 26696761"/>
              <a:gd name="connsiteY3" fmla="*/ 7947735 h 7947735"/>
              <a:gd name="connsiteX4" fmla="*/ 0 w 26696761"/>
              <a:gd name="connsiteY4" fmla="*/ 0 h 7947735"/>
              <a:gd name="connsiteX0" fmla="*/ 0 w 26696761"/>
              <a:gd name="connsiteY0" fmla="*/ 0 h 7947735"/>
              <a:gd name="connsiteX1" fmla="*/ 26696761 w 26696761"/>
              <a:gd name="connsiteY1" fmla="*/ 0 h 7947735"/>
              <a:gd name="connsiteX2" fmla="*/ 26696761 w 26696761"/>
              <a:gd name="connsiteY2" fmla="*/ 7947735 h 7947735"/>
              <a:gd name="connsiteX3" fmla="*/ 11978641 w 26696761"/>
              <a:gd name="connsiteY3" fmla="*/ 7924875 h 7947735"/>
              <a:gd name="connsiteX4" fmla="*/ 0 w 26696761"/>
              <a:gd name="connsiteY4" fmla="*/ 7947735 h 7947735"/>
              <a:gd name="connsiteX5" fmla="*/ 0 w 26696761"/>
              <a:gd name="connsiteY5" fmla="*/ 0 h 7947735"/>
              <a:gd name="connsiteX0" fmla="*/ 0 w 26696761"/>
              <a:gd name="connsiteY0" fmla="*/ 0 h 7947735"/>
              <a:gd name="connsiteX1" fmla="*/ 26696761 w 26696761"/>
              <a:gd name="connsiteY1" fmla="*/ 0 h 7947735"/>
              <a:gd name="connsiteX2" fmla="*/ 26696761 w 26696761"/>
              <a:gd name="connsiteY2" fmla="*/ 7947735 h 7947735"/>
              <a:gd name="connsiteX3" fmla="*/ 11978641 w 26696761"/>
              <a:gd name="connsiteY3" fmla="*/ 7924875 h 7947735"/>
              <a:gd name="connsiteX4" fmla="*/ 7635241 w 26696761"/>
              <a:gd name="connsiteY4" fmla="*/ 7947735 h 7947735"/>
              <a:gd name="connsiteX5" fmla="*/ 0 w 26696761"/>
              <a:gd name="connsiteY5" fmla="*/ 7947735 h 7947735"/>
              <a:gd name="connsiteX6" fmla="*/ 0 w 26696761"/>
              <a:gd name="connsiteY6" fmla="*/ 0 h 7947735"/>
              <a:gd name="connsiteX0" fmla="*/ 0 w 26696761"/>
              <a:gd name="connsiteY0" fmla="*/ 0 h 16520235"/>
              <a:gd name="connsiteX1" fmla="*/ 26696761 w 26696761"/>
              <a:gd name="connsiteY1" fmla="*/ 0 h 16520235"/>
              <a:gd name="connsiteX2" fmla="*/ 26696761 w 26696761"/>
              <a:gd name="connsiteY2" fmla="*/ 7947735 h 16520235"/>
              <a:gd name="connsiteX3" fmla="*/ 11978641 w 26696761"/>
              <a:gd name="connsiteY3" fmla="*/ 7924875 h 16520235"/>
              <a:gd name="connsiteX4" fmla="*/ 12092941 w 26696761"/>
              <a:gd name="connsiteY4" fmla="*/ 16520235 h 16520235"/>
              <a:gd name="connsiteX5" fmla="*/ 0 w 26696761"/>
              <a:gd name="connsiteY5" fmla="*/ 7947735 h 16520235"/>
              <a:gd name="connsiteX6" fmla="*/ 0 w 26696761"/>
              <a:gd name="connsiteY6" fmla="*/ 0 h 16520235"/>
              <a:gd name="connsiteX0" fmla="*/ 22860 w 26719621"/>
              <a:gd name="connsiteY0" fmla="*/ 0 h 16520235"/>
              <a:gd name="connsiteX1" fmla="*/ 26719621 w 26719621"/>
              <a:gd name="connsiteY1" fmla="*/ 0 h 16520235"/>
              <a:gd name="connsiteX2" fmla="*/ 26719621 w 26719621"/>
              <a:gd name="connsiteY2" fmla="*/ 7947735 h 16520235"/>
              <a:gd name="connsiteX3" fmla="*/ 12001501 w 26719621"/>
              <a:gd name="connsiteY3" fmla="*/ 7924875 h 16520235"/>
              <a:gd name="connsiteX4" fmla="*/ 12115801 w 26719621"/>
              <a:gd name="connsiteY4" fmla="*/ 16520235 h 16520235"/>
              <a:gd name="connsiteX5" fmla="*/ 0 w 26719621"/>
              <a:gd name="connsiteY5" fmla="*/ 16314495 h 16520235"/>
              <a:gd name="connsiteX6" fmla="*/ 22860 w 26719621"/>
              <a:gd name="connsiteY6" fmla="*/ 0 h 16520235"/>
              <a:gd name="connsiteX0" fmla="*/ 22860 w 26723341"/>
              <a:gd name="connsiteY0" fmla="*/ 0 h 16543095"/>
              <a:gd name="connsiteX1" fmla="*/ 26719621 w 26723341"/>
              <a:gd name="connsiteY1" fmla="*/ 0 h 16543095"/>
              <a:gd name="connsiteX2" fmla="*/ 26719621 w 26723341"/>
              <a:gd name="connsiteY2" fmla="*/ 7947735 h 16543095"/>
              <a:gd name="connsiteX3" fmla="*/ 26723341 w 26723341"/>
              <a:gd name="connsiteY3" fmla="*/ 16543095 h 16543095"/>
              <a:gd name="connsiteX4" fmla="*/ 12115801 w 26723341"/>
              <a:gd name="connsiteY4" fmla="*/ 16520235 h 16543095"/>
              <a:gd name="connsiteX5" fmla="*/ 0 w 26723341"/>
              <a:gd name="connsiteY5" fmla="*/ 16314495 h 16543095"/>
              <a:gd name="connsiteX6" fmla="*/ 22860 w 26723341"/>
              <a:gd name="connsiteY6" fmla="*/ 0 h 16543095"/>
              <a:gd name="connsiteX0" fmla="*/ 22860 w 26723341"/>
              <a:gd name="connsiteY0" fmla="*/ 0 h 16543095"/>
              <a:gd name="connsiteX1" fmla="*/ 26719621 w 26723341"/>
              <a:gd name="connsiteY1" fmla="*/ 0 h 16543095"/>
              <a:gd name="connsiteX2" fmla="*/ 26719621 w 26723341"/>
              <a:gd name="connsiteY2" fmla="*/ 7947735 h 16543095"/>
              <a:gd name="connsiteX3" fmla="*/ 26723341 w 26723341"/>
              <a:gd name="connsiteY3" fmla="*/ 16543095 h 16543095"/>
              <a:gd name="connsiteX4" fmla="*/ 12801601 w 26723341"/>
              <a:gd name="connsiteY4" fmla="*/ 16543095 h 16543095"/>
              <a:gd name="connsiteX5" fmla="*/ 0 w 26723341"/>
              <a:gd name="connsiteY5" fmla="*/ 16314495 h 16543095"/>
              <a:gd name="connsiteX6" fmla="*/ 22860 w 26723341"/>
              <a:gd name="connsiteY6" fmla="*/ 0 h 16543095"/>
              <a:gd name="connsiteX0" fmla="*/ 22860 w 26723341"/>
              <a:gd name="connsiteY0" fmla="*/ 0 h 16543095"/>
              <a:gd name="connsiteX1" fmla="*/ 26719621 w 26723341"/>
              <a:gd name="connsiteY1" fmla="*/ 0 h 16543095"/>
              <a:gd name="connsiteX2" fmla="*/ 26719621 w 26723341"/>
              <a:gd name="connsiteY2" fmla="*/ 7947735 h 16543095"/>
              <a:gd name="connsiteX3" fmla="*/ 26723341 w 26723341"/>
              <a:gd name="connsiteY3" fmla="*/ 16543095 h 16543095"/>
              <a:gd name="connsiteX4" fmla="*/ 12801601 w 26723341"/>
              <a:gd name="connsiteY4" fmla="*/ 16543095 h 16543095"/>
              <a:gd name="connsiteX5" fmla="*/ 0 w 26723341"/>
              <a:gd name="connsiteY5" fmla="*/ 16497375 h 16543095"/>
              <a:gd name="connsiteX6" fmla="*/ 22860 w 26723341"/>
              <a:gd name="connsiteY6" fmla="*/ 0 h 16543095"/>
              <a:gd name="connsiteX0" fmla="*/ 22860 w 26788200"/>
              <a:gd name="connsiteY0" fmla="*/ 0 h 16543095"/>
              <a:gd name="connsiteX1" fmla="*/ 26719621 w 26788200"/>
              <a:gd name="connsiteY1" fmla="*/ 0 h 16543095"/>
              <a:gd name="connsiteX2" fmla="*/ 26788200 w 26788200"/>
              <a:gd name="connsiteY2" fmla="*/ 16314495 h 16543095"/>
              <a:gd name="connsiteX3" fmla="*/ 26723341 w 26788200"/>
              <a:gd name="connsiteY3" fmla="*/ 16543095 h 16543095"/>
              <a:gd name="connsiteX4" fmla="*/ 12801601 w 26788200"/>
              <a:gd name="connsiteY4" fmla="*/ 16543095 h 16543095"/>
              <a:gd name="connsiteX5" fmla="*/ 0 w 26788200"/>
              <a:gd name="connsiteY5" fmla="*/ 16497375 h 16543095"/>
              <a:gd name="connsiteX6" fmla="*/ 22860 w 26788200"/>
              <a:gd name="connsiteY6" fmla="*/ 0 h 16543095"/>
              <a:gd name="connsiteX0" fmla="*/ 22860 w 26788200"/>
              <a:gd name="connsiteY0" fmla="*/ 0 h 16543095"/>
              <a:gd name="connsiteX1" fmla="*/ 26719621 w 26788200"/>
              <a:gd name="connsiteY1" fmla="*/ 0 h 16543095"/>
              <a:gd name="connsiteX2" fmla="*/ 26788200 w 26788200"/>
              <a:gd name="connsiteY2" fmla="*/ 16314495 h 16543095"/>
              <a:gd name="connsiteX3" fmla="*/ 13990320 w 26788200"/>
              <a:gd name="connsiteY3" fmla="*/ 16474515 h 16543095"/>
              <a:gd name="connsiteX4" fmla="*/ 12801601 w 26788200"/>
              <a:gd name="connsiteY4" fmla="*/ 16543095 h 16543095"/>
              <a:gd name="connsiteX5" fmla="*/ 0 w 26788200"/>
              <a:gd name="connsiteY5" fmla="*/ 16497375 h 16543095"/>
              <a:gd name="connsiteX6" fmla="*/ 22860 w 26788200"/>
              <a:gd name="connsiteY6" fmla="*/ 0 h 16543095"/>
              <a:gd name="connsiteX0" fmla="*/ 22860 w 26742480"/>
              <a:gd name="connsiteY0" fmla="*/ 0 h 16543095"/>
              <a:gd name="connsiteX1" fmla="*/ 26719621 w 26742480"/>
              <a:gd name="connsiteY1" fmla="*/ 0 h 16543095"/>
              <a:gd name="connsiteX2" fmla="*/ 26742480 w 26742480"/>
              <a:gd name="connsiteY2" fmla="*/ 16497375 h 16543095"/>
              <a:gd name="connsiteX3" fmla="*/ 13990320 w 26742480"/>
              <a:gd name="connsiteY3" fmla="*/ 16474515 h 16543095"/>
              <a:gd name="connsiteX4" fmla="*/ 12801601 w 26742480"/>
              <a:gd name="connsiteY4" fmla="*/ 16543095 h 16543095"/>
              <a:gd name="connsiteX5" fmla="*/ 0 w 26742480"/>
              <a:gd name="connsiteY5" fmla="*/ 16497375 h 16543095"/>
              <a:gd name="connsiteX6" fmla="*/ 22860 w 26742480"/>
              <a:gd name="connsiteY6" fmla="*/ 0 h 16543095"/>
              <a:gd name="connsiteX0" fmla="*/ 22860 w 26721820"/>
              <a:gd name="connsiteY0" fmla="*/ 0 h 16565955"/>
              <a:gd name="connsiteX1" fmla="*/ 26719621 w 26721820"/>
              <a:gd name="connsiteY1" fmla="*/ 0 h 16565955"/>
              <a:gd name="connsiteX2" fmla="*/ 26719620 w 26721820"/>
              <a:gd name="connsiteY2" fmla="*/ 16565955 h 16565955"/>
              <a:gd name="connsiteX3" fmla="*/ 13990320 w 26721820"/>
              <a:gd name="connsiteY3" fmla="*/ 16474515 h 16565955"/>
              <a:gd name="connsiteX4" fmla="*/ 12801601 w 26721820"/>
              <a:gd name="connsiteY4" fmla="*/ 16543095 h 16565955"/>
              <a:gd name="connsiteX5" fmla="*/ 0 w 26721820"/>
              <a:gd name="connsiteY5" fmla="*/ 16497375 h 16565955"/>
              <a:gd name="connsiteX6" fmla="*/ 22860 w 26721820"/>
              <a:gd name="connsiteY6" fmla="*/ 0 h 16565955"/>
              <a:gd name="connsiteX0" fmla="*/ 22860 w 26721820"/>
              <a:gd name="connsiteY0" fmla="*/ 0 h 16565955"/>
              <a:gd name="connsiteX1" fmla="*/ 26719621 w 26721820"/>
              <a:gd name="connsiteY1" fmla="*/ 0 h 16565955"/>
              <a:gd name="connsiteX2" fmla="*/ 26719620 w 26721820"/>
              <a:gd name="connsiteY2" fmla="*/ 16565955 h 16565955"/>
              <a:gd name="connsiteX3" fmla="*/ 13990320 w 26721820"/>
              <a:gd name="connsiteY3" fmla="*/ 16474515 h 16565955"/>
              <a:gd name="connsiteX4" fmla="*/ 12687301 w 26721820"/>
              <a:gd name="connsiteY4" fmla="*/ 7764855 h 16565955"/>
              <a:gd name="connsiteX5" fmla="*/ 0 w 26721820"/>
              <a:gd name="connsiteY5" fmla="*/ 16497375 h 16565955"/>
              <a:gd name="connsiteX6" fmla="*/ 22860 w 26721820"/>
              <a:gd name="connsiteY6" fmla="*/ 0 h 16565955"/>
              <a:gd name="connsiteX0" fmla="*/ 22860 w 26721820"/>
              <a:gd name="connsiteY0" fmla="*/ 0 h 16565955"/>
              <a:gd name="connsiteX1" fmla="*/ 26719621 w 26721820"/>
              <a:gd name="connsiteY1" fmla="*/ 0 h 16565955"/>
              <a:gd name="connsiteX2" fmla="*/ 26719620 w 26721820"/>
              <a:gd name="connsiteY2" fmla="*/ 16565955 h 16565955"/>
              <a:gd name="connsiteX3" fmla="*/ 12755880 w 26721820"/>
              <a:gd name="connsiteY3" fmla="*/ 16497375 h 16565955"/>
              <a:gd name="connsiteX4" fmla="*/ 12687301 w 26721820"/>
              <a:gd name="connsiteY4" fmla="*/ 7764855 h 16565955"/>
              <a:gd name="connsiteX5" fmla="*/ 0 w 26721820"/>
              <a:gd name="connsiteY5" fmla="*/ 16497375 h 16565955"/>
              <a:gd name="connsiteX6" fmla="*/ 22860 w 26721820"/>
              <a:gd name="connsiteY6" fmla="*/ 0 h 16565955"/>
              <a:gd name="connsiteX0" fmla="*/ 22860 w 26721820"/>
              <a:gd name="connsiteY0" fmla="*/ 0 h 16565955"/>
              <a:gd name="connsiteX1" fmla="*/ 26719621 w 26721820"/>
              <a:gd name="connsiteY1" fmla="*/ 0 h 16565955"/>
              <a:gd name="connsiteX2" fmla="*/ 26719620 w 26721820"/>
              <a:gd name="connsiteY2" fmla="*/ 16565955 h 16565955"/>
              <a:gd name="connsiteX3" fmla="*/ 12755880 w 26721820"/>
              <a:gd name="connsiteY3" fmla="*/ 16497375 h 16565955"/>
              <a:gd name="connsiteX4" fmla="*/ 12755881 w 26721820"/>
              <a:gd name="connsiteY4" fmla="*/ 7741995 h 16565955"/>
              <a:gd name="connsiteX5" fmla="*/ 0 w 26721820"/>
              <a:gd name="connsiteY5" fmla="*/ 16497375 h 16565955"/>
              <a:gd name="connsiteX6" fmla="*/ 22860 w 26721820"/>
              <a:gd name="connsiteY6" fmla="*/ 0 h 16565955"/>
              <a:gd name="connsiteX0" fmla="*/ 0 w 26698960"/>
              <a:gd name="connsiteY0" fmla="*/ 0 h 16565955"/>
              <a:gd name="connsiteX1" fmla="*/ 26696761 w 26698960"/>
              <a:gd name="connsiteY1" fmla="*/ 0 h 16565955"/>
              <a:gd name="connsiteX2" fmla="*/ 26696760 w 26698960"/>
              <a:gd name="connsiteY2" fmla="*/ 16565955 h 16565955"/>
              <a:gd name="connsiteX3" fmla="*/ 12733020 w 26698960"/>
              <a:gd name="connsiteY3" fmla="*/ 16497375 h 16565955"/>
              <a:gd name="connsiteX4" fmla="*/ 12733021 w 26698960"/>
              <a:gd name="connsiteY4" fmla="*/ 7741995 h 16565955"/>
              <a:gd name="connsiteX5" fmla="*/ 22860 w 26698960"/>
              <a:gd name="connsiteY5" fmla="*/ 7833435 h 16565955"/>
              <a:gd name="connsiteX6" fmla="*/ 0 w 26698960"/>
              <a:gd name="connsiteY6" fmla="*/ 0 h 16565955"/>
              <a:gd name="connsiteX0" fmla="*/ 0 w 26698960"/>
              <a:gd name="connsiteY0" fmla="*/ 0 h 16565955"/>
              <a:gd name="connsiteX1" fmla="*/ 26696761 w 26698960"/>
              <a:gd name="connsiteY1" fmla="*/ 0 h 16565955"/>
              <a:gd name="connsiteX2" fmla="*/ 26696760 w 26698960"/>
              <a:gd name="connsiteY2" fmla="*/ 16565955 h 16565955"/>
              <a:gd name="connsiteX3" fmla="*/ 12733020 w 26698960"/>
              <a:gd name="connsiteY3" fmla="*/ 16497375 h 16565955"/>
              <a:gd name="connsiteX4" fmla="*/ 12733021 w 26698960"/>
              <a:gd name="connsiteY4" fmla="*/ 8107755 h 16565955"/>
              <a:gd name="connsiteX5" fmla="*/ 22860 w 26698960"/>
              <a:gd name="connsiteY5" fmla="*/ 7833435 h 16565955"/>
              <a:gd name="connsiteX6" fmla="*/ 0 w 26698960"/>
              <a:gd name="connsiteY6" fmla="*/ 0 h 16565955"/>
              <a:gd name="connsiteX0" fmla="*/ 0 w 26698960"/>
              <a:gd name="connsiteY0" fmla="*/ 0 h 16565955"/>
              <a:gd name="connsiteX1" fmla="*/ 26696761 w 26698960"/>
              <a:gd name="connsiteY1" fmla="*/ 0 h 16565955"/>
              <a:gd name="connsiteX2" fmla="*/ 26696760 w 26698960"/>
              <a:gd name="connsiteY2" fmla="*/ 16565955 h 16565955"/>
              <a:gd name="connsiteX3" fmla="*/ 12733020 w 26698960"/>
              <a:gd name="connsiteY3" fmla="*/ 16497375 h 16565955"/>
              <a:gd name="connsiteX4" fmla="*/ 12733021 w 26698960"/>
              <a:gd name="connsiteY4" fmla="*/ 8107755 h 16565955"/>
              <a:gd name="connsiteX5" fmla="*/ 22860 w 26698960"/>
              <a:gd name="connsiteY5" fmla="*/ 8039175 h 16565955"/>
              <a:gd name="connsiteX6" fmla="*/ 0 w 26698960"/>
              <a:gd name="connsiteY6" fmla="*/ 0 h 16565955"/>
              <a:gd name="connsiteX0" fmla="*/ 0 w 26698960"/>
              <a:gd name="connsiteY0" fmla="*/ 0 h 16565955"/>
              <a:gd name="connsiteX1" fmla="*/ 26696761 w 26698960"/>
              <a:gd name="connsiteY1" fmla="*/ 0 h 16565955"/>
              <a:gd name="connsiteX2" fmla="*/ 26696760 w 26698960"/>
              <a:gd name="connsiteY2" fmla="*/ 16565955 h 16565955"/>
              <a:gd name="connsiteX3" fmla="*/ 12733020 w 26698960"/>
              <a:gd name="connsiteY3" fmla="*/ 16497375 h 16565955"/>
              <a:gd name="connsiteX4" fmla="*/ 12733021 w 26698960"/>
              <a:gd name="connsiteY4" fmla="*/ 8107755 h 16565955"/>
              <a:gd name="connsiteX5" fmla="*/ 91440 w 26698960"/>
              <a:gd name="connsiteY5" fmla="*/ 8039175 h 16565955"/>
              <a:gd name="connsiteX6" fmla="*/ 0 w 26698960"/>
              <a:gd name="connsiteY6" fmla="*/ 0 h 16565955"/>
              <a:gd name="connsiteX0" fmla="*/ 0 w 26698960"/>
              <a:gd name="connsiteY0" fmla="*/ 0 h 16565955"/>
              <a:gd name="connsiteX1" fmla="*/ 26696761 w 26698960"/>
              <a:gd name="connsiteY1" fmla="*/ 0 h 16565955"/>
              <a:gd name="connsiteX2" fmla="*/ 26696760 w 26698960"/>
              <a:gd name="connsiteY2" fmla="*/ 16565955 h 16565955"/>
              <a:gd name="connsiteX3" fmla="*/ 12733020 w 26698960"/>
              <a:gd name="connsiteY3" fmla="*/ 16497375 h 16565955"/>
              <a:gd name="connsiteX4" fmla="*/ 12733021 w 26698960"/>
              <a:gd name="connsiteY4" fmla="*/ 8107755 h 16565955"/>
              <a:gd name="connsiteX5" fmla="*/ 22860 w 26698960"/>
              <a:gd name="connsiteY5" fmla="*/ 8039175 h 16565955"/>
              <a:gd name="connsiteX6" fmla="*/ 0 w 26698960"/>
              <a:gd name="connsiteY6" fmla="*/ 0 h 16565955"/>
              <a:gd name="connsiteX0" fmla="*/ 45720 w 26744680"/>
              <a:gd name="connsiteY0" fmla="*/ 0 h 16565955"/>
              <a:gd name="connsiteX1" fmla="*/ 26742481 w 26744680"/>
              <a:gd name="connsiteY1" fmla="*/ 0 h 16565955"/>
              <a:gd name="connsiteX2" fmla="*/ 26742480 w 26744680"/>
              <a:gd name="connsiteY2" fmla="*/ 16565955 h 16565955"/>
              <a:gd name="connsiteX3" fmla="*/ 12778740 w 26744680"/>
              <a:gd name="connsiteY3" fmla="*/ 16497375 h 16565955"/>
              <a:gd name="connsiteX4" fmla="*/ 12778741 w 26744680"/>
              <a:gd name="connsiteY4" fmla="*/ 8107755 h 16565955"/>
              <a:gd name="connsiteX5" fmla="*/ 0 w 26744680"/>
              <a:gd name="connsiteY5" fmla="*/ 8016315 h 16565955"/>
              <a:gd name="connsiteX6" fmla="*/ 45720 w 26744680"/>
              <a:gd name="connsiteY6" fmla="*/ 0 h 16565955"/>
              <a:gd name="connsiteX0" fmla="*/ 0 w 26698960"/>
              <a:gd name="connsiteY0" fmla="*/ 0 h 16565955"/>
              <a:gd name="connsiteX1" fmla="*/ 26696761 w 26698960"/>
              <a:gd name="connsiteY1" fmla="*/ 0 h 16565955"/>
              <a:gd name="connsiteX2" fmla="*/ 26696760 w 26698960"/>
              <a:gd name="connsiteY2" fmla="*/ 16565955 h 16565955"/>
              <a:gd name="connsiteX3" fmla="*/ 12733020 w 26698960"/>
              <a:gd name="connsiteY3" fmla="*/ 16497375 h 16565955"/>
              <a:gd name="connsiteX4" fmla="*/ 12733021 w 26698960"/>
              <a:gd name="connsiteY4" fmla="*/ 8107755 h 16565955"/>
              <a:gd name="connsiteX5" fmla="*/ 22860 w 26698960"/>
              <a:gd name="connsiteY5" fmla="*/ 8016315 h 16565955"/>
              <a:gd name="connsiteX6" fmla="*/ 0 w 26698960"/>
              <a:gd name="connsiteY6" fmla="*/ 0 h 16565955"/>
              <a:gd name="connsiteX0" fmla="*/ 0 w 26698960"/>
              <a:gd name="connsiteY0" fmla="*/ 0 h 16565955"/>
              <a:gd name="connsiteX1" fmla="*/ 26696761 w 26698960"/>
              <a:gd name="connsiteY1" fmla="*/ 0 h 16565955"/>
              <a:gd name="connsiteX2" fmla="*/ 26696760 w 26698960"/>
              <a:gd name="connsiteY2" fmla="*/ 16565955 h 16565955"/>
              <a:gd name="connsiteX3" fmla="*/ 12733020 w 26698960"/>
              <a:gd name="connsiteY3" fmla="*/ 16497375 h 16565955"/>
              <a:gd name="connsiteX4" fmla="*/ 12733021 w 26698960"/>
              <a:gd name="connsiteY4" fmla="*/ 8016315 h 16565955"/>
              <a:gd name="connsiteX5" fmla="*/ 22860 w 26698960"/>
              <a:gd name="connsiteY5" fmla="*/ 8016315 h 16565955"/>
              <a:gd name="connsiteX6" fmla="*/ 0 w 26698960"/>
              <a:gd name="connsiteY6" fmla="*/ 0 h 16565955"/>
              <a:gd name="connsiteX0" fmla="*/ 0 w 26698960"/>
              <a:gd name="connsiteY0" fmla="*/ 0 h 16565955"/>
              <a:gd name="connsiteX1" fmla="*/ 26696761 w 26698960"/>
              <a:gd name="connsiteY1" fmla="*/ 0 h 16565955"/>
              <a:gd name="connsiteX2" fmla="*/ 26696760 w 26698960"/>
              <a:gd name="connsiteY2" fmla="*/ 16565955 h 16565955"/>
              <a:gd name="connsiteX3" fmla="*/ 12733020 w 26698960"/>
              <a:gd name="connsiteY3" fmla="*/ 16497375 h 16565955"/>
              <a:gd name="connsiteX4" fmla="*/ 13053061 w 26698960"/>
              <a:gd name="connsiteY4" fmla="*/ 8016315 h 16565955"/>
              <a:gd name="connsiteX5" fmla="*/ 22860 w 26698960"/>
              <a:gd name="connsiteY5" fmla="*/ 8016315 h 16565955"/>
              <a:gd name="connsiteX6" fmla="*/ 0 w 26698960"/>
              <a:gd name="connsiteY6" fmla="*/ 0 h 16565955"/>
              <a:gd name="connsiteX0" fmla="*/ 0 w 26698960"/>
              <a:gd name="connsiteY0" fmla="*/ 0 h 16565955"/>
              <a:gd name="connsiteX1" fmla="*/ 26696761 w 26698960"/>
              <a:gd name="connsiteY1" fmla="*/ 0 h 16565955"/>
              <a:gd name="connsiteX2" fmla="*/ 26696760 w 26698960"/>
              <a:gd name="connsiteY2" fmla="*/ 16565955 h 16565955"/>
              <a:gd name="connsiteX3" fmla="*/ 13075920 w 26698960"/>
              <a:gd name="connsiteY3" fmla="*/ 16543095 h 16565955"/>
              <a:gd name="connsiteX4" fmla="*/ 13053061 w 26698960"/>
              <a:gd name="connsiteY4" fmla="*/ 8016315 h 16565955"/>
              <a:gd name="connsiteX5" fmla="*/ 22860 w 26698960"/>
              <a:gd name="connsiteY5" fmla="*/ 8016315 h 16565955"/>
              <a:gd name="connsiteX6" fmla="*/ 0 w 26698960"/>
              <a:gd name="connsiteY6" fmla="*/ 0 h 16565955"/>
              <a:gd name="connsiteX0" fmla="*/ 0 w 26698960"/>
              <a:gd name="connsiteY0" fmla="*/ 0 h 16565955"/>
              <a:gd name="connsiteX1" fmla="*/ 26696761 w 26698960"/>
              <a:gd name="connsiteY1" fmla="*/ 0 h 16565955"/>
              <a:gd name="connsiteX2" fmla="*/ 26696760 w 26698960"/>
              <a:gd name="connsiteY2" fmla="*/ 16565955 h 16565955"/>
              <a:gd name="connsiteX3" fmla="*/ 13075920 w 26698960"/>
              <a:gd name="connsiteY3" fmla="*/ 16451655 h 16565955"/>
              <a:gd name="connsiteX4" fmla="*/ 13053061 w 26698960"/>
              <a:gd name="connsiteY4" fmla="*/ 8016315 h 16565955"/>
              <a:gd name="connsiteX5" fmla="*/ 22860 w 26698960"/>
              <a:gd name="connsiteY5" fmla="*/ 8016315 h 16565955"/>
              <a:gd name="connsiteX6" fmla="*/ 0 w 26698960"/>
              <a:gd name="connsiteY6" fmla="*/ 0 h 16565955"/>
              <a:gd name="connsiteX0" fmla="*/ 0 w 26698960"/>
              <a:gd name="connsiteY0" fmla="*/ 0 h 16565955"/>
              <a:gd name="connsiteX1" fmla="*/ 26696761 w 26698960"/>
              <a:gd name="connsiteY1" fmla="*/ 0 h 16565955"/>
              <a:gd name="connsiteX2" fmla="*/ 26696760 w 26698960"/>
              <a:gd name="connsiteY2" fmla="*/ 16565955 h 16565955"/>
              <a:gd name="connsiteX3" fmla="*/ 13053060 w 26698960"/>
              <a:gd name="connsiteY3" fmla="*/ 16520235 h 16565955"/>
              <a:gd name="connsiteX4" fmla="*/ 13053061 w 26698960"/>
              <a:gd name="connsiteY4" fmla="*/ 8016315 h 16565955"/>
              <a:gd name="connsiteX5" fmla="*/ 22860 w 26698960"/>
              <a:gd name="connsiteY5" fmla="*/ 8016315 h 16565955"/>
              <a:gd name="connsiteX6" fmla="*/ 0 w 26698960"/>
              <a:gd name="connsiteY6" fmla="*/ 0 h 16565955"/>
              <a:gd name="connsiteX0" fmla="*/ 0 w 26719620"/>
              <a:gd name="connsiteY0" fmla="*/ 0 h 16520235"/>
              <a:gd name="connsiteX1" fmla="*/ 26696761 w 26719620"/>
              <a:gd name="connsiteY1" fmla="*/ 0 h 16520235"/>
              <a:gd name="connsiteX2" fmla="*/ 26719620 w 26719620"/>
              <a:gd name="connsiteY2" fmla="*/ 16474515 h 16520235"/>
              <a:gd name="connsiteX3" fmla="*/ 13053060 w 26719620"/>
              <a:gd name="connsiteY3" fmla="*/ 16520235 h 16520235"/>
              <a:gd name="connsiteX4" fmla="*/ 13053061 w 26719620"/>
              <a:gd name="connsiteY4" fmla="*/ 8016315 h 16520235"/>
              <a:gd name="connsiteX5" fmla="*/ 22860 w 26719620"/>
              <a:gd name="connsiteY5" fmla="*/ 8016315 h 16520235"/>
              <a:gd name="connsiteX6" fmla="*/ 0 w 26719620"/>
              <a:gd name="connsiteY6" fmla="*/ 0 h 16520235"/>
              <a:gd name="connsiteX0" fmla="*/ 0 w 26697774"/>
              <a:gd name="connsiteY0" fmla="*/ 0 h 16543095"/>
              <a:gd name="connsiteX1" fmla="*/ 26696761 w 26697774"/>
              <a:gd name="connsiteY1" fmla="*/ 0 h 16543095"/>
              <a:gd name="connsiteX2" fmla="*/ 26673900 w 26697774"/>
              <a:gd name="connsiteY2" fmla="*/ 16543095 h 16543095"/>
              <a:gd name="connsiteX3" fmla="*/ 13053060 w 26697774"/>
              <a:gd name="connsiteY3" fmla="*/ 16520235 h 16543095"/>
              <a:gd name="connsiteX4" fmla="*/ 13053061 w 26697774"/>
              <a:gd name="connsiteY4" fmla="*/ 8016315 h 16543095"/>
              <a:gd name="connsiteX5" fmla="*/ 22860 w 26697774"/>
              <a:gd name="connsiteY5" fmla="*/ 8016315 h 16543095"/>
              <a:gd name="connsiteX6" fmla="*/ 0 w 26697774"/>
              <a:gd name="connsiteY6" fmla="*/ 0 h 16543095"/>
              <a:gd name="connsiteX0" fmla="*/ 0 w 26697774"/>
              <a:gd name="connsiteY0" fmla="*/ 0 h 16543095"/>
              <a:gd name="connsiteX1" fmla="*/ 26696761 w 26697774"/>
              <a:gd name="connsiteY1" fmla="*/ 0 h 16543095"/>
              <a:gd name="connsiteX2" fmla="*/ 26673900 w 26697774"/>
              <a:gd name="connsiteY2" fmla="*/ 16543095 h 16543095"/>
              <a:gd name="connsiteX3" fmla="*/ 13053060 w 26697774"/>
              <a:gd name="connsiteY3" fmla="*/ 16520235 h 16543095"/>
              <a:gd name="connsiteX4" fmla="*/ 12938761 w 26697774"/>
              <a:gd name="connsiteY4" fmla="*/ 8016315 h 16543095"/>
              <a:gd name="connsiteX5" fmla="*/ 22860 w 26697774"/>
              <a:gd name="connsiteY5" fmla="*/ 8016315 h 16543095"/>
              <a:gd name="connsiteX6" fmla="*/ 0 w 26697774"/>
              <a:gd name="connsiteY6" fmla="*/ 0 h 16543095"/>
              <a:gd name="connsiteX0" fmla="*/ 0 w 26697774"/>
              <a:gd name="connsiteY0" fmla="*/ 0 h 16543095"/>
              <a:gd name="connsiteX1" fmla="*/ 26696761 w 26697774"/>
              <a:gd name="connsiteY1" fmla="*/ 0 h 16543095"/>
              <a:gd name="connsiteX2" fmla="*/ 26673900 w 26697774"/>
              <a:gd name="connsiteY2" fmla="*/ 16543095 h 16543095"/>
              <a:gd name="connsiteX3" fmla="*/ 12938760 w 26697774"/>
              <a:gd name="connsiteY3" fmla="*/ 16520235 h 16543095"/>
              <a:gd name="connsiteX4" fmla="*/ 12938761 w 26697774"/>
              <a:gd name="connsiteY4" fmla="*/ 8016315 h 16543095"/>
              <a:gd name="connsiteX5" fmla="*/ 22860 w 26697774"/>
              <a:gd name="connsiteY5" fmla="*/ 8016315 h 16543095"/>
              <a:gd name="connsiteX6" fmla="*/ 0 w 26697774"/>
              <a:gd name="connsiteY6" fmla="*/ 0 h 16543095"/>
              <a:gd name="connsiteX0" fmla="*/ 0 w 26697774"/>
              <a:gd name="connsiteY0" fmla="*/ 0 h 16543095"/>
              <a:gd name="connsiteX1" fmla="*/ 26696761 w 26697774"/>
              <a:gd name="connsiteY1" fmla="*/ 0 h 16543095"/>
              <a:gd name="connsiteX2" fmla="*/ 26673900 w 26697774"/>
              <a:gd name="connsiteY2" fmla="*/ 16543095 h 16543095"/>
              <a:gd name="connsiteX3" fmla="*/ 12938760 w 26697774"/>
              <a:gd name="connsiteY3" fmla="*/ 16520235 h 16543095"/>
              <a:gd name="connsiteX4" fmla="*/ 12938761 w 26697774"/>
              <a:gd name="connsiteY4" fmla="*/ 7993455 h 16543095"/>
              <a:gd name="connsiteX5" fmla="*/ 22860 w 26697774"/>
              <a:gd name="connsiteY5" fmla="*/ 8016315 h 16543095"/>
              <a:gd name="connsiteX6" fmla="*/ 0 w 26697774"/>
              <a:gd name="connsiteY6" fmla="*/ 0 h 16543095"/>
              <a:gd name="connsiteX0" fmla="*/ 0 w 26697774"/>
              <a:gd name="connsiteY0" fmla="*/ 0 h 16543095"/>
              <a:gd name="connsiteX1" fmla="*/ 26696761 w 26697774"/>
              <a:gd name="connsiteY1" fmla="*/ 0 h 16543095"/>
              <a:gd name="connsiteX2" fmla="*/ 26673900 w 26697774"/>
              <a:gd name="connsiteY2" fmla="*/ 16543095 h 16543095"/>
              <a:gd name="connsiteX3" fmla="*/ 12938760 w 26697774"/>
              <a:gd name="connsiteY3" fmla="*/ 16520235 h 16543095"/>
              <a:gd name="connsiteX4" fmla="*/ 12961621 w 26697774"/>
              <a:gd name="connsiteY4" fmla="*/ 8039175 h 16543095"/>
              <a:gd name="connsiteX5" fmla="*/ 22860 w 26697774"/>
              <a:gd name="connsiteY5" fmla="*/ 8016315 h 16543095"/>
              <a:gd name="connsiteX6" fmla="*/ 0 w 26697774"/>
              <a:gd name="connsiteY6" fmla="*/ 0 h 16543095"/>
              <a:gd name="connsiteX0" fmla="*/ 68580 w 26674914"/>
              <a:gd name="connsiteY0" fmla="*/ 0 h 16543095"/>
              <a:gd name="connsiteX1" fmla="*/ 26673901 w 26674914"/>
              <a:gd name="connsiteY1" fmla="*/ 0 h 16543095"/>
              <a:gd name="connsiteX2" fmla="*/ 26651040 w 26674914"/>
              <a:gd name="connsiteY2" fmla="*/ 16543095 h 16543095"/>
              <a:gd name="connsiteX3" fmla="*/ 12915900 w 26674914"/>
              <a:gd name="connsiteY3" fmla="*/ 16520235 h 16543095"/>
              <a:gd name="connsiteX4" fmla="*/ 12938761 w 26674914"/>
              <a:gd name="connsiteY4" fmla="*/ 8039175 h 16543095"/>
              <a:gd name="connsiteX5" fmla="*/ 0 w 26674914"/>
              <a:gd name="connsiteY5" fmla="*/ 8016315 h 16543095"/>
              <a:gd name="connsiteX6" fmla="*/ 68580 w 26674914"/>
              <a:gd name="connsiteY6" fmla="*/ 0 h 16543095"/>
              <a:gd name="connsiteX0" fmla="*/ 0 w 26674914"/>
              <a:gd name="connsiteY0" fmla="*/ 0 h 16543095"/>
              <a:gd name="connsiteX1" fmla="*/ 26673901 w 26674914"/>
              <a:gd name="connsiteY1" fmla="*/ 0 h 16543095"/>
              <a:gd name="connsiteX2" fmla="*/ 26651040 w 26674914"/>
              <a:gd name="connsiteY2" fmla="*/ 16543095 h 16543095"/>
              <a:gd name="connsiteX3" fmla="*/ 12915900 w 26674914"/>
              <a:gd name="connsiteY3" fmla="*/ 16520235 h 16543095"/>
              <a:gd name="connsiteX4" fmla="*/ 12938761 w 26674914"/>
              <a:gd name="connsiteY4" fmla="*/ 8039175 h 16543095"/>
              <a:gd name="connsiteX5" fmla="*/ 0 w 26674914"/>
              <a:gd name="connsiteY5" fmla="*/ 8016315 h 16543095"/>
              <a:gd name="connsiteX6" fmla="*/ 0 w 26674914"/>
              <a:gd name="connsiteY6" fmla="*/ 0 h 16543095"/>
              <a:gd name="connsiteX0" fmla="*/ 22859 w 26697773"/>
              <a:gd name="connsiteY0" fmla="*/ 0 h 17281946"/>
              <a:gd name="connsiteX1" fmla="*/ 26696760 w 26697773"/>
              <a:gd name="connsiteY1" fmla="*/ 0 h 17281946"/>
              <a:gd name="connsiteX2" fmla="*/ 26673899 w 26697773"/>
              <a:gd name="connsiteY2" fmla="*/ 16543095 h 17281946"/>
              <a:gd name="connsiteX3" fmla="*/ 12938759 w 26697773"/>
              <a:gd name="connsiteY3" fmla="*/ 16520235 h 17281946"/>
              <a:gd name="connsiteX4" fmla="*/ 0 w 26697773"/>
              <a:gd name="connsiteY4" fmla="*/ 16428795 h 17281946"/>
              <a:gd name="connsiteX5" fmla="*/ 22859 w 26697773"/>
              <a:gd name="connsiteY5" fmla="*/ 8016315 h 17281946"/>
              <a:gd name="connsiteX6" fmla="*/ 22859 w 26697773"/>
              <a:gd name="connsiteY6" fmla="*/ 0 h 17281946"/>
              <a:gd name="connsiteX0" fmla="*/ 22859 w 26697773"/>
              <a:gd name="connsiteY0" fmla="*/ 0 h 16543095"/>
              <a:gd name="connsiteX1" fmla="*/ 26696760 w 26697773"/>
              <a:gd name="connsiteY1" fmla="*/ 0 h 16543095"/>
              <a:gd name="connsiteX2" fmla="*/ 26673899 w 26697773"/>
              <a:gd name="connsiteY2" fmla="*/ 16543095 h 16543095"/>
              <a:gd name="connsiteX3" fmla="*/ 12938759 w 26697773"/>
              <a:gd name="connsiteY3" fmla="*/ 16520235 h 16543095"/>
              <a:gd name="connsiteX4" fmla="*/ 0 w 26697773"/>
              <a:gd name="connsiteY4" fmla="*/ 16428795 h 16543095"/>
              <a:gd name="connsiteX5" fmla="*/ 22859 w 26697773"/>
              <a:gd name="connsiteY5" fmla="*/ 8016315 h 16543095"/>
              <a:gd name="connsiteX6" fmla="*/ 22859 w 26697773"/>
              <a:gd name="connsiteY6" fmla="*/ 0 h 16543095"/>
              <a:gd name="connsiteX0" fmla="*/ 22859 w 26697773"/>
              <a:gd name="connsiteY0" fmla="*/ 0 h 16543095"/>
              <a:gd name="connsiteX1" fmla="*/ 26696760 w 26697773"/>
              <a:gd name="connsiteY1" fmla="*/ 0 h 16543095"/>
              <a:gd name="connsiteX2" fmla="*/ 26673899 w 26697773"/>
              <a:gd name="connsiteY2" fmla="*/ 16543095 h 16543095"/>
              <a:gd name="connsiteX3" fmla="*/ 12938759 w 26697773"/>
              <a:gd name="connsiteY3" fmla="*/ 16520235 h 16543095"/>
              <a:gd name="connsiteX4" fmla="*/ 0 w 26697773"/>
              <a:gd name="connsiteY4" fmla="*/ 16428795 h 16543095"/>
              <a:gd name="connsiteX5" fmla="*/ 22859 w 26697773"/>
              <a:gd name="connsiteY5" fmla="*/ 8016315 h 16543095"/>
              <a:gd name="connsiteX6" fmla="*/ 22859 w 26697773"/>
              <a:gd name="connsiteY6" fmla="*/ 0 h 16543095"/>
              <a:gd name="connsiteX0" fmla="*/ 22859 w 26697773"/>
              <a:gd name="connsiteY0" fmla="*/ 0 h 16543095"/>
              <a:gd name="connsiteX1" fmla="*/ 26696760 w 26697773"/>
              <a:gd name="connsiteY1" fmla="*/ 0 h 16543095"/>
              <a:gd name="connsiteX2" fmla="*/ 26673899 w 26697773"/>
              <a:gd name="connsiteY2" fmla="*/ 16543095 h 16543095"/>
              <a:gd name="connsiteX3" fmla="*/ 12938759 w 26697773"/>
              <a:gd name="connsiteY3" fmla="*/ 16520235 h 16543095"/>
              <a:gd name="connsiteX4" fmla="*/ 0 w 26697773"/>
              <a:gd name="connsiteY4" fmla="*/ 16474515 h 16543095"/>
              <a:gd name="connsiteX5" fmla="*/ 22859 w 26697773"/>
              <a:gd name="connsiteY5" fmla="*/ 8016315 h 16543095"/>
              <a:gd name="connsiteX6" fmla="*/ 22859 w 26697773"/>
              <a:gd name="connsiteY6" fmla="*/ 0 h 16543095"/>
              <a:gd name="connsiteX0" fmla="*/ 22859 w 26696763"/>
              <a:gd name="connsiteY0" fmla="*/ 0 h 16520235"/>
              <a:gd name="connsiteX1" fmla="*/ 26696760 w 26696763"/>
              <a:gd name="connsiteY1" fmla="*/ 0 h 16520235"/>
              <a:gd name="connsiteX2" fmla="*/ 12980760 w 26696763"/>
              <a:gd name="connsiteY2" fmla="*/ 8153475 h 16520235"/>
              <a:gd name="connsiteX3" fmla="*/ 12938759 w 26696763"/>
              <a:gd name="connsiteY3" fmla="*/ 16520235 h 16520235"/>
              <a:gd name="connsiteX4" fmla="*/ 0 w 26696763"/>
              <a:gd name="connsiteY4" fmla="*/ 16474515 h 16520235"/>
              <a:gd name="connsiteX5" fmla="*/ 22859 w 26696763"/>
              <a:gd name="connsiteY5" fmla="*/ 8016315 h 16520235"/>
              <a:gd name="connsiteX6" fmla="*/ 22859 w 26696763"/>
              <a:gd name="connsiteY6" fmla="*/ 0 h 16520235"/>
              <a:gd name="connsiteX0" fmla="*/ 22859 w 26698959"/>
              <a:gd name="connsiteY0" fmla="*/ 0 h 16520235"/>
              <a:gd name="connsiteX1" fmla="*/ 26696760 w 26698959"/>
              <a:gd name="connsiteY1" fmla="*/ 0 h 16520235"/>
              <a:gd name="connsiteX2" fmla="*/ 26696760 w 26698959"/>
              <a:gd name="connsiteY2" fmla="*/ 8130615 h 16520235"/>
              <a:gd name="connsiteX3" fmla="*/ 12938759 w 26698959"/>
              <a:gd name="connsiteY3" fmla="*/ 16520235 h 16520235"/>
              <a:gd name="connsiteX4" fmla="*/ 0 w 26698959"/>
              <a:gd name="connsiteY4" fmla="*/ 16474515 h 16520235"/>
              <a:gd name="connsiteX5" fmla="*/ 22859 w 26698959"/>
              <a:gd name="connsiteY5" fmla="*/ 8016315 h 16520235"/>
              <a:gd name="connsiteX6" fmla="*/ 22859 w 26698959"/>
              <a:gd name="connsiteY6" fmla="*/ 0 h 16520235"/>
              <a:gd name="connsiteX0" fmla="*/ 4 w 26676104"/>
              <a:gd name="connsiteY0" fmla="*/ 0 h 16520235"/>
              <a:gd name="connsiteX1" fmla="*/ 26673905 w 26676104"/>
              <a:gd name="connsiteY1" fmla="*/ 0 h 16520235"/>
              <a:gd name="connsiteX2" fmla="*/ 26673905 w 26676104"/>
              <a:gd name="connsiteY2" fmla="*/ 8130615 h 16520235"/>
              <a:gd name="connsiteX3" fmla="*/ 12915904 w 26676104"/>
              <a:gd name="connsiteY3" fmla="*/ 16520235 h 16520235"/>
              <a:gd name="connsiteX4" fmla="*/ 13121645 w 26676104"/>
              <a:gd name="connsiteY4" fmla="*/ 8176335 h 16520235"/>
              <a:gd name="connsiteX5" fmla="*/ 4 w 26676104"/>
              <a:gd name="connsiteY5" fmla="*/ 8016315 h 16520235"/>
              <a:gd name="connsiteX6" fmla="*/ 4 w 26676104"/>
              <a:gd name="connsiteY6" fmla="*/ 0 h 16520235"/>
              <a:gd name="connsiteX0" fmla="*/ 0 w 26676100"/>
              <a:gd name="connsiteY0" fmla="*/ 0 h 16984067"/>
              <a:gd name="connsiteX1" fmla="*/ 26673901 w 26676100"/>
              <a:gd name="connsiteY1" fmla="*/ 0 h 16984067"/>
              <a:gd name="connsiteX2" fmla="*/ 26673901 w 26676100"/>
              <a:gd name="connsiteY2" fmla="*/ 8130615 h 16984067"/>
              <a:gd name="connsiteX3" fmla="*/ 12915900 w 26676100"/>
              <a:gd name="connsiteY3" fmla="*/ 16520235 h 16984067"/>
              <a:gd name="connsiteX4" fmla="*/ 13121641 w 26676100"/>
              <a:gd name="connsiteY4" fmla="*/ 8176335 h 16984067"/>
              <a:gd name="connsiteX5" fmla="*/ 22860 w 26676100"/>
              <a:gd name="connsiteY5" fmla="*/ 16611675 h 16984067"/>
              <a:gd name="connsiteX6" fmla="*/ 0 w 26676100"/>
              <a:gd name="connsiteY6" fmla="*/ 0 h 16984067"/>
              <a:gd name="connsiteX0" fmla="*/ 0 w 26676100"/>
              <a:gd name="connsiteY0" fmla="*/ 0 h 16984067"/>
              <a:gd name="connsiteX1" fmla="*/ 26673901 w 26676100"/>
              <a:gd name="connsiteY1" fmla="*/ 0 h 16984067"/>
              <a:gd name="connsiteX2" fmla="*/ 26673901 w 26676100"/>
              <a:gd name="connsiteY2" fmla="*/ 8130615 h 16984067"/>
              <a:gd name="connsiteX3" fmla="*/ 13350240 w 26676100"/>
              <a:gd name="connsiteY3" fmla="*/ 8359215 h 16984067"/>
              <a:gd name="connsiteX4" fmla="*/ 13121641 w 26676100"/>
              <a:gd name="connsiteY4" fmla="*/ 8176335 h 16984067"/>
              <a:gd name="connsiteX5" fmla="*/ 22860 w 26676100"/>
              <a:gd name="connsiteY5" fmla="*/ 16611675 h 16984067"/>
              <a:gd name="connsiteX6" fmla="*/ 0 w 26676100"/>
              <a:gd name="connsiteY6" fmla="*/ 0 h 16984067"/>
              <a:gd name="connsiteX0" fmla="*/ 0 w 26676100"/>
              <a:gd name="connsiteY0" fmla="*/ 0 h 17440035"/>
              <a:gd name="connsiteX1" fmla="*/ 26673901 w 26676100"/>
              <a:gd name="connsiteY1" fmla="*/ 0 h 17440035"/>
              <a:gd name="connsiteX2" fmla="*/ 26673901 w 26676100"/>
              <a:gd name="connsiteY2" fmla="*/ 8130615 h 17440035"/>
              <a:gd name="connsiteX3" fmla="*/ 13350240 w 26676100"/>
              <a:gd name="connsiteY3" fmla="*/ 8359215 h 17440035"/>
              <a:gd name="connsiteX4" fmla="*/ 13121641 w 26676100"/>
              <a:gd name="connsiteY4" fmla="*/ 16771695 h 17440035"/>
              <a:gd name="connsiteX5" fmla="*/ 22860 w 26676100"/>
              <a:gd name="connsiteY5" fmla="*/ 16611675 h 17440035"/>
              <a:gd name="connsiteX6" fmla="*/ 0 w 26676100"/>
              <a:gd name="connsiteY6" fmla="*/ 0 h 17440035"/>
              <a:gd name="connsiteX0" fmla="*/ 0 w 26676100"/>
              <a:gd name="connsiteY0" fmla="*/ 0 h 17408230"/>
              <a:gd name="connsiteX1" fmla="*/ 26673901 w 26676100"/>
              <a:gd name="connsiteY1" fmla="*/ 0 h 17408230"/>
              <a:gd name="connsiteX2" fmla="*/ 26673901 w 26676100"/>
              <a:gd name="connsiteY2" fmla="*/ 8130615 h 17408230"/>
              <a:gd name="connsiteX3" fmla="*/ 13350240 w 26676100"/>
              <a:gd name="connsiteY3" fmla="*/ 8359215 h 17408230"/>
              <a:gd name="connsiteX4" fmla="*/ 13167361 w 26676100"/>
              <a:gd name="connsiteY4" fmla="*/ 16497375 h 17408230"/>
              <a:gd name="connsiteX5" fmla="*/ 22860 w 26676100"/>
              <a:gd name="connsiteY5" fmla="*/ 16611675 h 17408230"/>
              <a:gd name="connsiteX6" fmla="*/ 0 w 26676100"/>
              <a:gd name="connsiteY6" fmla="*/ 0 h 17408230"/>
              <a:gd name="connsiteX0" fmla="*/ 0 w 26676100"/>
              <a:gd name="connsiteY0" fmla="*/ 0 h 16611675"/>
              <a:gd name="connsiteX1" fmla="*/ 26673901 w 26676100"/>
              <a:gd name="connsiteY1" fmla="*/ 0 h 16611675"/>
              <a:gd name="connsiteX2" fmla="*/ 26673901 w 26676100"/>
              <a:gd name="connsiteY2" fmla="*/ 8130615 h 16611675"/>
              <a:gd name="connsiteX3" fmla="*/ 13350240 w 26676100"/>
              <a:gd name="connsiteY3" fmla="*/ 8359215 h 16611675"/>
              <a:gd name="connsiteX4" fmla="*/ 13167361 w 26676100"/>
              <a:gd name="connsiteY4" fmla="*/ 16497375 h 16611675"/>
              <a:gd name="connsiteX5" fmla="*/ 22860 w 26676100"/>
              <a:gd name="connsiteY5" fmla="*/ 16611675 h 16611675"/>
              <a:gd name="connsiteX6" fmla="*/ 0 w 26676100"/>
              <a:gd name="connsiteY6" fmla="*/ 0 h 16611675"/>
              <a:gd name="connsiteX0" fmla="*/ 0 w 26676100"/>
              <a:gd name="connsiteY0" fmla="*/ 0 h 16611675"/>
              <a:gd name="connsiteX1" fmla="*/ 26673901 w 26676100"/>
              <a:gd name="connsiteY1" fmla="*/ 0 h 16611675"/>
              <a:gd name="connsiteX2" fmla="*/ 26673901 w 26676100"/>
              <a:gd name="connsiteY2" fmla="*/ 8130615 h 16611675"/>
              <a:gd name="connsiteX3" fmla="*/ 13144500 w 26676100"/>
              <a:gd name="connsiteY3" fmla="*/ 8176335 h 16611675"/>
              <a:gd name="connsiteX4" fmla="*/ 13167361 w 26676100"/>
              <a:gd name="connsiteY4" fmla="*/ 16497375 h 16611675"/>
              <a:gd name="connsiteX5" fmla="*/ 22860 w 26676100"/>
              <a:gd name="connsiteY5" fmla="*/ 16611675 h 16611675"/>
              <a:gd name="connsiteX6" fmla="*/ 0 w 26676100"/>
              <a:gd name="connsiteY6" fmla="*/ 0 h 16611675"/>
              <a:gd name="connsiteX0" fmla="*/ 0 w 26676100"/>
              <a:gd name="connsiteY0" fmla="*/ 0 h 16611675"/>
              <a:gd name="connsiteX1" fmla="*/ 26673901 w 26676100"/>
              <a:gd name="connsiteY1" fmla="*/ 0 h 16611675"/>
              <a:gd name="connsiteX2" fmla="*/ 26673901 w 26676100"/>
              <a:gd name="connsiteY2" fmla="*/ 8130615 h 16611675"/>
              <a:gd name="connsiteX3" fmla="*/ 13853160 w 26676100"/>
              <a:gd name="connsiteY3" fmla="*/ 8176335 h 16611675"/>
              <a:gd name="connsiteX4" fmla="*/ 13167361 w 26676100"/>
              <a:gd name="connsiteY4" fmla="*/ 16497375 h 16611675"/>
              <a:gd name="connsiteX5" fmla="*/ 22860 w 26676100"/>
              <a:gd name="connsiteY5" fmla="*/ 16611675 h 16611675"/>
              <a:gd name="connsiteX6" fmla="*/ 0 w 26676100"/>
              <a:gd name="connsiteY6" fmla="*/ 0 h 16611675"/>
              <a:gd name="connsiteX0" fmla="*/ 0 w 26676100"/>
              <a:gd name="connsiteY0" fmla="*/ 0 h 16611675"/>
              <a:gd name="connsiteX1" fmla="*/ 26673901 w 26676100"/>
              <a:gd name="connsiteY1" fmla="*/ 0 h 16611675"/>
              <a:gd name="connsiteX2" fmla="*/ 26673901 w 26676100"/>
              <a:gd name="connsiteY2" fmla="*/ 8130615 h 16611675"/>
              <a:gd name="connsiteX3" fmla="*/ 13853160 w 26676100"/>
              <a:gd name="connsiteY3" fmla="*/ 8176335 h 16611675"/>
              <a:gd name="connsiteX4" fmla="*/ 13784581 w 26676100"/>
              <a:gd name="connsiteY4" fmla="*/ 16497375 h 16611675"/>
              <a:gd name="connsiteX5" fmla="*/ 22860 w 26676100"/>
              <a:gd name="connsiteY5" fmla="*/ 16611675 h 16611675"/>
              <a:gd name="connsiteX6" fmla="*/ 0 w 26676100"/>
              <a:gd name="connsiteY6" fmla="*/ 0 h 16611675"/>
              <a:gd name="connsiteX0" fmla="*/ 0 w 26676100"/>
              <a:gd name="connsiteY0" fmla="*/ 0 h 16611675"/>
              <a:gd name="connsiteX1" fmla="*/ 26673901 w 26676100"/>
              <a:gd name="connsiteY1" fmla="*/ 0 h 16611675"/>
              <a:gd name="connsiteX2" fmla="*/ 26673901 w 26676100"/>
              <a:gd name="connsiteY2" fmla="*/ 8130615 h 16611675"/>
              <a:gd name="connsiteX3" fmla="*/ 13738860 w 26676100"/>
              <a:gd name="connsiteY3" fmla="*/ 8199195 h 16611675"/>
              <a:gd name="connsiteX4" fmla="*/ 13784581 w 26676100"/>
              <a:gd name="connsiteY4" fmla="*/ 16497375 h 16611675"/>
              <a:gd name="connsiteX5" fmla="*/ 22860 w 26676100"/>
              <a:gd name="connsiteY5" fmla="*/ 16611675 h 16611675"/>
              <a:gd name="connsiteX6" fmla="*/ 0 w 26676100"/>
              <a:gd name="connsiteY6" fmla="*/ 0 h 16611675"/>
              <a:gd name="connsiteX0" fmla="*/ 0 w 26676100"/>
              <a:gd name="connsiteY0" fmla="*/ 0 h 16497375"/>
              <a:gd name="connsiteX1" fmla="*/ 26673901 w 26676100"/>
              <a:gd name="connsiteY1" fmla="*/ 0 h 16497375"/>
              <a:gd name="connsiteX2" fmla="*/ 26673901 w 26676100"/>
              <a:gd name="connsiteY2" fmla="*/ 8130615 h 16497375"/>
              <a:gd name="connsiteX3" fmla="*/ 13738860 w 26676100"/>
              <a:gd name="connsiteY3" fmla="*/ 8199195 h 16497375"/>
              <a:gd name="connsiteX4" fmla="*/ 13784581 w 26676100"/>
              <a:gd name="connsiteY4" fmla="*/ 16497375 h 16497375"/>
              <a:gd name="connsiteX5" fmla="*/ 22860 w 26676100"/>
              <a:gd name="connsiteY5" fmla="*/ 16497375 h 16497375"/>
              <a:gd name="connsiteX6" fmla="*/ 0 w 26676100"/>
              <a:gd name="connsiteY6" fmla="*/ 0 h 16497375"/>
              <a:gd name="connsiteX0" fmla="*/ 0 w 26676100"/>
              <a:gd name="connsiteY0" fmla="*/ 0 h 16497375"/>
              <a:gd name="connsiteX1" fmla="*/ 26673901 w 26676100"/>
              <a:gd name="connsiteY1" fmla="*/ 0 h 16497375"/>
              <a:gd name="connsiteX2" fmla="*/ 26673901 w 26676100"/>
              <a:gd name="connsiteY2" fmla="*/ 8130615 h 16497375"/>
              <a:gd name="connsiteX3" fmla="*/ 13716000 w 26676100"/>
              <a:gd name="connsiteY3" fmla="*/ 8107755 h 16497375"/>
              <a:gd name="connsiteX4" fmla="*/ 13784581 w 26676100"/>
              <a:gd name="connsiteY4" fmla="*/ 16497375 h 16497375"/>
              <a:gd name="connsiteX5" fmla="*/ 22860 w 26676100"/>
              <a:gd name="connsiteY5" fmla="*/ 16497375 h 16497375"/>
              <a:gd name="connsiteX6" fmla="*/ 0 w 26676100"/>
              <a:gd name="connsiteY6" fmla="*/ 0 h 16497375"/>
              <a:gd name="connsiteX0" fmla="*/ 0 w 26676100"/>
              <a:gd name="connsiteY0" fmla="*/ 0 h 16497375"/>
              <a:gd name="connsiteX1" fmla="*/ 26673901 w 26676100"/>
              <a:gd name="connsiteY1" fmla="*/ 0 h 16497375"/>
              <a:gd name="connsiteX2" fmla="*/ 26673901 w 26676100"/>
              <a:gd name="connsiteY2" fmla="*/ 8130615 h 16497375"/>
              <a:gd name="connsiteX3" fmla="*/ 13784580 w 26676100"/>
              <a:gd name="connsiteY3" fmla="*/ 8084895 h 16497375"/>
              <a:gd name="connsiteX4" fmla="*/ 13784581 w 26676100"/>
              <a:gd name="connsiteY4" fmla="*/ 16497375 h 16497375"/>
              <a:gd name="connsiteX5" fmla="*/ 22860 w 26676100"/>
              <a:gd name="connsiteY5" fmla="*/ 16497375 h 16497375"/>
              <a:gd name="connsiteX6" fmla="*/ 0 w 26676100"/>
              <a:gd name="connsiteY6" fmla="*/ 0 h 16497375"/>
              <a:gd name="connsiteX0" fmla="*/ 0 w 26676100"/>
              <a:gd name="connsiteY0" fmla="*/ 0 h 16497375"/>
              <a:gd name="connsiteX1" fmla="*/ 26673901 w 26676100"/>
              <a:gd name="connsiteY1" fmla="*/ 0 h 16497375"/>
              <a:gd name="connsiteX2" fmla="*/ 26673901 w 26676100"/>
              <a:gd name="connsiteY2" fmla="*/ 8130615 h 16497375"/>
              <a:gd name="connsiteX3" fmla="*/ 13716000 w 26676100"/>
              <a:gd name="connsiteY3" fmla="*/ 8107755 h 16497375"/>
              <a:gd name="connsiteX4" fmla="*/ 13784581 w 26676100"/>
              <a:gd name="connsiteY4" fmla="*/ 16497375 h 16497375"/>
              <a:gd name="connsiteX5" fmla="*/ 22860 w 26676100"/>
              <a:gd name="connsiteY5" fmla="*/ 16497375 h 16497375"/>
              <a:gd name="connsiteX6" fmla="*/ 0 w 26676100"/>
              <a:gd name="connsiteY6" fmla="*/ 0 h 16497375"/>
              <a:gd name="connsiteX0" fmla="*/ 0 w 26676100"/>
              <a:gd name="connsiteY0" fmla="*/ 0 h 16497375"/>
              <a:gd name="connsiteX1" fmla="*/ 26673901 w 26676100"/>
              <a:gd name="connsiteY1" fmla="*/ 0 h 16497375"/>
              <a:gd name="connsiteX2" fmla="*/ 26673901 w 26676100"/>
              <a:gd name="connsiteY2" fmla="*/ 8130615 h 16497375"/>
              <a:gd name="connsiteX3" fmla="*/ 13784580 w 26676100"/>
              <a:gd name="connsiteY3" fmla="*/ 8107755 h 16497375"/>
              <a:gd name="connsiteX4" fmla="*/ 13784581 w 26676100"/>
              <a:gd name="connsiteY4" fmla="*/ 16497375 h 16497375"/>
              <a:gd name="connsiteX5" fmla="*/ 22860 w 26676100"/>
              <a:gd name="connsiteY5" fmla="*/ 16497375 h 16497375"/>
              <a:gd name="connsiteX6" fmla="*/ 0 w 26676100"/>
              <a:gd name="connsiteY6" fmla="*/ 0 h 1649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76100" h="16497375">
                <a:moveTo>
                  <a:pt x="0" y="0"/>
                </a:moveTo>
                <a:lnTo>
                  <a:pt x="26673901" y="0"/>
                </a:lnTo>
                <a:cubicBezTo>
                  <a:pt x="26681521" y="5499125"/>
                  <a:pt x="26666281" y="2631490"/>
                  <a:pt x="26673901" y="8130615"/>
                </a:cubicBezTo>
                <a:lnTo>
                  <a:pt x="13784580" y="8107755"/>
                </a:lnTo>
                <a:cubicBezTo>
                  <a:pt x="13792200" y="10881435"/>
                  <a:pt x="13776961" y="13723695"/>
                  <a:pt x="13784581" y="16497375"/>
                </a:cubicBezTo>
                <a:lnTo>
                  <a:pt x="22860" y="16497375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Rectangle 23"/>
          <p:cNvSpPr/>
          <p:nvPr/>
        </p:nvSpPr>
        <p:spPr bwMode="auto">
          <a:xfrm>
            <a:off x="15955976" y="28371638"/>
            <a:ext cx="12569281" cy="731520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611279" y="36725106"/>
            <a:ext cx="10368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200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234" y="10615904"/>
            <a:ext cx="7529385" cy="68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Прямоугольник 23"/>
          <p:cNvSpPr/>
          <p:nvPr/>
        </p:nvSpPr>
        <p:spPr bwMode="auto">
          <a:xfrm>
            <a:off x="1783079" y="18191197"/>
            <a:ext cx="26694858" cy="661719"/>
          </a:xfrm>
          <a:prstGeom prst="rect">
            <a:avLst/>
          </a:prstGeom>
          <a:solidFill>
            <a:srgbClr val="0095D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</a:t>
            </a:r>
            <a:r>
              <a:rPr lang="en-US" sz="4000" b="1" dirty="0" smtClean="0">
                <a:solidFill>
                  <a:schemeClr val="bg1"/>
                </a:solidFill>
              </a:rPr>
              <a:t>. Different </a:t>
            </a:r>
            <a:r>
              <a:rPr lang="en-US" sz="4000" b="1" dirty="0" smtClean="0">
                <a:solidFill>
                  <a:schemeClr val="bg1"/>
                </a:solidFill>
              </a:rPr>
              <a:t>processes and Compton scattering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05898" y="15497555"/>
            <a:ext cx="11076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Cambria" panose="02040503050406030204" pitchFamily="18" charset="0"/>
              </a:rPr>
              <a:t>Diffraction pattern </a:t>
            </a:r>
            <a:r>
              <a:rPr lang="en-US" sz="3600" dirty="0">
                <a:latin typeface="Cambria" panose="02040503050406030204" pitchFamily="18" charset="0"/>
              </a:rPr>
              <a:t>from a sample in random orientation </a:t>
            </a:r>
            <a:r>
              <a:rPr lang="en-US" sz="3600" dirty="0" smtClean="0">
                <a:latin typeface="Cambria" panose="02040503050406030204" pitchFamily="18" charset="0"/>
              </a:rPr>
              <a:t>is measured </a:t>
            </a:r>
            <a:r>
              <a:rPr lang="en-US" sz="3600" dirty="0">
                <a:latin typeface="Cambria" panose="02040503050406030204" pitchFamily="18" charset="0"/>
              </a:rPr>
              <a:t>by a single FEL </a:t>
            </a:r>
            <a:r>
              <a:rPr lang="en-US" sz="3600" dirty="0" smtClean="0">
                <a:latin typeface="Cambria" panose="02040503050406030204" pitchFamily="18" charset="0"/>
              </a:rPr>
              <a:t>pulse.</a:t>
            </a:r>
            <a:endParaRPr lang="en-US" sz="3600" dirty="0">
              <a:latin typeface="Cambria" panose="02040503050406030204" pitchFamily="18" charset="0"/>
            </a:endParaRPr>
          </a:p>
          <a:p>
            <a:pPr algn="just"/>
            <a:r>
              <a:rPr lang="en-US" sz="3600" dirty="0" smtClean="0">
                <a:latin typeface="Cambria" panose="02040503050406030204" pitchFamily="18" charset="0"/>
              </a:rPr>
              <a:t>After the pulse propagation the particle </a:t>
            </a:r>
            <a:r>
              <a:rPr lang="en-US" sz="3600" dirty="0" smtClean="0">
                <a:latin typeface="Cambria" panose="02040503050406030204" pitchFamily="18" charset="0"/>
              </a:rPr>
              <a:t>explodes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</a:rPr>
              <a:t>due to Coulomb forces between ions.</a:t>
            </a:r>
            <a:endParaRPr lang="en-US" sz="3600" dirty="0" smtClean="0">
              <a:latin typeface="Cambria" panose="02040503050406030204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465738" y="36872030"/>
            <a:ext cx="1185088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[</a:t>
            </a:r>
            <a:r>
              <a:rPr lang="en-GB" sz="3200" dirty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1</a:t>
            </a:r>
            <a:r>
              <a:rPr lang="en-GB" sz="3200" dirty="0" smtClean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] </a:t>
            </a:r>
            <a:r>
              <a:rPr lang="en-GB" sz="3200" dirty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U. Lorenz, N. M. </a:t>
            </a:r>
            <a:r>
              <a:rPr lang="en-GB" sz="3200" dirty="0" err="1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Kabachnik</a:t>
            </a:r>
            <a:r>
              <a:rPr lang="en-GB" sz="3200" dirty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, E. Weckert, I. A. </a:t>
            </a:r>
            <a:r>
              <a:rPr lang="en-GB" sz="3200" dirty="0" err="1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Vartanyants</a:t>
            </a:r>
            <a:r>
              <a:rPr lang="en-GB" sz="3200" dirty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, Phys. Rev. E 86, 051911 (2012</a:t>
            </a:r>
            <a:r>
              <a:rPr lang="en-GB" sz="3200" dirty="0" smtClean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).</a:t>
            </a:r>
          </a:p>
          <a:p>
            <a:r>
              <a:rPr lang="en-GB" sz="3200" dirty="0" smtClean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[2] O. Gorobtsov, U. Lorenz, N. M. </a:t>
            </a:r>
            <a:r>
              <a:rPr lang="en-GB" sz="3200" dirty="0" err="1" smtClean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Kabachnik</a:t>
            </a:r>
            <a:r>
              <a:rPr lang="en-GB" sz="3200" dirty="0" smtClean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, E. Weckert, I. A. </a:t>
            </a:r>
            <a:r>
              <a:rPr lang="en-GB" sz="3200" dirty="0" err="1" smtClean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Vartanyants</a:t>
            </a:r>
            <a:r>
              <a:rPr lang="en-GB" sz="3200" dirty="0" smtClean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, </a:t>
            </a:r>
            <a:r>
              <a:rPr lang="en-GB" sz="3200" i="1" dirty="0" smtClean="0">
                <a:latin typeface="Cambria" panose="02040503050406030204" pitchFamily="18" charset="0"/>
                <a:ea typeface="Cambria Math"/>
                <a:cs typeface="Arial" panose="020B0604020202020204" pitchFamily="34" charset="0"/>
              </a:rPr>
              <a:t>in preparation</a:t>
            </a:r>
            <a:endParaRPr lang="en-GB" sz="3200" i="1" dirty="0">
              <a:latin typeface="Cambria" panose="02040503050406030204" pitchFamily="18" charset="0"/>
              <a:ea typeface="Cambria Math"/>
              <a:cs typeface="Arial" panose="020B0604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402277" y="11054370"/>
            <a:ext cx="7448955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Diffraction patterns are affected by the electronic damage to the particle during pulse propagation.</a:t>
            </a:r>
            <a:endParaRPr lang="en-US" sz="3600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Shown: averaged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two-dimensional diffraction patterns of the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Adenovirus shell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for a 5-fs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x-ray pulse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3.1-keV photon energy. (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a) No electronic damage, 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fluence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of 10</a:t>
            </a:r>
            <a:r>
              <a:rPr lang="en-US" sz="3600" baseline="30000" dirty="0">
                <a:latin typeface="Cambria" panose="02040503050406030204" pitchFamily="18" charset="0"/>
                <a:cs typeface="Times New Roman" panose="02020603050405020304" pitchFamily="18" charset="0"/>
              </a:rPr>
              <a:t>14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ph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/μm</a:t>
            </a:r>
            <a:r>
              <a:rPr lang="en-US" sz="3600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. [(b) and (c)]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onized sample, 10</a:t>
            </a:r>
            <a:r>
              <a:rPr lang="en-US" sz="3600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14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ph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/μm</a:t>
            </a:r>
            <a:r>
              <a:rPr lang="en-US" sz="3600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(b) and 10</a:t>
            </a:r>
            <a:r>
              <a:rPr lang="en-US" sz="3600" baseline="30000" dirty="0">
                <a:latin typeface="Cambria" panose="02040503050406030204" pitchFamily="18" charset="0"/>
                <a:cs typeface="Times New Roman" panose="02020603050405020304" pitchFamily="18" charset="0"/>
              </a:rPr>
              <a:t>16 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ph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/μm</a:t>
            </a:r>
            <a:r>
              <a:rPr lang="en-US" sz="3600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(c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).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(d) Intensity profiles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along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the black lines. From Ref.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[1]</a:t>
            </a:r>
            <a:endParaRPr lang="en-GB" sz="3600" dirty="0">
              <a:latin typeface="Cambria" panose="02040503050406030204" pitchFamily="18" charset="0"/>
              <a:ea typeface="Cambria Math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69881" y="14841874"/>
            <a:ext cx="5635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C00000"/>
                </a:solidFill>
              </a:rPr>
              <a:t>Experiment geometry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23"/>
          <p:cNvSpPr/>
          <p:nvPr/>
        </p:nvSpPr>
        <p:spPr bwMode="auto">
          <a:xfrm>
            <a:off x="2033494" y="14841874"/>
            <a:ext cx="1058131" cy="66171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FFA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</a:t>
            </a:r>
            <a:r>
              <a:rPr lang="en-US" sz="4000" b="1" dirty="0" smtClean="0">
                <a:solidFill>
                  <a:schemeClr val="bg1"/>
                </a:solidFill>
              </a:rPr>
              <a:t>.1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138080" y="29278506"/>
            <a:ext cx="57180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Angular averaged scattered signal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stops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growing with the 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fluence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at certain power. Here it is shown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for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photon energies of 3.1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keV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a-b)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12.4 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keV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(c-d)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and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different 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fluences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. Pulse durations are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0.1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fs (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a,c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 and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10 fs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b,d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). Ref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[2].</a:t>
            </a:r>
            <a:endParaRPr lang="de-DE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28801" y="36563290"/>
            <a:ext cx="1364557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The simulation of ionization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dynamics for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different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pulse parameters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and quantification of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contribution of single mechanisms were performed. For sufficiently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short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pulses (~1 fs already), it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is possible to outrun the ionization from the trapped electron gas, and thus reduce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the electronic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damage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considerably. </a:t>
            </a:r>
            <a:r>
              <a:rPr lang="en-GB" sz="3600" dirty="0" smtClean="0">
                <a:latin typeface="Cambria" panose="02040503050406030204" pitchFamily="18" charset="0"/>
                <a:ea typeface="Cambria Math"/>
                <a:cs typeface="Times New Roman" panose="02020603050405020304" pitchFamily="18" charset="0"/>
              </a:rPr>
              <a:t>We also notice that Compton scattering introduces a noticeable background for higher photon energies.</a:t>
            </a:r>
            <a:endParaRPr lang="en-GB" sz="3600" dirty="0">
              <a:latin typeface="Cambria" panose="02040503050406030204" pitchFamily="18" charset="0"/>
              <a:ea typeface="Cambria Math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560604" y="10410164"/>
            <a:ext cx="5635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C00000"/>
                </a:solidFill>
              </a:rPr>
              <a:t>Diffraction patterns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23"/>
          <p:cNvSpPr/>
          <p:nvPr/>
        </p:nvSpPr>
        <p:spPr bwMode="auto">
          <a:xfrm>
            <a:off x="16138079" y="28536855"/>
            <a:ext cx="1057253" cy="66171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FFA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</a:t>
            </a:r>
            <a:r>
              <a:rPr lang="en-US" sz="4000" b="1" dirty="0" smtClean="0">
                <a:solidFill>
                  <a:schemeClr val="bg1"/>
                </a:solidFill>
              </a:rPr>
              <a:t>.1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195333" y="28513771"/>
            <a:ext cx="4265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C00000"/>
                </a:solidFill>
              </a:rPr>
              <a:t>Scattered signal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23"/>
          <p:cNvSpPr/>
          <p:nvPr/>
        </p:nvSpPr>
        <p:spPr bwMode="auto">
          <a:xfrm>
            <a:off x="13516577" y="10409204"/>
            <a:ext cx="975447" cy="66171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FFA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A</a:t>
            </a:r>
            <a:r>
              <a:rPr lang="en-US" sz="4000" b="1" dirty="0" smtClean="0">
                <a:solidFill>
                  <a:schemeClr val="bg1"/>
                </a:solidFill>
              </a:rPr>
              <a:t>.2</a:t>
            </a:r>
            <a:endParaRPr lang="de-DE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354" y="10315370"/>
            <a:ext cx="11110015" cy="44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15474371" y="20004968"/>
            <a:ext cx="5765481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Compton background from inelastic atomic scattering contributes to the problem.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ngular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averaged scattered signal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solid lines) and the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Compton scattering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signal (dashed lines) for photon energies of 3.1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keV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(a) and 12.4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keV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 1 fs pulse.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The horizontal dashed black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line corresponds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to the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requirement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of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en-US" sz="3600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-2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photons per resolution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element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[2].</a:t>
            </a:r>
            <a:endParaRPr lang="de-DE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de-DE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23"/>
          <p:cNvSpPr/>
          <p:nvPr/>
        </p:nvSpPr>
        <p:spPr bwMode="auto">
          <a:xfrm>
            <a:off x="15601190" y="19378298"/>
            <a:ext cx="994090" cy="66171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FFA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</a:t>
            </a:r>
            <a:r>
              <a:rPr lang="en-US" sz="4000" b="1" dirty="0" smtClean="0">
                <a:solidFill>
                  <a:schemeClr val="bg1"/>
                </a:solidFill>
              </a:rPr>
              <a:t>.3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595280" y="19355214"/>
            <a:ext cx="5579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C00000"/>
                </a:solidFill>
              </a:rPr>
              <a:t>Compton background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92741" y="19424018"/>
            <a:ext cx="11787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C00000"/>
                </a:solidFill>
              </a:rPr>
              <a:t>Total contribution of different processes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23"/>
          <p:cNvSpPr/>
          <p:nvPr/>
        </p:nvSpPr>
        <p:spPr bwMode="auto">
          <a:xfrm>
            <a:off x="2074478" y="19424018"/>
            <a:ext cx="1017148" cy="66171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FFA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</a:t>
            </a:r>
            <a:r>
              <a:rPr lang="en-US" sz="4000" b="1" dirty="0" smtClean="0">
                <a:solidFill>
                  <a:schemeClr val="bg1"/>
                </a:solidFill>
              </a:rPr>
              <a:t>.1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23"/>
          <p:cNvSpPr/>
          <p:nvPr/>
        </p:nvSpPr>
        <p:spPr bwMode="auto">
          <a:xfrm>
            <a:off x="2102710" y="27287181"/>
            <a:ext cx="988916" cy="661719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rgbClr val="FFA5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B</a:t>
            </a:r>
            <a:r>
              <a:rPr lang="en-US" sz="4000" b="1" dirty="0" smtClean="0">
                <a:solidFill>
                  <a:schemeClr val="bg1"/>
                </a:solidFill>
              </a:rPr>
              <a:t>.2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91626" y="27282567"/>
            <a:ext cx="11286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Time evolution of the electronic damage</a:t>
            </a:r>
            <a:endParaRPr lang="en-US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61482" y="20227304"/>
            <a:ext cx="4101124" cy="72943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Different ionization channels exist.</a:t>
            </a:r>
          </a:p>
          <a:p>
            <a:pPr algn="just"/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Their importance (average ionization degree) changes with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pulse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duration.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P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hoton energies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3.1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keV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(a) and 12.4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keV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(b). The 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fluence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is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en-US" sz="3600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14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photons/µm</a:t>
            </a:r>
            <a:r>
              <a:rPr lang="en-US" sz="3600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in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both cases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Ref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. [2].</a:t>
            </a:r>
            <a:endParaRPr lang="de-DE" sz="3600" dirty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3600" dirty="0">
              <a:latin typeface="Cambria" panose="02040503050406030204" pitchFamily="18" charset="0"/>
              <a:ea typeface="Cambria Math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005898" y="28170510"/>
            <a:ext cx="4744208" cy="67403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Average ionization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rates during the pulse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for photon energies of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3.1 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keV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(a-c) and 12.4 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keV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(d-f). The pulse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durations are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0.1 fs (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a,d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), 1 fs (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b,e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), and 10 fs (</a:t>
            </a:r>
            <a:r>
              <a:rPr lang="en-US" sz="36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c,f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).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The pulse  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fluence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lang="en-US" sz="3600" baseline="30000" dirty="0">
                <a:latin typeface="Cambria" panose="02040503050406030204" pitchFamily="18" charset="0"/>
                <a:cs typeface="Times New Roman" panose="02020603050405020304" pitchFamily="18" charset="0"/>
              </a:rPr>
              <a:t>14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ph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/µm</a:t>
            </a:r>
            <a:r>
              <a:rPr lang="en-US" sz="3600" baseline="300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in all cases. The dashed line shows the pulse shape</a:t>
            </a:r>
            <a:r>
              <a:rPr lang="en-US" sz="3600" dirty="0">
                <a:latin typeface="Cambria" panose="02040503050406030204" pitchFamily="18" charset="0"/>
                <a:cs typeface="Times New Roman" panose="02020603050405020304" pitchFamily="18" charset="0"/>
              </a:rPr>
              <a:t>. Ref. [</a:t>
            </a:r>
            <a:r>
              <a:rPr lang="en-US" sz="3600">
                <a:latin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3600" smtClean="0">
                <a:latin typeface="Cambria" panose="02040503050406030204" pitchFamily="18" charset="0"/>
                <a:cs typeface="Times New Roman" panose="02020603050405020304" pitchFamily="18" charset="0"/>
              </a:rPr>
              <a:t>].</a:t>
            </a:r>
            <a:endParaRPr lang="de-DE" sz="360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asuring of transverse coherence at P04 beamline at PETRA III">
  <a:themeElements>
    <a:clrScheme name="Scientific-Poster_Template_A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ientific-Poster_Template_A0">
      <a:majorFont>
        <a:latin typeface="Arial Black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ientific-Poster_Template_A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Measuring of transverse coherence at P04 beamline at PETRA III</Template>
  <TotalTime>0</TotalTime>
  <Words>697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Measuring of transverse coherence at P04 beamline at PETRA III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 Gorobtsov</dc:creator>
  <cp:lastModifiedBy>Gorobtsov, Oleg</cp:lastModifiedBy>
  <cp:revision>1082</cp:revision>
  <cp:lastPrinted>2015-01-22T15:05:56Z</cp:lastPrinted>
  <dcterms:created xsi:type="dcterms:W3CDTF">2013-01-15T12:17:46Z</dcterms:created>
  <dcterms:modified xsi:type="dcterms:W3CDTF">2015-01-28T13:32:53Z</dcterms:modified>
</cp:coreProperties>
</file>