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30275213" cy="42803763"/>
  <p:notesSz cx="32099250" cy="41744900"/>
  <p:defaultTextStyle>
    <a:defPPr>
      <a:defRPr lang="de-DE"/>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без заголовка" id="{87888013-3BA9-4310-BDC0-A29EBCF7B6F4}">
          <p14:sldIdLst>
            <p14:sldId id="263"/>
          </p14:sldIdLst>
        </p14:section>
      </p14:sectionLst>
    </p:ext>
    <p:ext uri="{EFAFB233-063F-42B5-8137-9DF3F51BA10A}">
      <p15:sldGuideLst xmlns:p15="http://schemas.microsoft.com/office/powerpoint/2012/main" xmlns="">
        <p15:guide id="1" orient="horz" pos="10656">
          <p15:clr>
            <a:srgbClr val="A4A3A4"/>
          </p15:clr>
        </p15:guide>
        <p15:guide id="2" orient="horz" pos="24048">
          <p15:clr>
            <a:srgbClr val="A4A3A4"/>
          </p15:clr>
        </p15:guide>
        <p15:guide id="3" orient="horz" pos="17376">
          <p15:clr>
            <a:srgbClr val="A4A3A4"/>
          </p15:clr>
        </p15:guide>
        <p15:guide id="4" orient="horz" pos="24648">
          <p15:clr>
            <a:srgbClr val="A4A3A4"/>
          </p15:clr>
        </p15:guide>
        <p15:guide id="5" pos="9535">
          <p15:clr>
            <a:srgbClr val="A4A3A4"/>
          </p15:clr>
        </p15:guide>
        <p15:guide id="6" pos="1165">
          <p15:clr>
            <a:srgbClr val="A4A3A4"/>
          </p15:clr>
        </p15:guide>
        <p15:guide id="7" pos="5323">
          <p15:clr>
            <a:srgbClr val="A4A3A4"/>
          </p15:clr>
        </p15:guide>
        <p15:guide id="8" pos="13713">
          <p15:clr>
            <a:srgbClr val="A4A3A4"/>
          </p15:clr>
        </p15:guide>
        <p15:guide id="9" pos="17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00"/>
    <a:srgbClr val="FFA500"/>
    <a:srgbClr val="00A6EB"/>
    <a:srgbClr val="0000FF"/>
    <a:srgbClr val="B7D9F3"/>
    <a:srgbClr val="9956C2"/>
    <a:srgbClr val="A066CC"/>
    <a:srgbClr val="AA72CC"/>
    <a:srgbClr val="FFE9A3"/>
    <a:srgbClr val="B7D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5" autoAdjust="0"/>
    <p:restoredTop sz="99488" autoAdjust="0"/>
  </p:normalViewPr>
  <p:slideViewPr>
    <p:cSldViewPr snapToGrid="0">
      <p:cViewPr>
        <p:scale>
          <a:sx n="33" d="100"/>
          <a:sy n="33" d="100"/>
        </p:scale>
        <p:origin x="-1152" y="-58"/>
      </p:cViewPr>
      <p:guideLst>
        <p:guide orient="horz" pos="10656"/>
        <p:guide orient="horz" pos="24048"/>
        <p:guide orient="horz" pos="17376"/>
        <p:guide orient="horz" pos="24648"/>
        <p:guide pos="9535"/>
        <p:guide pos="1165"/>
        <p:guide pos="5323"/>
        <p:guide pos="13713"/>
        <p:guide pos="178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9"/>
            <a:ext cx="13913325" cy="208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t" anchorCtr="0" compatLnSpc="1">
            <a:prstTxWarp prst="textNoShape">
              <a:avLst/>
            </a:prstTxWarp>
          </a:bodyPr>
          <a:lstStyle>
            <a:lvl1pPr defTabSz="959946">
              <a:defRPr sz="1400">
                <a:latin typeface="Times" pitchFamily="18" charset="0"/>
              </a:defRPr>
            </a:lvl1pPr>
          </a:lstStyle>
          <a:p>
            <a:endParaRPr lang="de-DE"/>
          </a:p>
        </p:txBody>
      </p:sp>
      <p:sp>
        <p:nvSpPr>
          <p:cNvPr id="16387" name="Rectangle 3"/>
          <p:cNvSpPr>
            <a:spLocks noGrp="1" noChangeArrowheads="1"/>
          </p:cNvSpPr>
          <p:nvPr>
            <p:ph type="dt" sz="quarter" idx="1"/>
          </p:nvPr>
        </p:nvSpPr>
        <p:spPr bwMode="auto">
          <a:xfrm>
            <a:off x="18180951" y="9"/>
            <a:ext cx="13908348" cy="208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t" anchorCtr="0" compatLnSpc="1">
            <a:prstTxWarp prst="textNoShape">
              <a:avLst/>
            </a:prstTxWarp>
          </a:bodyPr>
          <a:lstStyle>
            <a:lvl1pPr algn="r" defTabSz="959946">
              <a:defRPr sz="1400">
                <a:latin typeface="Times" pitchFamily="18" charset="0"/>
              </a:defRPr>
            </a:lvl1pPr>
          </a:lstStyle>
          <a:p>
            <a:endParaRPr lang="de-DE"/>
          </a:p>
        </p:txBody>
      </p:sp>
      <p:sp>
        <p:nvSpPr>
          <p:cNvPr id="16388" name="Rectangle 4"/>
          <p:cNvSpPr>
            <a:spLocks noGrp="1" noChangeArrowheads="1"/>
          </p:cNvSpPr>
          <p:nvPr>
            <p:ph type="ftr" sz="quarter" idx="2"/>
          </p:nvPr>
        </p:nvSpPr>
        <p:spPr bwMode="auto">
          <a:xfrm>
            <a:off x="0" y="39643202"/>
            <a:ext cx="13913325" cy="209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b" anchorCtr="0" compatLnSpc="1">
            <a:prstTxWarp prst="textNoShape">
              <a:avLst/>
            </a:prstTxWarp>
          </a:bodyPr>
          <a:lstStyle>
            <a:lvl1pPr defTabSz="959946">
              <a:defRPr sz="1400">
                <a:latin typeface="Times" pitchFamily="18" charset="0"/>
              </a:defRPr>
            </a:lvl1pPr>
          </a:lstStyle>
          <a:p>
            <a:endParaRPr lang="de-DE"/>
          </a:p>
        </p:txBody>
      </p:sp>
      <p:sp>
        <p:nvSpPr>
          <p:cNvPr id="16389" name="Rectangle 5"/>
          <p:cNvSpPr>
            <a:spLocks noGrp="1" noChangeArrowheads="1"/>
          </p:cNvSpPr>
          <p:nvPr>
            <p:ph type="sldNum" sz="quarter" idx="3"/>
          </p:nvPr>
        </p:nvSpPr>
        <p:spPr bwMode="auto">
          <a:xfrm>
            <a:off x="18180951" y="39643202"/>
            <a:ext cx="13908348" cy="209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b" anchorCtr="0" compatLnSpc="1">
            <a:prstTxWarp prst="textNoShape">
              <a:avLst/>
            </a:prstTxWarp>
          </a:bodyPr>
          <a:lstStyle>
            <a:lvl1pPr algn="r" defTabSz="959946">
              <a:defRPr sz="1400">
                <a:latin typeface="Times" pitchFamily="18" charset="0"/>
              </a:defRPr>
            </a:lvl1pPr>
          </a:lstStyle>
          <a:p>
            <a:fld id="{5E1FA552-D81E-47F3-8F86-EB30D3F867F2}" type="slidenum">
              <a:rPr lang="de-DE"/>
              <a:pPr/>
              <a:t>‹#›</a:t>
            </a:fld>
            <a:endParaRPr lang="de-DE"/>
          </a:p>
        </p:txBody>
      </p:sp>
    </p:spTree>
    <p:extLst>
      <p:ext uri="{BB962C8B-B14F-4D97-AF65-F5344CB8AC3E}">
        <p14:creationId xmlns:p14="http://schemas.microsoft.com/office/powerpoint/2010/main" val="33598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9"/>
            <a:ext cx="13913325" cy="208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t" anchorCtr="0" compatLnSpc="1">
            <a:prstTxWarp prst="textNoShape">
              <a:avLst/>
            </a:prstTxWarp>
          </a:bodyPr>
          <a:lstStyle>
            <a:lvl1pPr defTabSz="959946">
              <a:defRPr sz="1400">
                <a:latin typeface="Times" pitchFamily="18" charset="0"/>
              </a:defRPr>
            </a:lvl1pPr>
          </a:lstStyle>
          <a:p>
            <a:endParaRPr lang="de-DE"/>
          </a:p>
        </p:txBody>
      </p:sp>
      <p:sp>
        <p:nvSpPr>
          <p:cNvPr id="17411" name="Rectangle 3"/>
          <p:cNvSpPr>
            <a:spLocks noGrp="1" noChangeArrowheads="1"/>
          </p:cNvSpPr>
          <p:nvPr>
            <p:ph type="dt" idx="1"/>
          </p:nvPr>
        </p:nvSpPr>
        <p:spPr bwMode="auto">
          <a:xfrm>
            <a:off x="18180951" y="9"/>
            <a:ext cx="13908348" cy="208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t" anchorCtr="0" compatLnSpc="1">
            <a:prstTxWarp prst="textNoShape">
              <a:avLst/>
            </a:prstTxWarp>
          </a:bodyPr>
          <a:lstStyle>
            <a:lvl1pPr algn="r" defTabSz="959946">
              <a:defRPr sz="1400">
                <a:latin typeface="Times" pitchFamily="18" charset="0"/>
              </a:defRPr>
            </a:lvl1pPr>
          </a:lstStyle>
          <a:p>
            <a:endParaRPr lang="de-DE"/>
          </a:p>
        </p:txBody>
      </p:sp>
      <p:sp>
        <p:nvSpPr>
          <p:cNvPr id="17412" name="Rectangle 4"/>
          <p:cNvSpPr>
            <a:spLocks noGrp="1" noRot="1" noChangeAspect="1" noChangeArrowheads="1" noTextEdit="1"/>
          </p:cNvSpPr>
          <p:nvPr>
            <p:ph type="sldImg" idx="2"/>
          </p:nvPr>
        </p:nvSpPr>
        <p:spPr bwMode="auto">
          <a:xfrm>
            <a:off x="10521950" y="3135313"/>
            <a:ext cx="11061700" cy="15640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3211931" y="19828392"/>
            <a:ext cx="25675415" cy="1877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414" name="Rectangle 6"/>
          <p:cNvSpPr>
            <a:spLocks noGrp="1" noChangeArrowheads="1"/>
          </p:cNvSpPr>
          <p:nvPr>
            <p:ph type="ftr" sz="quarter" idx="4"/>
          </p:nvPr>
        </p:nvSpPr>
        <p:spPr bwMode="auto">
          <a:xfrm>
            <a:off x="0" y="39643202"/>
            <a:ext cx="13913325" cy="209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b" anchorCtr="0" compatLnSpc="1">
            <a:prstTxWarp prst="textNoShape">
              <a:avLst/>
            </a:prstTxWarp>
          </a:bodyPr>
          <a:lstStyle>
            <a:lvl1pPr defTabSz="959946">
              <a:defRPr sz="1400">
                <a:latin typeface="Times" pitchFamily="18" charset="0"/>
              </a:defRPr>
            </a:lvl1pPr>
          </a:lstStyle>
          <a:p>
            <a:endParaRPr lang="de-DE"/>
          </a:p>
        </p:txBody>
      </p:sp>
      <p:sp>
        <p:nvSpPr>
          <p:cNvPr id="17415" name="Rectangle 7"/>
          <p:cNvSpPr>
            <a:spLocks noGrp="1" noChangeArrowheads="1"/>
          </p:cNvSpPr>
          <p:nvPr>
            <p:ph type="sldNum" sz="quarter" idx="5"/>
          </p:nvPr>
        </p:nvSpPr>
        <p:spPr bwMode="auto">
          <a:xfrm>
            <a:off x="18180951" y="39643202"/>
            <a:ext cx="13908348" cy="209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4" tIns="47685" rIns="95384" bIns="47685" numCol="1" anchor="b" anchorCtr="0" compatLnSpc="1">
            <a:prstTxWarp prst="textNoShape">
              <a:avLst/>
            </a:prstTxWarp>
          </a:bodyPr>
          <a:lstStyle>
            <a:lvl1pPr algn="r" defTabSz="959946">
              <a:defRPr sz="1400">
                <a:latin typeface="Times" pitchFamily="18" charset="0"/>
              </a:defRPr>
            </a:lvl1pPr>
          </a:lstStyle>
          <a:p>
            <a:fld id="{2AAB6949-9A42-41ED-BCB9-E6EC2FC55128}" type="slidenum">
              <a:rPr lang="de-DE"/>
              <a:pPr/>
              <a:t>‹#›</a:t>
            </a:fld>
            <a:endParaRPr lang="de-DE"/>
          </a:p>
        </p:txBody>
      </p:sp>
    </p:spTree>
    <p:extLst>
      <p:ext uri="{BB962C8B-B14F-4D97-AF65-F5344CB8AC3E}">
        <p14:creationId xmlns:p14="http://schemas.microsoft.com/office/powerpoint/2010/main" val="42028830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802F-6AF3-41E1-BE25-D959AB9BB71D}" type="slidenum">
              <a:rPr lang="de-DE"/>
              <a:pPr/>
              <a:t>1</a:t>
            </a:fld>
            <a:endParaRPr lang="de-DE"/>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4509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296900"/>
            <a:ext cx="25734963" cy="9175750"/>
          </a:xfrm>
          <a:prstGeom prst="rect">
            <a:avLst/>
          </a:prstGeom>
        </p:spPr>
        <p:txBody>
          <a:bodyPr/>
          <a:lstStyle/>
          <a:p>
            <a:r>
              <a:rPr lang="ru-RU" smtClean="0"/>
              <a:t>Образец заголовка</a:t>
            </a:r>
            <a:endParaRPr lang="de-DE"/>
          </a:p>
        </p:txBody>
      </p:sp>
      <p:sp>
        <p:nvSpPr>
          <p:cNvPr id="3" name="Untertitel 2"/>
          <p:cNvSpPr>
            <a:spLocks noGrp="1"/>
          </p:cNvSpPr>
          <p:nvPr>
            <p:ph type="subTitle" idx="1"/>
          </p:nvPr>
        </p:nvSpPr>
        <p:spPr>
          <a:xfrm>
            <a:off x="4541838" y="24255413"/>
            <a:ext cx="21191537" cy="1093946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de-DE"/>
          </a:p>
        </p:txBody>
      </p:sp>
    </p:spTree>
    <p:extLst>
      <p:ext uri="{BB962C8B-B14F-4D97-AF65-F5344CB8AC3E}">
        <p14:creationId xmlns:p14="http://schemas.microsoft.com/office/powerpoint/2010/main" val="380352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ru-RU" smtClean="0"/>
              <a:t>Образец заголовка</a:t>
            </a:r>
            <a:endParaRPr lang="de-DE"/>
          </a:p>
        </p:txBody>
      </p:sp>
      <p:sp>
        <p:nvSpPr>
          <p:cNvPr id="3" name="Vertikaler Textplatzhalter 2"/>
          <p:cNvSpPr>
            <a:spLocks noGrp="1"/>
          </p:cNvSpPr>
          <p:nvPr>
            <p:ph type="body" orient="vert" idx="1"/>
          </p:nvPr>
        </p:nvSpPr>
        <p:spPr>
          <a:xfrm>
            <a:off x="1514475" y="9986963"/>
            <a:ext cx="27246263" cy="28249562"/>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Tree>
    <p:extLst>
      <p:ext uri="{BB962C8B-B14F-4D97-AF65-F5344CB8AC3E}">
        <p14:creationId xmlns:p14="http://schemas.microsoft.com/office/powerpoint/2010/main" val="106626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0363" y="1714500"/>
            <a:ext cx="6810375" cy="36522025"/>
          </a:xfrm>
          <a:prstGeom prst="rect">
            <a:avLst/>
          </a:prstGeom>
        </p:spPr>
        <p:txBody>
          <a:bodyPr vert="eaVert"/>
          <a:lstStyle/>
          <a:p>
            <a:r>
              <a:rPr lang="ru-RU" smtClean="0"/>
              <a:t>Образец заголовка</a:t>
            </a:r>
            <a:endParaRPr lang="de-DE"/>
          </a:p>
        </p:txBody>
      </p:sp>
      <p:sp>
        <p:nvSpPr>
          <p:cNvPr id="3" name="Vertikaler Textplatzhalter 2"/>
          <p:cNvSpPr>
            <a:spLocks noGrp="1"/>
          </p:cNvSpPr>
          <p:nvPr>
            <p:ph type="body" orient="vert" idx="1"/>
          </p:nvPr>
        </p:nvSpPr>
        <p:spPr>
          <a:xfrm>
            <a:off x="1514475" y="1714500"/>
            <a:ext cx="20283488" cy="365220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Tree>
    <p:extLst>
      <p:ext uri="{BB962C8B-B14F-4D97-AF65-F5344CB8AC3E}">
        <p14:creationId xmlns:p14="http://schemas.microsoft.com/office/powerpoint/2010/main" val="227864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ru-RU" smtClean="0"/>
              <a:t>Образец заголовка</a:t>
            </a:r>
            <a:endParaRPr lang="de-DE"/>
          </a:p>
        </p:txBody>
      </p:sp>
      <p:sp>
        <p:nvSpPr>
          <p:cNvPr id="3" name="Inhaltsplatzhalter 2"/>
          <p:cNvSpPr>
            <a:spLocks noGrp="1"/>
          </p:cNvSpPr>
          <p:nvPr>
            <p:ph idx="1"/>
          </p:nvPr>
        </p:nvSpPr>
        <p:spPr>
          <a:xfrm>
            <a:off x="1514475" y="9986963"/>
            <a:ext cx="27246263" cy="28249562"/>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Tree>
    <p:extLst>
      <p:ext uri="{BB962C8B-B14F-4D97-AF65-F5344CB8AC3E}">
        <p14:creationId xmlns:p14="http://schemas.microsoft.com/office/powerpoint/2010/main" val="60599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775" y="27505025"/>
            <a:ext cx="25734963" cy="8501063"/>
          </a:xfrm>
          <a:prstGeom prst="rect">
            <a:avLst/>
          </a:prstGeom>
        </p:spPr>
        <p:txBody>
          <a:bodyPr anchor="t"/>
          <a:lstStyle>
            <a:lvl1pPr algn="l">
              <a:defRPr sz="4000" b="1" cap="all"/>
            </a:lvl1pPr>
          </a:lstStyle>
          <a:p>
            <a:r>
              <a:rPr lang="ru-RU" smtClean="0"/>
              <a:t>Образец заголовка</a:t>
            </a:r>
            <a:endParaRPr lang="de-DE"/>
          </a:p>
        </p:txBody>
      </p:sp>
      <p:sp>
        <p:nvSpPr>
          <p:cNvPr id="3" name="Textplatzhalter 2"/>
          <p:cNvSpPr>
            <a:spLocks noGrp="1"/>
          </p:cNvSpPr>
          <p:nvPr>
            <p:ph type="body" idx="1"/>
          </p:nvPr>
        </p:nvSpPr>
        <p:spPr>
          <a:xfrm>
            <a:off x="2390775" y="18141950"/>
            <a:ext cx="25734963" cy="93630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9026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ru-RU" smtClean="0"/>
              <a:t>Образец заголовка</a:t>
            </a:r>
            <a:endParaRPr lang="de-DE"/>
          </a:p>
        </p:txBody>
      </p:sp>
      <p:sp>
        <p:nvSpPr>
          <p:cNvPr id="3" name="Inhaltsplatzhalter 2"/>
          <p:cNvSpPr>
            <a:spLocks noGrp="1"/>
          </p:cNvSpPr>
          <p:nvPr>
            <p:ph sz="half" idx="1"/>
          </p:nvPr>
        </p:nvSpPr>
        <p:spPr>
          <a:xfrm>
            <a:off x="1514475" y="9986963"/>
            <a:ext cx="13546138"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Inhaltsplatzhalter 3"/>
          <p:cNvSpPr>
            <a:spLocks noGrp="1"/>
          </p:cNvSpPr>
          <p:nvPr>
            <p:ph sz="half" idx="2"/>
          </p:nvPr>
        </p:nvSpPr>
        <p:spPr>
          <a:xfrm>
            <a:off x="15213013" y="9986963"/>
            <a:ext cx="13547725"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Tree>
    <p:extLst>
      <p:ext uri="{BB962C8B-B14F-4D97-AF65-F5344CB8AC3E}">
        <p14:creationId xmlns:p14="http://schemas.microsoft.com/office/powerpoint/2010/main" val="2849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lvl1pPr>
              <a:defRPr/>
            </a:lvl1pPr>
          </a:lstStyle>
          <a:p>
            <a:r>
              <a:rPr lang="ru-RU" smtClean="0"/>
              <a:t>Образец заголовка</a:t>
            </a:r>
            <a:endParaRPr lang="de-DE"/>
          </a:p>
        </p:txBody>
      </p:sp>
      <p:sp>
        <p:nvSpPr>
          <p:cNvPr id="3" name="Textplatzhalter 2"/>
          <p:cNvSpPr>
            <a:spLocks noGrp="1"/>
          </p:cNvSpPr>
          <p:nvPr>
            <p:ph type="body" idx="1"/>
          </p:nvPr>
        </p:nvSpPr>
        <p:spPr>
          <a:xfrm>
            <a:off x="1514475" y="9580563"/>
            <a:ext cx="13376275"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Inhaltsplatzhalter 3"/>
          <p:cNvSpPr>
            <a:spLocks noGrp="1"/>
          </p:cNvSpPr>
          <p:nvPr>
            <p:ph sz="half" idx="2"/>
          </p:nvPr>
        </p:nvSpPr>
        <p:spPr>
          <a:xfrm>
            <a:off x="1514475" y="13574713"/>
            <a:ext cx="13376275"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Textplatzhalter 4"/>
          <p:cNvSpPr>
            <a:spLocks noGrp="1"/>
          </p:cNvSpPr>
          <p:nvPr>
            <p:ph type="body" sz="quarter" idx="3"/>
          </p:nvPr>
        </p:nvSpPr>
        <p:spPr>
          <a:xfrm>
            <a:off x="15379700" y="9580563"/>
            <a:ext cx="13381038"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Inhaltsplatzhalter 5"/>
          <p:cNvSpPr>
            <a:spLocks noGrp="1"/>
          </p:cNvSpPr>
          <p:nvPr>
            <p:ph sz="quarter" idx="4"/>
          </p:nvPr>
        </p:nvSpPr>
        <p:spPr>
          <a:xfrm>
            <a:off x="15379700" y="13574713"/>
            <a:ext cx="13381038"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Tree>
    <p:extLst>
      <p:ext uri="{BB962C8B-B14F-4D97-AF65-F5344CB8AC3E}">
        <p14:creationId xmlns:p14="http://schemas.microsoft.com/office/powerpoint/2010/main" val="125167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ru-RU" smtClean="0"/>
              <a:t>Образец заголовка</a:t>
            </a:r>
            <a:endParaRPr lang="de-DE"/>
          </a:p>
        </p:txBody>
      </p:sp>
    </p:spTree>
    <p:extLst>
      <p:ext uri="{BB962C8B-B14F-4D97-AF65-F5344CB8AC3E}">
        <p14:creationId xmlns:p14="http://schemas.microsoft.com/office/powerpoint/2010/main" val="177874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9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59975" cy="7251700"/>
          </a:xfrm>
          <a:prstGeom prst="rect">
            <a:avLst/>
          </a:prstGeom>
        </p:spPr>
        <p:txBody>
          <a:bodyPr anchor="b"/>
          <a:lstStyle>
            <a:lvl1pPr algn="l">
              <a:defRPr sz="2000" b="1"/>
            </a:lvl1pPr>
          </a:lstStyle>
          <a:p>
            <a:r>
              <a:rPr lang="ru-RU" smtClean="0"/>
              <a:t>Образец заголовка</a:t>
            </a:r>
            <a:endParaRPr lang="de-DE"/>
          </a:p>
        </p:txBody>
      </p:sp>
      <p:sp>
        <p:nvSpPr>
          <p:cNvPr id="3" name="Inhaltsplatzhalter 2"/>
          <p:cNvSpPr>
            <a:spLocks noGrp="1"/>
          </p:cNvSpPr>
          <p:nvPr>
            <p:ph idx="1"/>
          </p:nvPr>
        </p:nvSpPr>
        <p:spPr>
          <a:xfrm>
            <a:off x="11836400" y="1704975"/>
            <a:ext cx="16924338" cy="36531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Textplatzhalter 3"/>
          <p:cNvSpPr>
            <a:spLocks noGrp="1"/>
          </p:cNvSpPr>
          <p:nvPr>
            <p:ph type="body" sz="half" idx="2"/>
          </p:nvPr>
        </p:nvSpPr>
        <p:spPr>
          <a:xfrm>
            <a:off x="1514475" y="8956675"/>
            <a:ext cx="9959975" cy="292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4685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62475"/>
            <a:ext cx="18165763" cy="3536950"/>
          </a:xfrm>
          <a:prstGeom prst="rect">
            <a:avLst/>
          </a:prstGeom>
        </p:spPr>
        <p:txBody>
          <a:bodyPr anchor="b"/>
          <a:lstStyle>
            <a:lvl1pPr algn="l">
              <a:defRPr sz="2000" b="1"/>
            </a:lvl1pPr>
          </a:lstStyle>
          <a:p>
            <a:r>
              <a:rPr lang="ru-RU" smtClean="0"/>
              <a:t>Образец заголовка</a:t>
            </a:r>
            <a:endParaRPr lang="de-DE"/>
          </a:p>
        </p:txBody>
      </p:sp>
      <p:sp>
        <p:nvSpPr>
          <p:cNvPr id="3" name="Bildplatzhalter 2"/>
          <p:cNvSpPr>
            <a:spLocks noGrp="1"/>
          </p:cNvSpPr>
          <p:nvPr>
            <p:ph type="pic" idx="1"/>
          </p:nvPr>
        </p:nvSpPr>
        <p:spPr>
          <a:xfrm>
            <a:off x="5934075" y="3824288"/>
            <a:ext cx="18165763" cy="25682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de-DE"/>
          </a:p>
        </p:txBody>
      </p:sp>
      <p:sp>
        <p:nvSpPr>
          <p:cNvPr id="4" name="Textplatzhalter 3"/>
          <p:cNvSpPr>
            <a:spLocks noGrp="1"/>
          </p:cNvSpPr>
          <p:nvPr>
            <p:ph type="body" sz="half" idx="2"/>
          </p:nvPr>
        </p:nvSpPr>
        <p:spPr>
          <a:xfrm>
            <a:off x="5934075" y="33499425"/>
            <a:ext cx="18165763" cy="5024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08978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7" name="Rectangle 73"/>
          <p:cNvSpPr>
            <a:spLocks noChangeArrowheads="1"/>
          </p:cNvSpPr>
          <p:nvPr/>
        </p:nvSpPr>
        <p:spPr bwMode="auto">
          <a:xfrm>
            <a:off x="1835150" y="6192838"/>
            <a:ext cx="26563638" cy="319801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121" name="Picture 97" descr="DESY-Logo-cyan-RGB_mitVorscha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11025" y="1743075"/>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175125" rtl="0" eaLnBrk="1" fontAlgn="base" hangingPunct="1">
        <a:lnSpc>
          <a:spcPct val="70000"/>
        </a:lnSpc>
        <a:spcBef>
          <a:spcPct val="0"/>
        </a:spcBef>
        <a:spcAft>
          <a:spcPct val="0"/>
        </a:spcAft>
        <a:defRPr sz="15000">
          <a:solidFill>
            <a:srgbClr val="0093D3"/>
          </a:solidFill>
          <a:latin typeface="+mj-lt"/>
          <a:ea typeface="+mj-ea"/>
          <a:cs typeface="+mj-cs"/>
        </a:defRPr>
      </a:lvl1pPr>
      <a:lvl2pPr algn="l" defTabSz="4175125" rtl="0" eaLnBrk="1" fontAlgn="base" hangingPunct="1">
        <a:lnSpc>
          <a:spcPct val="70000"/>
        </a:lnSpc>
        <a:spcBef>
          <a:spcPct val="0"/>
        </a:spcBef>
        <a:spcAft>
          <a:spcPct val="0"/>
        </a:spcAft>
        <a:defRPr sz="15000">
          <a:solidFill>
            <a:srgbClr val="0093D3"/>
          </a:solidFill>
          <a:latin typeface="Arial Black" pitchFamily="34" charset="0"/>
        </a:defRPr>
      </a:lvl2pPr>
      <a:lvl3pPr algn="l" defTabSz="4175125" rtl="0" eaLnBrk="1" fontAlgn="base" hangingPunct="1">
        <a:lnSpc>
          <a:spcPct val="70000"/>
        </a:lnSpc>
        <a:spcBef>
          <a:spcPct val="0"/>
        </a:spcBef>
        <a:spcAft>
          <a:spcPct val="0"/>
        </a:spcAft>
        <a:defRPr sz="15000">
          <a:solidFill>
            <a:srgbClr val="0093D3"/>
          </a:solidFill>
          <a:latin typeface="Arial Black" pitchFamily="34" charset="0"/>
        </a:defRPr>
      </a:lvl3pPr>
      <a:lvl4pPr algn="l" defTabSz="4175125" rtl="0" eaLnBrk="1" fontAlgn="base" hangingPunct="1">
        <a:lnSpc>
          <a:spcPct val="70000"/>
        </a:lnSpc>
        <a:spcBef>
          <a:spcPct val="0"/>
        </a:spcBef>
        <a:spcAft>
          <a:spcPct val="0"/>
        </a:spcAft>
        <a:defRPr sz="15000">
          <a:solidFill>
            <a:srgbClr val="0093D3"/>
          </a:solidFill>
          <a:latin typeface="Arial Black" pitchFamily="34" charset="0"/>
        </a:defRPr>
      </a:lvl4pPr>
      <a:lvl5pPr algn="l" defTabSz="4175125" rtl="0" eaLnBrk="1" fontAlgn="base" hangingPunct="1">
        <a:lnSpc>
          <a:spcPct val="70000"/>
        </a:lnSpc>
        <a:spcBef>
          <a:spcPct val="0"/>
        </a:spcBef>
        <a:spcAft>
          <a:spcPct val="0"/>
        </a:spcAft>
        <a:defRPr sz="15000">
          <a:solidFill>
            <a:srgbClr val="0093D3"/>
          </a:solidFill>
          <a:latin typeface="Arial Black" pitchFamily="34" charset="0"/>
        </a:defRPr>
      </a:lvl5pPr>
      <a:lvl6pPr marL="457200" algn="l" defTabSz="4175125" rtl="0" eaLnBrk="1" fontAlgn="base" hangingPunct="1">
        <a:lnSpc>
          <a:spcPct val="70000"/>
        </a:lnSpc>
        <a:spcBef>
          <a:spcPct val="0"/>
        </a:spcBef>
        <a:spcAft>
          <a:spcPct val="0"/>
        </a:spcAft>
        <a:defRPr sz="15000">
          <a:solidFill>
            <a:srgbClr val="0093D3"/>
          </a:solidFill>
          <a:latin typeface="Arial Black" pitchFamily="34" charset="0"/>
        </a:defRPr>
      </a:lvl6pPr>
      <a:lvl7pPr marL="914400" algn="l" defTabSz="4175125" rtl="0" eaLnBrk="1" fontAlgn="base" hangingPunct="1">
        <a:lnSpc>
          <a:spcPct val="70000"/>
        </a:lnSpc>
        <a:spcBef>
          <a:spcPct val="0"/>
        </a:spcBef>
        <a:spcAft>
          <a:spcPct val="0"/>
        </a:spcAft>
        <a:defRPr sz="15000">
          <a:solidFill>
            <a:srgbClr val="0093D3"/>
          </a:solidFill>
          <a:latin typeface="Arial Black" pitchFamily="34" charset="0"/>
        </a:defRPr>
      </a:lvl7pPr>
      <a:lvl8pPr marL="1371600" algn="l" defTabSz="4175125" rtl="0" eaLnBrk="1" fontAlgn="base" hangingPunct="1">
        <a:lnSpc>
          <a:spcPct val="70000"/>
        </a:lnSpc>
        <a:spcBef>
          <a:spcPct val="0"/>
        </a:spcBef>
        <a:spcAft>
          <a:spcPct val="0"/>
        </a:spcAft>
        <a:defRPr sz="15000">
          <a:solidFill>
            <a:srgbClr val="0093D3"/>
          </a:solidFill>
          <a:latin typeface="Arial Black" pitchFamily="34" charset="0"/>
        </a:defRPr>
      </a:lvl8pPr>
      <a:lvl9pPr marL="1828800" algn="l" defTabSz="4175125" rtl="0" eaLnBrk="1" fontAlgn="base" hangingPunct="1">
        <a:lnSpc>
          <a:spcPct val="70000"/>
        </a:lnSpc>
        <a:spcBef>
          <a:spcPct val="0"/>
        </a:spcBef>
        <a:spcAft>
          <a:spcPct val="0"/>
        </a:spcAft>
        <a:defRPr sz="15000">
          <a:solidFill>
            <a:srgbClr val="0093D3"/>
          </a:solidFill>
          <a:latin typeface="Arial Black" pitchFamily="34" charset="0"/>
        </a:defRPr>
      </a:lvl9pPr>
    </p:titleStyle>
    <p:bodyStyle>
      <a:lvl1pPr marL="1565275" indent="-1565275" algn="l" defTabSz="4175125" rtl="0" eaLnBrk="1" fontAlgn="base" hangingPunct="1">
        <a:spcBef>
          <a:spcPct val="20000"/>
        </a:spcBef>
        <a:spcAft>
          <a:spcPct val="0"/>
        </a:spcAft>
        <a:buChar char="•"/>
        <a:defRPr sz="14600">
          <a:solidFill>
            <a:schemeClr val="tx1"/>
          </a:solidFill>
          <a:latin typeface="+mn-lt"/>
          <a:ea typeface="+mn-ea"/>
          <a:cs typeface="+mn-cs"/>
        </a:defRPr>
      </a:lvl1pPr>
      <a:lvl2pPr marL="3392488" indent="-1304925" algn="l" defTabSz="4175125" rtl="0" eaLnBrk="1" fontAlgn="base" hangingPunct="1">
        <a:spcBef>
          <a:spcPct val="20000"/>
        </a:spcBef>
        <a:spcAft>
          <a:spcPct val="0"/>
        </a:spcAft>
        <a:buChar char="–"/>
        <a:defRPr sz="12800">
          <a:solidFill>
            <a:schemeClr val="tx1"/>
          </a:solidFill>
          <a:latin typeface="+mn-lt"/>
        </a:defRPr>
      </a:lvl2pPr>
      <a:lvl3pPr marL="5219700" indent="-1044575" algn="l" defTabSz="4175125" rtl="0" eaLnBrk="1" fontAlgn="base" hangingPunct="1">
        <a:spcBef>
          <a:spcPct val="20000"/>
        </a:spcBef>
        <a:spcAft>
          <a:spcPct val="0"/>
        </a:spcAft>
        <a:buChar char="•"/>
        <a:defRPr sz="11000">
          <a:solidFill>
            <a:schemeClr val="tx1"/>
          </a:solidFill>
          <a:latin typeface="+mn-lt"/>
        </a:defRPr>
      </a:lvl3pPr>
      <a:lvl4pPr marL="7307263" indent="-1042988" algn="l" defTabSz="4175125" rtl="0" eaLnBrk="1" fontAlgn="base" hangingPunct="1">
        <a:spcBef>
          <a:spcPct val="20000"/>
        </a:spcBef>
        <a:spcAft>
          <a:spcPct val="0"/>
        </a:spcAft>
        <a:buChar char="–"/>
        <a:defRPr sz="9100">
          <a:solidFill>
            <a:schemeClr val="tx1"/>
          </a:solidFill>
          <a:latin typeface="+mn-lt"/>
        </a:defRPr>
      </a:lvl4pPr>
      <a:lvl5pPr marL="9396413" indent="-1044575" algn="l" defTabSz="4175125" rtl="0" eaLnBrk="1" fontAlgn="base" hangingPunct="1">
        <a:spcBef>
          <a:spcPct val="20000"/>
        </a:spcBef>
        <a:spcAft>
          <a:spcPct val="0"/>
        </a:spcAft>
        <a:buChar char="»"/>
        <a:defRPr sz="9100">
          <a:solidFill>
            <a:schemeClr val="tx1"/>
          </a:solidFill>
          <a:latin typeface="+mn-lt"/>
        </a:defRPr>
      </a:lvl5pPr>
      <a:lvl6pPr marL="9853613" indent="-1044575" algn="l" defTabSz="4175125" rtl="0" eaLnBrk="1" fontAlgn="base" hangingPunct="1">
        <a:spcBef>
          <a:spcPct val="20000"/>
        </a:spcBef>
        <a:spcAft>
          <a:spcPct val="0"/>
        </a:spcAft>
        <a:buChar char="»"/>
        <a:defRPr sz="9100">
          <a:solidFill>
            <a:schemeClr val="tx1"/>
          </a:solidFill>
          <a:latin typeface="+mn-lt"/>
        </a:defRPr>
      </a:lvl6pPr>
      <a:lvl7pPr marL="10310813" indent="-1044575" algn="l" defTabSz="4175125" rtl="0" eaLnBrk="1" fontAlgn="base" hangingPunct="1">
        <a:spcBef>
          <a:spcPct val="20000"/>
        </a:spcBef>
        <a:spcAft>
          <a:spcPct val="0"/>
        </a:spcAft>
        <a:buChar char="»"/>
        <a:defRPr sz="9100">
          <a:solidFill>
            <a:schemeClr val="tx1"/>
          </a:solidFill>
          <a:latin typeface="+mn-lt"/>
        </a:defRPr>
      </a:lvl7pPr>
      <a:lvl8pPr marL="10768013" indent="-1044575" algn="l" defTabSz="4175125" rtl="0" eaLnBrk="1" fontAlgn="base" hangingPunct="1">
        <a:spcBef>
          <a:spcPct val="20000"/>
        </a:spcBef>
        <a:spcAft>
          <a:spcPct val="0"/>
        </a:spcAft>
        <a:buChar char="»"/>
        <a:defRPr sz="9100">
          <a:solidFill>
            <a:schemeClr val="tx1"/>
          </a:solidFill>
          <a:latin typeface="+mn-lt"/>
        </a:defRPr>
      </a:lvl8pPr>
      <a:lvl9pPr marL="11225213" indent="-1044575" algn="l" defTabSz="4175125" rtl="0" eaLnBrk="1" fontAlgn="base" hangingPunct="1">
        <a:spcBef>
          <a:spcPct val="20000"/>
        </a:spcBef>
        <a:spcAft>
          <a:spcPct val="0"/>
        </a:spcAft>
        <a:buChar char="»"/>
        <a:defRPr sz="9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15" name="Rectangle 79"/>
          <p:cNvSpPr>
            <a:spLocks noChangeArrowheads="1"/>
          </p:cNvSpPr>
          <p:nvPr/>
        </p:nvSpPr>
        <p:spPr bwMode="auto">
          <a:xfrm>
            <a:off x="1464713" y="3567355"/>
            <a:ext cx="22918103" cy="368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u="sng" dirty="0" smtClean="0">
                <a:solidFill>
                  <a:srgbClr val="F28E00"/>
                </a:solidFill>
              </a:rPr>
              <a:t>O</a:t>
            </a:r>
            <a:r>
              <a:rPr lang="en-US" sz="4000" b="1" u="sng" dirty="0">
                <a:solidFill>
                  <a:srgbClr val="F28E00"/>
                </a:solidFill>
              </a:rPr>
              <a:t>. </a:t>
            </a:r>
            <a:r>
              <a:rPr lang="en-US" sz="4000" b="1" u="sng" dirty="0" smtClean="0">
                <a:solidFill>
                  <a:srgbClr val="F28E00"/>
                </a:solidFill>
              </a:rPr>
              <a:t>Y. Gorobtsov</a:t>
            </a:r>
            <a:r>
              <a:rPr lang="en-US" sz="4000" b="1" u="sng" baseline="30000" dirty="0" smtClean="0">
                <a:solidFill>
                  <a:srgbClr val="F28E00"/>
                </a:solidFill>
              </a:rPr>
              <a:t>1,2</a:t>
            </a:r>
            <a:r>
              <a:rPr lang="de-DE" sz="4000" b="1" dirty="0" smtClean="0">
                <a:solidFill>
                  <a:srgbClr val="F28E00"/>
                </a:solidFill>
              </a:rPr>
              <a:t>,</a:t>
            </a:r>
            <a:r>
              <a:rPr lang="en-US" sz="4000" b="1" dirty="0" smtClean="0">
                <a:solidFill>
                  <a:srgbClr val="F28E00"/>
                </a:solidFill>
              </a:rPr>
              <a:t> </a:t>
            </a:r>
            <a:r>
              <a:rPr lang="en-US" sz="4000" b="1" dirty="0" smtClean="0">
                <a:solidFill>
                  <a:srgbClr val="F28E00"/>
                </a:solidFill>
              </a:rPr>
              <a:t>A. Singer</a:t>
            </a:r>
            <a:r>
              <a:rPr lang="en-US" sz="4000" b="1" baseline="30000" dirty="0">
                <a:solidFill>
                  <a:srgbClr val="F28E00"/>
                </a:solidFill>
              </a:rPr>
              <a:t>3</a:t>
            </a:r>
            <a:r>
              <a:rPr lang="en-US" sz="4000" b="1" dirty="0" smtClean="0">
                <a:solidFill>
                  <a:srgbClr val="F28E00"/>
                </a:solidFill>
              </a:rPr>
              <a:t>, U. Lorenz</a:t>
            </a:r>
            <a:r>
              <a:rPr lang="en-US" sz="4000" b="1" baseline="30000" dirty="0" smtClean="0">
                <a:solidFill>
                  <a:srgbClr val="F28E00"/>
                </a:solidFill>
              </a:rPr>
              <a:t>4</a:t>
            </a:r>
            <a:r>
              <a:rPr lang="en-US" sz="4000" b="1" dirty="0">
                <a:solidFill>
                  <a:srgbClr val="F28E00"/>
                </a:solidFill>
              </a:rPr>
              <a:t>, </a:t>
            </a:r>
            <a:r>
              <a:rPr lang="en-US" sz="4000" b="1" dirty="0" smtClean="0">
                <a:solidFill>
                  <a:srgbClr val="F28E00"/>
                </a:solidFill>
              </a:rPr>
              <a:t>F. Hieke</a:t>
            </a:r>
            <a:r>
              <a:rPr lang="en-US" sz="4000" b="1" baseline="30000" dirty="0" smtClean="0">
                <a:solidFill>
                  <a:srgbClr val="F28E00"/>
                </a:solidFill>
              </a:rPr>
              <a:t>6</a:t>
            </a:r>
            <a:r>
              <a:rPr lang="en-US" sz="4000" b="1" dirty="0" smtClean="0">
                <a:solidFill>
                  <a:srgbClr val="F28E00"/>
                </a:solidFill>
              </a:rPr>
              <a:t>, G. Mercurio</a:t>
            </a:r>
            <a:r>
              <a:rPr lang="en-US" sz="4000" b="1" baseline="30000" dirty="0" smtClean="0">
                <a:solidFill>
                  <a:srgbClr val="F28E00"/>
                </a:solidFill>
              </a:rPr>
              <a:t>6</a:t>
            </a:r>
            <a:r>
              <a:rPr lang="en-US" sz="4000" b="1" dirty="0" smtClean="0">
                <a:solidFill>
                  <a:srgbClr val="F28E00"/>
                </a:solidFill>
              </a:rPr>
              <a:t>, N. Gerasimova</a:t>
            </a:r>
            <a:r>
              <a:rPr lang="en-US" sz="4000" b="1" baseline="30000" dirty="0">
                <a:solidFill>
                  <a:srgbClr val="F28E00"/>
                </a:solidFill>
              </a:rPr>
              <a:t>5</a:t>
            </a:r>
            <a:r>
              <a:rPr lang="en-US" sz="4000" b="1" dirty="0" smtClean="0">
                <a:solidFill>
                  <a:srgbClr val="F28E00"/>
                </a:solidFill>
              </a:rPr>
              <a:t>, F. </a:t>
            </a:r>
            <a:r>
              <a:rPr lang="en-US" sz="4000" b="1" dirty="0" err="1" smtClean="0">
                <a:solidFill>
                  <a:srgbClr val="F28E00"/>
                </a:solidFill>
              </a:rPr>
              <a:t>Sorgenfry</a:t>
            </a:r>
            <a:r>
              <a:rPr lang="en-US" sz="4000" b="1" dirty="0" smtClean="0">
                <a:solidFill>
                  <a:srgbClr val="F28E00"/>
                </a:solidFill>
              </a:rPr>
              <a:t>, S</a:t>
            </a:r>
            <a:r>
              <a:rPr lang="en-US" sz="4000" b="1" dirty="0">
                <a:solidFill>
                  <a:srgbClr val="F28E00"/>
                </a:solidFill>
              </a:rPr>
              <a:t>. </a:t>
            </a:r>
            <a:r>
              <a:rPr lang="en-US" sz="4000" b="1" dirty="0" smtClean="0">
                <a:solidFill>
                  <a:srgbClr val="F28E00"/>
                </a:solidFill>
              </a:rPr>
              <a:t>Lazarev</a:t>
            </a:r>
            <a:r>
              <a:rPr lang="en-US" sz="4000" b="1" baseline="30000" dirty="0" smtClean="0">
                <a:solidFill>
                  <a:srgbClr val="F28E00"/>
                </a:solidFill>
              </a:rPr>
              <a:t>1</a:t>
            </a:r>
            <a:r>
              <a:rPr lang="en-US" sz="4000" b="1" dirty="0">
                <a:solidFill>
                  <a:srgbClr val="F28E00"/>
                </a:solidFill>
              </a:rPr>
              <a:t>,</a:t>
            </a:r>
            <a:r>
              <a:rPr lang="en-US" sz="4000" b="1" baseline="30000" dirty="0" smtClean="0">
                <a:solidFill>
                  <a:srgbClr val="F28E00"/>
                </a:solidFill>
              </a:rPr>
              <a:t> </a:t>
            </a:r>
            <a:r>
              <a:rPr lang="en-US" sz="4000" b="1" dirty="0" smtClean="0">
                <a:solidFill>
                  <a:srgbClr val="F28E00"/>
                </a:solidFill>
              </a:rPr>
              <a:t>R. Kurta</a:t>
            </a:r>
            <a:r>
              <a:rPr lang="en-US" sz="4000" b="1" baseline="30000" dirty="0" smtClean="0">
                <a:solidFill>
                  <a:srgbClr val="F28E00"/>
                </a:solidFill>
              </a:rPr>
              <a:t>5</a:t>
            </a:r>
            <a:r>
              <a:rPr lang="en-US" sz="4000" b="1" dirty="0" smtClean="0">
                <a:solidFill>
                  <a:srgbClr val="F28E00"/>
                </a:solidFill>
              </a:rPr>
              <a:t>, I. Zaluzhnyy</a:t>
            </a:r>
            <a:r>
              <a:rPr lang="en-US" sz="4000" b="1" baseline="30000" dirty="0" smtClean="0">
                <a:solidFill>
                  <a:srgbClr val="F28E00"/>
                </a:solidFill>
              </a:rPr>
              <a:t>1,7</a:t>
            </a:r>
            <a:r>
              <a:rPr lang="en-US" sz="4000" b="1" dirty="0" smtClean="0">
                <a:solidFill>
                  <a:srgbClr val="F28E00"/>
                </a:solidFill>
              </a:rPr>
              <a:t>, D. Dzhigaev</a:t>
            </a:r>
            <a:r>
              <a:rPr lang="en-US" sz="4000" b="1" baseline="30000" dirty="0">
                <a:solidFill>
                  <a:srgbClr val="F28E00"/>
                </a:solidFill>
              </a:rPr>
              <a:t>1,7</a:t>
            </a:r>
            <a:r>
              <a:rPr lang="en-US" sz="4000" b="1" dirty="0" smtClean="0">
                <a:solidFill>
                  <a:srgbClr val="F28E00"/>
                </a:solidFill>
              </a:rPr>
              <a:t>, A</a:t>
            </a:r>
            <a:r>
              <a:rPr lang="en-US" sz="4000" b="1" dirty="0">
                <a:solidFill>
                  <a:srgbClr val="F28E00"/>
                </a:solidFill>
              </a:rPr>
              <a:t>. </a:t>
            </a:r>
            <a:r>
              <a:rPr lang="en-US" sz="4000" b="1" dirty="0" smtClean="0">
                <a:solidFill>
                  <a:srgbClr val="F28E00"/>
                </a:solidFill>
              </a:rPr>
              <a:t>Shabalin</a:t>
            </a:r>
            <a:r>
              <a:rPr lang="en-US" sz="4000" b="1" baseline="30000" dirty="0" smtClean="0">
                <a:solidFill>
                  <a:srgbClr val="F28E00"/>
                </a:solidFill>
              </a:rPr>
              <a:t>1</a:t>
            </a:r>
            <a:r>
              <a:rPr lang="en-US" sz="4000" b="1" dirty="0" smtClean="0">
                <a:solidFill>
                  <a:srgbClr val="F28E00"/>
                </a:solidFill>
              </a:rPr>
              <a:t>, O. M. Yefanov</a:t>
            </a:r>
            <a:r>
              <a:rPr lang="en-US" sz="4000" b="1" baseline="30000" dirty="0" smtClean="0">
                <a:solidFill>
                  <a:srgbClr val="F28E00"/>
                </a:solidFill>
              </a:rPr>
              <a:t>6</a:t>
            </a:r>
            <a:r>
              <a:rPr lang="en-US" sz="4000" b="1" dirty="0" smtClean="0">
                <a:solidFill>
                  <a:srgbClr val="F28E00"/>
                </a:solidFill>
              </a:rPr>
              <a:t>, E. Weckert</a:t>
            </a:r>
            <a:r>
              <a:rPr lang="en-US" sz="4000" b="1" baseline="30000" dirty="0">
                <a:solidFill>
                  <a:srgbClr val="F28E00"/>
                </a:solidFill>
              </a:rPr>
              <a:t>1</a:t>
            </a:r>
            <a:r>
              <a:rPr lang="en-US" sz="4000" b="1" dirty="0" smtClean="0">
                <a:solidFill>
                  <a:srgbClr val="F28E00"/>
                </a:solidFill>
              </a:rPr>
              <a:t>, W. Wurth</a:t>
            </a:r>
            <a:r>
              <a:rPr lang="en-US" sz="4000" b="1" baseline="30000" dirty="0">
                <a:solidFill>
                  <a:srgbClr val="F28E00"/>
                </a:solidFill>
              </a:rPr>
              <a:t>6</a:t>
            </a:r>
            <a:r>
              <a:rPr lang="en-US" sz="4000" b="1" dirty="0" smtClean="0">
                <a:solidFill>
                  <a:srgbClr val="F28E00"/>
                </a:solidFill>
              </a:rPr>
              <a:t>, </a:t>
            </a:r>
            <a:r>
              <a:rPr lang="en-US" sz="4000" b="1" dirty="0" smtClean="0">
                <a:solidFill>
                  <a:srgbClr val="F28E00"/>
                </a:solidFill>
              </a:rPr>
              <a:t>I.A</a:t>
            </a:r>
            <a:r>
              <a:rPr lang="en-US" sz="4000" b="1" dirty="0">
                <a:solidFill>
                  <a:srgbClr val="F28E00"/>
                </a:solidFill>
              </a:rPr>
              <a:t>. </a:t>
            </a:r>
            <a:r>
              <a:rPr lang="en-US" sz="4000" b="1" dirty="0" smtClean="0">
                <a:solidFill>
                  <a:srgbClr val="F28E00"/>
                </a:solidFill>
              </a:rPr>
              <a:t>Vartanyants</a:t>
            </a:r>
            <a:r>
              <a:rPr lang="en-US" sz="4000" b="1" baseline="30000" dirty="0" smtClean="0">
                <a:solidFill>
                  <a:srgbClr val="F28E00"/>
                </a:solidFill>
              </a:rPr>
              <a:t>1,7</a:t>
            </a:r>
            <a:endParaRPr lang="en-US" sz="4000" b="1" baseline="30000" dirty="0" smtClean="0">
              <a:solidFill>
                <a:srgbClr val="F28E00"/>
              </a:solidFill>
            </a:endParaRPr>
          </a:p>
          <a:p>
            <a:pPr eaLnBrk="1" hangingPunct="1">
              <a:lnSpc>
                <a:spcPct val="90000"/>
              </a:lnSpc>
            </a:pPr>
            <a:endParaRPr lang="en-US" sz="4000" b="1" i="1" baseline="30000" dirty="0" smtClean="0">
              <a:solidFill>
                <a:srgbClr val="F28E00"/>
              </a:solidFill>
            </a:endParaRPr>
          </a:p>
        </p:txBody>
      </p:sp>
      <p:sp>
        <p:nvSpPr>
          <p:cNvPr id="14620" name="Text Box 284"/>
          <p:cNvSpPr txBox="1">
            <a:spLocks noChangeArrowheads="1"/>
          </p:cNvSpPr>
          <p:nvPr/>
        </p:nvSpPr>
        <p:spPr bwMode="auto">
          <a:xfrm>
            <a:off x="1856125" y="1643063"/>
            <a:ext cx="21344947" cy="19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r>
              <a:rPr lang="en-US" sz="6800" b="1" dirty="0" err="1" smtClean="0">
                <a:solidFill>
                  <a:srgbClr val="00A6EB"/>
                </a:solidFill>
              </a:rPr>
              <a:t>Hanbury</a:t>
            </a:r>
            <a:r>
              <a:rPr lang="en-US" sz="6800" b="1" dirty="0" smtClean="0">
                <a:solidFill>
                  <a:srgbClr val="00A6EB"/>
                </a:solidFill>
              </a:rPr>
              <a:t> Brown and </a:t>
            </a:r>
            <a:r>
              <a:rPr lang="en-US" sz="6800" b="1" dirty="0" err="1" smtClean="0">
                <a:solidFill>
                  <a:srgbClr val="00A6EB"/>
                </a:solidFill>
              </a:rPr>
              <a:t>Twiss</a:t>
            </a:r>
            <a:r>
              <a:rPr lang="en-US" sz="6800" b="1" dirty="0" smtClean="0">
                <a:solidFill>
                  <a:srgbClr val="00A6EB"/>
                </a:solidFill>
              </a:rPr>
              <a:t> </a:t>
            </a:r>
            <a:r>
              <a:rPr lang="en-US" sz="6800" b="1" smtClean="0">
                <a:solidFill>
                  <a:srgbClr val="00A6EB"/>
                </a:solidFill>
              </a:rPr>
              <a:t>interferometry at FEL </a:t>
            </a:r>
            <a:r>
              <a:rPr lang="en-US" sz="6800" b="1" dirty="0" smtClean="0">
                <a:solidFill>
                  <a:srgbClr val="00A6EB"/>
                </a:solidFill>
              </a:rPr>
              <a:t>FLASH</a:t>
            </a:r>
            <a:r>
              <a:rPr lang="de-DE" sz="6800" b="1" dirty="0" smtClean="0">
                <a:solidFill>
                  <a:srgbClr val="F28E00"/>
                </a:solidFill>
              </a:rPr>
              <a:t>.</a:t>
            </a:r>
            <a:r>
              <a:rPr lang="de-DE" sz="6800" b="1" dirty="0" smtClean="0">
                <a:solidFill>
                  <a:srgbClr val="00A6EB"/>
                </a:solidFill>
              </a:rPr>
              <a:t> </a:t>
            </a:r>
            <a:endParaRPr lang="de-DE" sz="6800" b="1" dirty="0">
              <a:solidFill>
                <a:srgbClr val="00A6EB"/>
              </a:solidFill>
            </a:endParaRPr>
          </a:p>
        </p:txBody>
      </p:sp>
      <p:pic>
        <p:nvPicPr>
          <p:cNvPr id="3" name="Picture 2" descr="C:\Users\Peter\Downloads\DESY-Logo-cyan-RGB_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9309" y="2608941"/>
            <a:ext cx="4409080" cy="4409080"/>
          </a:xfrm>
          <a:prstGeom prst="rect">
            <a:avLst/>
          </a:prstGeom>
          <a:noFill/>
          <a:extLst>
            <a:ext uri="{909E8E84-426E-40DD-AFC4-6F175D3DCCD1}">
              <a14:hiddenFill xmlns:a14="http://schemas.microsoft.com/office/drawing/2010/main">
                <a:solidFill>
                  <a:srgbClr val="FFFFFF"/>
                </a:solidFill>
              </a14:hiddenFill>
            </a:ext>
          </a:extLst>
        </p:spPr>
      </p:pic>
      <p:sp>
        <p:nvSpPr>
          <p:cNvPr id="182" name="Rectangle 41"/>
          <p:cNvSpPr>
            <a:spLocks noChangeAspect="1" noChangeArrowheads="1"/>
          </p:cNvSpPr>
          <p:nvPr/>
        </p:nvSpPr>
        <p:spPr bwMode="auto">
          <a:xfrm>
            <a:off x="1921742" y="36051341"/>
            <a:ext cx="15742437" cy="4270700"/>
          </a:xfrm>
          <a:prstGeom prst="rect">
            <a:avLst/>
          </a:prstGeom>
          <a:solidFill>
            <a:srgbClr val="B7D9F3"/>
          </a:solidFill>
          <a:ln w="38100">
            <a:solidFill>
              <a:schemeClr val="tx2"/>
            </a:solidFill>
          </a:ln>
        </p:spPr>
        <p:txBody>
          <a:bodyPr lIns="287905" tIns="287905" rIns="287905" bIns="287905"/>
          <a:lstStyle/>
          <a:p>
            <a:pPr defTabSz="912813">
              <a:buClr>
                <a:schemeClr val="folHlink"/>
              </a:buClr>
            </a:pPr>
            <a:endParaRPr lang="en-US" sz="4000" b="1" dirty="0">
              <a:solidFill>
                <a:srgbClr val="00A6EB"/>
              </a:solidFill>
            </a:endParaRPr>
          </a:p>
        </p:txBody>
      </p:sp>
      <p:sp>
        <p:nvSpPr>
          <p:cNvPr id="84" name="Прямоугольник 23"/>
          <p:cNvSpPr/>
          <p:nvPr/>
        </p:nvSpPr>
        <p:spPr bwMode="auto">
          <a:xfrm>
            <a:off x="1805941" y="9304347"/>
            <a:ext cx="10493605" cy="661719"/>
          </a:xfrm>
          <a:prstGeom prst="rect">
            <a:avLst/>
          </a:prstGeom>
          <a:solidFill>
            <a:srgbClr val="00A6EB"/>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Theory</a:t>
            </a:r>
            <a:endParaRPr lang="en-US" sz="4000" b="1" dirty="0">
              <a:solidFill>
                <a:schemeClr val="bg1"/>
              </a:solidFill>
            </a:endParaRPr>
          </a:p>
        </p:txBody>
      </p:sp>
      <p:sp>
        <p:nvSpPr>
          <p:cNvPr id="122" name="Text Box 27"/>
          <p:cNvSpPr txBox="1">
            <a:spLocks noChangeArrowheads="1"/>
          </p:cNvSpPr>
          <p:nvPr/>
        </p:nvSpPr>
        <p:spPr bwMode="auto">
          <a:xfrm>
            <a:off x="18021210" y="35799742"/>
            <a:ext cx="10457179" cy="3905219"/>
          </a:xfrm>
          <a:prstGeom prst="rect">
            <a:avLst/>
          </a:prstGeom>
          <a:noFill/>
          <a:ln w="38100">
            <a:solidFill>
              <a:schemeClr val="tx1"/>
            </a:solidFill>
          </a:ln>
          <a:effectLst/>
        </p:spPr>
        <p:txBody>
          <a:bodyPr lIns="287905" tIns="287905" rIns="287905" bIns="287905"/>
          <a:lstStyle>
            <a:lvl1pPr defTabSz="912813" eaLnBrk="0" hangingPunct="0">
              <a:spcBef>
                <a:spcPct val="0"/>
              </a:spcBef>
              <a:defRPr sz="2400">
                <a:solidFill>
                  <a:schemeClr val="tx1"/>
                </a:solidFill>
                <a:latin typeface="Arial" charset="0"/>
                <a:ea typeface="ＭＳ Ｐゴシック" pitchFamily="112" charset="-128"/>
              </a:defRPr>
            </a:lvl1pPr>
            <a:lvl2pPr defTabSz="912813" eaLnBrk="0" hangingPunct="0">
              <a:spcBef>
                <a:spcPct val="0"/>
              </a:spcBef>
              <a:defRPr sz="2400">
                <a:solidFill>
                  <a:schemeClr val="tx1"/>
                </a:solidFill>
                <a:latin typeface="Arial" charset="0"/>
                <a:ea typeface="ＭＳ Ｐゴシック" pitchFamily="112" charset="-128"/>
              </a:defRPr>
            </a:lvl2pPr>
            <a:lvl3pPr marL="912813" defTabSz="912813" eaLnBrk="0" hangingPunct="0">
              <a:spcBef>
                <a:spcPct val="0"/>
              </a:spcBef>
              <a:defRPr sz="2400">
                <a:solidFill>
                  <a:schemeClr val="tx1"/>
                </a:solidFill>
                <a:latin typeface="Arial" charset="0"/>
                <a:ea typeface="ＭＳ Ｐゴシック" pitchFamily="112" charset="-128"/>
              </a:defRPr>
            </a:lvl3pPr>
            <a:lvl4pPr marL="1370013" defTabSz="912813" eaLnBrk="0" hangingPunct="0">
              <a:spcBef>
                <a:spcPct val="0"/>
              </a:spcBef>
              <a:defRPr sz="2400">
                <a:solidFill>
                  <a:schemeClr val="tx1"/>
                </a:solidFill>
                <a:latin typeface="Arial" charset="0"/>
                <a:ea typeface="ＭＳ Ｐゴシック" pitchFamily="112" charset="-128"/>
              </a:defRPr>
            </a:lvl4pPr>
            <a:lvl5pPr marL="1827213" defTabSz="912813" eaLnBrk="0" hangingPunct="0">
              <a:spcBef>
                <a:spcPct val="0"/>
              </a:spcBef>
              <a:defRPr sz="2400">
                <a:solidFill>
                  <a:schemeClr val="tx1"/>
                </a:solidFill>
                <a:latin typeface="Arial" charset="0"/>
                <a:ea typeface="ＭＳ Ｐゴシック" pitchFamily="112" charset="-128"/>
              </a:defRPr>
            </a:lvl5pPr>
            <a:lvl6pPr marL="2284413" defTabSz="912813" eaLnBrk="0" fontAlgn="base" hangingPunct="0">
              <a:spcBef>
                <a:spcPct val="0"/>
              </a:spcBef>
              <a:spcAft>
                <a:spcPct val="0"/>
              </a:spcAft>
              <a:defRPr sz="2400">
                <a:solidFill>
                  <a:schemeClr val="tx1"/>
                </a:solidFill>
                <a:latin typeface="Arial" charset="0"/>
                <a:ea typeface="ＭＳ Ｐゴシック" pitchFamily="112" charset="-128"/>
              </a:defRPr>
            </a:lvl6pPr>
            <a:lvl7pPr marL="2741613" defTabSz="912813" eaLnBrk="0" fontAlgn="base" hangingPunct="0">
              <a:spcBef>
                <a:spcPct val="0"/>
              </a:spcBef>
              <a:spcAft>
                <a:spcPct val="0"/>
              </a:spcAft>
              <a:defRPr sz="2400">
                <a:solidFill>
                  <a:schemeClr val="tx1"/>
                </a:solidFill>
                <a:latin typeface="Arial" charset="0"/>
                <a:ea typeface="ＭＳ Ｐゴシック" pitchFamily="112" charset="-128"/>
              </a:defRPr>
            </a:lvl7pPr>
            <a:lvl8pPr marL="3198813" defTabSz="912813" eaLnBrk="0" fontAlgn="base" hangingPunct="0">
              <a:spcBef>
                <a:spcPct val="0"/>
              </a:spcBef>
              <a:spcAft>
                <a:spcPct val="0"/>
              </a:spcAft>
              <a:defRPr sz="2400">
                <a:solidFill>
                  <a:schemeClr val="tx1"/>
                </a:solidFill>
                <a:latin typeface="Arial" charset="0"/>
                <a:ea typeface="ＭＳ Ｐゴシック" pitchFamily="112" charset="-128"/>
              </a:defRPr>
            </a:lvl8pPr>
            <a:lvl9pPr marL="3656013" defTabSz="912813"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buClrTx/>
              <a:buFontTx/>
              <a:buNone/>
            </a:pPr>
            <a:endParaRPr lang="en-GB" sz="4000" dirty="0"/>
          </a:p>
        </p:txBody>
      </p:sp>
      <p:grpSp>
        <p:nvGrpSpPr>
          <p:cNvPr id="27" name="Группа 26"/>
          <p:cNvGrpSpPr/>
          <p:nvPr/>
        </p:nvGrpSpPr>
        <p:grpSpPr>
          <a:xfrm>
            <a:off x="18021209" y="39704961"/>
            <a:ext cx="10457180" cy="617081"/>
            <a:chOff x="21334138" y="39137797"/>
            <a:chExt cx="6959806" cy="617081"/>
          </a:xfrm>
        </p:grpSpPr>
        <p:sp>
          <p:nvSpPr>
            <p:cNvPr id="127" name="Text Box 27"/>
            <p:cNvSpPr txBox="1">
              <a:spLocks noChangeArrowheads="1"/>
            </p:cNvSpPr>
            <p:nvPr/>
          </p:nvSpPr>
          <p:spPr bwMode="auto">
            <a:xfrm>
              <a:off x="21334138" y="39137797"/>
              <a:ext cx="6959806" cy="617081"/>
            </a:xfrm>
            <a:prstGeom prst="rect">
              <a:avLst/>
            </a:prstGeom>
            <a:noFill/>
            <a:ln w="38100">
              <a:solidFill>
                <a:schemeClr val="tx1"/>
              </a:solidFill>
            </a:ln>
            <a:effectLst/>
          </p:spPr>
          <p:txBody>
            <a:bodyPr lIns="287905" tIns="287905" rIns="287905" bIns="287905"/>
            <a:lstStyle>
              <a:lvl1pPr defTabSz="912813" eaLnBrk="0" hangingPunct="0">
                <a:spcBef>
                  <a:spcPct val="0"/>
                </a:spcBef>
                <a:defRPr sz="2400">
                  <a:solidFill>
                    <a:schemeClr val="tx1"/>
                  </a:solidFill>
                  <a:latin typeface="Arial" charset="0"/>
                  <a:ea typeface="ＭＳ Ｐゴシック" pitchFamily="112" charset="-128"/>
                </a:defRPr>
              </a:lvl1pPr>
              <a:lvl2pPr defTabSz="912813" eaLnBrk="0" hangingPunct="0">
                <a:spcBef>
                  <a:spcPct val="0"/>
                </a:spcBef>
                <a:defRPr sz="2400">
                  <a:solidFill>
                    <a:schemeClr val="tx1"/>
                  </a:solidFill>
                  <a:latin typeface="Arial" charset="0"/>
                  <a:ea typeface="ＭＳ Ｐゴシック" pitchFamily="112" charset="-128"/>
                </a:defRPr>
              </a:lvl2pPr>
              <a:lvl3pPr marL="912813" defTabSz="912813" eaLnBrk="0" hangingPunct="0">
                <a:spcBef>
                  <a:spcPct val="0"/>
                </a:spcBef>
                <a:defRPr sz="2400">
                  <a:solidFill>
                    <a:schemeClr val="tx1"/>
                  </a:solidFill>
                  <a:latin typeface="Arial" charset="0"/>
                  <a:ea typeface="ＭＳ Ｐゴシック" pitchFamily="112" charset="-128"/>
                </a:defRPr>
              </a:lvl3pPr>
              <a:lvl4pPr marL="1370013" defTabSz="912813" eaLnBrk="0" hangingPunct="0">
                <a:spcBef>
                  <a:spcPct val="0"/>
                </a:spcBef>
                <a:defRPr sz="2400">
                  <a:solidFill>
                    <a:schemeClr val="tx1"/>
                  </a:solidFill>
                  <a:latin typeface="Arial" charset="0"/>
                  <a:ea typeface="ＭＳ Ｐゴシック" pitchFamily="112" charset="-128"/>
                </a:defRPr>
              </a:lvl4pPr>
              <a:lvl5pPr marL="1827213" defTabSz="912813" eaLnBrk="0" hangingPunct="0">
                <a:spcBef>
                  <a:spcPct val="0"/>
                </a:spcBef>
                <a:defRPr sz="2400">
                  <a:solidFill>
                    <a:schemeClr val="tx1"/>
                  </a:solidFill>
                  <a:latin typeface="Arial" charset="0"/>
                  <a:ea typeface="ＭＳ Ｐゴシック" pitchFamily="112" charset="-128"/>
                </a:defRPr>
              </a:lvl5pPr>
              <a:lvl6pPr marL="2284413" defTabSz="912813" eaLnBrk="0" fontAlgn="base" hangingPunct="0">
                <a:spcBef>
                  <a:spcPct val="0"/>
                </a:spcBef>
                <a:spcAft>
                  <a:spcPct val="0"/>
                </a:spcAft>
                <a:defRPr sz="2400">
                  <a:solidFill>
                    <a:schemeClr val="tx1"/>
                  </a:solidFill>
                  <a:latin typeface="Arial" charset="0"/>
                  <a:ea typeface="ＭＳ Ｐゴシック" pitchFamily="112" charset="-128"/>
                </a:defRPr>
              </a:lvl6pPr>
              <a:lvl7pPr marL="2741613" defTabSz="912813" eaLnBrk="0" fontAlgn="base" hangingPunct="0">
                <a:spcBef>
                  <a:spcPct val="0"/>
                </a:spcBef>
                <a:spcAft>
                  <a:spcPct val="0"/>
                </a:spcAft>
                <a:defRPr sz="2400">
                  <a:solidFill>
                    <a:schemeClr val="tx1"/>
                  </a:solidFill>
                  <a:latin typeface="Arial" charset="0"/>
                  <a:ea typeface="ＭＳ Ｐゴシック" pitchFamily="112" charset="-128"/>
                </a:defRPr>
              </a:lvl7pPr>
              <a:lvl8pPr marL="3198813" defTabSz="912813" eaLnBrk="0" fontAlgn="base" hangingPunct="0">
                <a:spcBef>
                  <a:spcPct val="0"/>
                </a:spcBef>
                <a:spcAft>
                  <a:spcPct val="0"/>
                </a:spcAft>
                <a:defRPr sz="2400">
                  <a:solidFill>
                    <a:schemeClr val="tx1"/>
                  </a:solidFill>
                  <a:latin typeface="Arial" charset="0"/>
                  <a:ea typeface="ＭＳ Ｐゴシック" pitchFamily="112" charset="-128"/>
                </a:defRPr>
              </a:lvl8pPr>
              <a:lvl9pPr marL="3656013" defTabSz="912813"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buClrTx/>
                <a:buFontTx/>
                <a:buNone/>
              </a:pPr>
              <a:endParaRPr lang="en-GB" sz="4000" dirty="0"/>
            </a:p>
          </p:txBody>
        </p:sp>
        <p:sp>
          <p:nvSpPr>
            <p:cNvPr id="126" name="TextBox 125"/>
            <p:cNvSpPr txBox="1"/>
            <p:nvPr/>
          </p:nvSpPr>
          <p:spPr>
            <a:xfrm>
              <a:off x="21458212" y="39227079"/>
              <a:ext cx="6757528" cy="461665"/>
            </a:xfrm>
            <a:prstGeom prst="rect">
              <a:avLst/>
            </a:prstGeom>
            <a:noFill/>
            <a:ln w="38100">
              <a:solidFill>
                <a:schemeClr val="tx1"/>
              </a:solidFill>
            </a:ln>
          </p:spPr>
          <p:txBody>
            <a:bodyPr wrap="square" rtlCol="0">
              <a:spAutoFit/>
            </a:bodyPr>
            <a:lstStyle/>
            <a:p>
              <a:r>
                <a:rPr lang="en-US" sz="2400" b="1" dirty="0" smtClean="0">
                  <a:solidFill>
                    <a:srgbClr val="F28E00"/>
                  </a:solidFill>
                </a:rPr>
                <a:t>Contact e-mail: oleg.gorobtsov@desy.de</a:t>
              </a:r>
              <a:endParaRPr lang="ru-RU" sz="2400" b="1" dirty="0">
                <a:solidFill>
                  <a:srgbClr val="F28E00"/>
                </a:solidFill>
              </a:endParaRPr>
            </a:p>
          </p:txBody>
        </p:sp>
      </p:grpSp>
      <p:sp>
        <p:nvSpPr>
          <p:cNvPr id="231" name="Прямоугольник 23"/>
          <p:cNvSpPr/>
          <p:nvPr/>
        </p:nvSpPr>
        <p:spPr bwMode="auto">
          <a:xfrm>
            <a:off x="7031730" y="36238847"/>
            <a:ext cx="6480394" cy="700235"/>
          </a:xfrm>
          <a:prstGeom prst="rect">
            <a:avLst/>
          </a:prstGeom>
          <a:solidFill>
            <a:srgbClr val="00A6EB"/>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Summary</a:t>
            </a:r>
            <a:endParaRPr lang="en-US" sz="4000" b="1" dirty="0">
              <a:solidFill>
                <a:schemeClr val="bg1"/>
              </a:solidFill>
            </a:endParaRPr>
          </a:p>
        </p:txBody>
      </p:sp>
      <p:sp>
        <p:nvSpPr>
          <p:cNvPr id="236" name="Прямоугольник 23"/>
          <p:cNvSpPr/>
          <p:nvPr/>
        </p:nvSpPr>
        <p:spPr bwMode="auto">
          <a:xfrm>
            <a:off x="20172312" y="36051341"/>
            <a:ext cx="6659625" cy="550326"/>
          </a:xfrm>
          <a:prstGeom prst="rect">
            <a:avLst/>
          </a:prstGeom>
          <a:solidFill>
            <a:srgbClr val="00A6EB"/>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3200" b="1" dirty="0" smtClean="0">
                <a:solidFill>
                  <a:schemeClr val="bg1"/>
                </a:solidFill>
                <a:latin typeface="+mj-lt"/>
              </a:rPr>
              <a:t>References</a:t>
            </a:r>
            <a:endParaRPr lang="de-DE" sz="3200" b="1" dirty="0">
              <a:solidFill>
                <a:schemeClr val="bg1"/>
              </a:solidFill>
              <a:latin typeface="+mj-lt"/>
            </a:endParaRPr>
          </a:p>
        </p:txBody>
      </p:sp>
      <p:sp>
        <p:nvSpPr>
          <p:cNvPr id="151" name="Rectangle 177"/>
          <p:cNvSpPr/>
          <p:nvPr/>
        </p:nvSpPr>
        <p:spPr bwMode="auto">
          <a:xfrm>
            <a:off x="1805941" y="10235322"/>
            <a:ext cx="10493605" cy="9538578"/>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charset="0"/>
            </a:endParaRPr>
          </a:p>
        </p:txBody>
      </p:sp>
      <p:sp>
        <p:nvSpPr>
          <p:cNvPr id="183" name="Rectangle 79"/>
          <p:cNvSpPr>
            <a:spLocks noChangeArrowheads="1"/>
          </p:cNvSpPr>
          <p:nvPr/>
        </p:nvSpPr>
        <p:spPr bwMode="auto">
          <a:xfrm>
            <a:off x="1404937" y="5409064"/>
            <a:ext cx="20198531" cy="207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r>
              <a:rPr lang="de-DE" sz="2800" b="1" i="1" dirty="0" smtClean="0">
                <a:solidFill>
                  <a:srgbClr val="00A6EB"/>
                </a:solidFill>
              </a:rPr>
              <a:t>1. </a:t>
            </a:r>
            <a:r>
              <a:rPr lang="de-DE" sz="2800" b="1" i="1" dirty="0" smtClean="0">
                <a:solidFill>
                  <a:srgbClr val="F28E00"/>
                </a:solidFill>
              </a:rPr>
              <a:t>DESY, Hamburg</a:t>
            </a:r>
            <a:r>
              <a:rPr lang="de-DE" sz="2800" b="1" i="1" dirty="0">
                <a:solidFill>
                  <a:srgbClr val="F28E00"/>
                </a:solidFill>
              </a:rPr>
              <a:t>, </a:t>
            </a:r>
            <a:r>
              <a:rPr lang="de-DE" sz="2800" b="1" i="1" dirty="0" smtClean="0">
                <a:solidFill>
                  <a:srgbClr val="F28E00"/>
                </a:solidFill>
              </a:rPr>
              <a:t>Germany </a:t>
            </a:r>
            <a:r>
              <a:rPr lang="de-DE" sz="2800" b="1" i="1" dirty="0" smtClean="0">
                <a:solidFill>
                  <a:srgbClr val="00A6EB"/>
                </a:solidFill>
              </a:rPr>
              <a:t>2. </a:t>
            </a:r>
            <a:r>
              <a:rPr lang="en-US" sz="2800" b="1" i="1" dirty="0" smtClean="0">
                <a:solidFill>
                  <a:srgbClr val="F28E00"/>
                </a:solidFill>
              </a:rPr>
              <a:t>National </a:t>
            </a:r>
            <a:r>
              <a:rPr lang="en-US" sz="2800" b="1" i="1" dirty="0">
                <a:solidFill>
                  <a:srgbClr val="F28E00"/>
                </a:solidFill>
              </a:rPr>
              <a:t>Research Center ‘</a:t>
            </a:r>
            <a:r>
              <a:rPr lang="en-US" sz="2800" b="1" i="1" dirty="0" err="1">
                <a:solidFill>
                  <a:srgbClr val="F28E00"/>
                </a:solidFill>
              </a:rPr>
              <a:t>Kurchatov</a:t>
            </a:r>
            <a:r>
              <a:rPr lang="en-US" sz="2800" b="1" i="1" dirty="0">
                <a:solidFill>
                  <a:srgbClr val="F28E00"/>
                </a:solidFill>
              </a:rPr>
              <a:t> Institute’, </a:t>
            </a:r>
            <a:r>
              <a:rPr lang="en-US" sz="2800" b="1" i="1" dirty="0" smtClean="0">
                <a:solidFill>
                  <a:srgbClr val="F28E00"/>
                </a:solidFill>
              </a:rPr>
              <a:t>Moscow</a:t>
            </a:r>
            <a:r>
              <a:rPr lang="en-US" sz="2800" b="1" i="1" dirty="0">
                <a:solidFill>
                  <a:srgbClr val="F28E00"/>
                </a:solidFill>
              </a:rPr>
              <a:t>, </a:t>
            </a:r>
            <a:r>
              <a:rPr lang="en-US" sz="2800" b="1" i="1" dirty="0" smtClean="0">
                <a:solidFill>
                  <a:srgbClr val="F28E00"/>
                </a:solidFill>
              </a:rPr>
              <a:t>Russia</a:t>
            </a:r>
            <a:r>
              <a:rPr lang="en-US" sz="2800" b="1" i="1" dirty="0" smtClean="0"/>
              <a:t> </a:t>
            </a:r>
            <a:r>
              <a:rPr lang="en-US" sz="2800" b="1" i="1" dirty="0" smtClean="0">
                <a:solidFill>
                  <a:srgbClr val="00A6EB"/>
                </a:solidFill>
              </a:rPr>
              <a:t>3. </a:t>
            </a:r>
            <a:r>
              <a:rPr lang="en-US" sz="2800" b="1" i="1" dirty="0" smtClean="0">
                <a:solidFill>
                  <a:srgbClr val="F28E00"/>
                </a:solidFill>
              </a:rPr>
              <a:t>University </a:t>
            </a:r>
            <a:r>
              <a:rPr lang="en-US" sz="2800" b="1" i="1" dirty="0">
                <a:solidFill>
                  <a:srgbClr val="F28E00"/>
                </a:solidFill>
              </a:rPr>
              <a:t>of </a:t>
            </a:r>
            <a:r>
              <a:rPr lang="en-US" sz="2800" b="1" i="1" dirty="0" smtClean="0">
                <a:solidFill>
                  <a:srgbClr val="F28E00"/>
                </a:solidFill>
              </a:rPr>
              <a:t>California-San Diego</a:t>
            </a:r>
            <a:r>
              <a:rPr lang="en-US" sz="2800" b="1" i="1" dirty="0">
                <a:solidFill>
                  <a:srgbClr val="F28E00"/>
                </a:solidFill>
              </a:rPr>
              <a:t>, </a:t>
            </a:r>
            <a:r>
              <a:rPr lang="en-US" sz="2800" b="1" i="1" dirty="0" smtClean="0">
                <a:solidFill>
                  <a:srgbClr val="F28E00"/>
                </a:solidFill>
              </a:rPr>
              <a:t>California, </a:t>
            </a:r>
            <a:r>
              <a:rPr lang="de-DE" sz="2800" b="1" i="1" dirty="0" smtClean="0">
                <a:solidFill>
                  <a:srgbClr val="F28E00"/>
                </a:solidFill>
              </a:rPr>
              <a:t>USA </a:t>
            </a:r>
            <a:r>
              <a:rPr lang="en-US" sz="2800" b="1" i="1" dirty="0" smtClean="0">
                <a:solidFill>
                  <a:srgbClr val="00A6EB"/>
                </a:solidFill>
              </a:rPr>
              <a:t>4</a:t>
            </a:r>
            <a:r>
              <a:rPr lang="en-US" sz="2800" b="1" i="1" dirty="0" smtClean="0">
                <a:solidFill>
                  <a:srgbClr val="00A6EB"/>
                </a:solidFill>
              </a:rPr>
              <a:t>. </a:t>
            </a:r>
            <a:r>
              <a:rPr lang="en-US" sz="2800" b="1" i="1" dirty="0" smtClean="0">
                <a:solidFill>
                  <a:srgbClr val="F28E00"/>
                </a:solidFill>
              </a:rPr>
              <a:t>University </a:t>
            </a:r>
            <a:r>
              <a:rPr lang="en-US" sz="2800" b="1" i="1" dirty="0">
                <a:solidFill>
                  <a:srgbClr val="F28E00"/>
                </a:solidFill>
              </a:rPr>
              <a:t>of Potsdam, </a:t>
            </a:r>
            <a:r>
              <a:rPr lang="en-US" sz="2800" b="1" i="1" dirty="0" smtClean="0">
                <a:solidFill>
                  <a:srgbClr val="F28E00"/>
                </a:solidFill>
              </a:rPr>
              <a:t>Potsdam</a:t>
            </a:r>
            <a:r>
              <a:rPr lang="en-US" sz="2800" b="1" i="1" dirty="0">
                <a:solidFill>
                  <a:srgbClr val="F28E00"/>
                </a:solidFill>
              </a:rPr>
              <a:t>, </a:t>
            </a:r>
            <a:r>
              <a:rPr lang="en-US" sz="2800" b="1" i="1" dirty="0" smtClean="0">
                <a:solidFill>
                  <a:srgbClr val="F28E00"/>
                </a:solidFill>
              </a:rPr>
              <a:t>Germany</a:t>
            </a:r>
            <a:r>
              <a:rPr lang="en-US" sz="2800" b="1" i="1" dirty="0" smtClean="0">
                <a:solidFill>
                  <a:srgbClr val="00A6EB"/>
                </a:solidFill>
              </a:rPr>
              <a:t> 5. </a:t>
            </a:r>
            <a:r>
              <a:rPr lang="en-US" sz="2800" b="1" i="1" dirty="0" smtClean="0">
                <a:solidFill>
                  <a:srgbClr val="F28E00"/>
                </a:solidFill>
              </a:rPr>
              <a:t>XFEL, Hamburg, Germany</a:t>
            </a:r>
            <a:r>
              <a:rPr lang="en-US" sz="2800" b="1" i="1" dirty="0" smtClean="0">
                <a:solidFill>
                  <a:srgbClr val="00A6EB"/>
                </a:solidFill>
              </a:rPr>
              <a:t> 6. </a:t>
            </a:r>
            <a:r>
              <a:rPr lang="en-US" sz="2800" b="1" i="1" dirty="0" smtClean="0">
                <a:solidFill>
                  <a:srgbClr val="F28E00"/>
                </a:solidFill>
              </a:rPr>
              <a:t>CFEL, Hamburg, Germany</a:t>
            </a:r>
            <a:r>
              <a:rPr lang="en-US" sz="2800" b="1" i="1" dirty="0" smtClean="0">
                <a:solidFill>
                  <a:srgbClr val="00A6EB"/>
                </a:solidFill>
              </a:rPr>
              <a:t> </a:t>
            </a:r>
            <a:r>
              <a:rPr lang="de-DE" sz="2800" b="1" i="1" dirty="0" smtClean="0">
                <a:solidFill>
                  <a:srgbClr val="00A6EB"/>
                </a:solidFill>
              </a:rPr>
              <a:t>7</a:t>
            </a:r>
            <a:r>
              <a:rPr lang="de-DE" sz="2800" b="1" i="1" dirty="0" smtClean="0">
                <a:solidFill>
                  <a:srgbClr val="00A6EB"/>
                </a:solidFill>
              </a:rPr>
              <a:t>. </a:t>
            </a:r>
            <a:r>
              <a:rPr lang="en-US" sz="2800" b="1" i="1" dirty="0" err="1" smtClean="0">
                <a:solidFill>
                  <a:srgbClr val="F28E00"/>
                </a:solidFill>
              </a:rPr>
              <a:t>MEPhI</a:t>
            </a:r>
            <a:r>
              <a:rPr lang="en-US" sz="2800" b="1" i="1" dirty="0" smtClean="0">
                <a:solidFill>
                  <a:srgbClr val="F28E00"/>
                </a:solidFill>
              </a:rPr>
              <a:t>,  Moscow</a:t>
            </a:r>
            <a:r>
              <a:rPr lang="en-US" sz="2800" b="1" i="1" dirty="0">
                <a:solidFill>
                  <a:srgbClr val="F28E00"/>
                </a:solidFill>
              </a:rPr>
              <a:t>, </a:t>
            </a:r>
            <a:r>
              <a:rPr lang="en-US" sz="2800" b="1" i="1" dirty="0" smtClean="0">
                <a:solidFill>
                  <a:srgbClr val="F28E00"/>
                </a:solidFill>
              </a:rPr>
              <a:t>Russia</a:t>
            </a:r>
            <a:endParaRPr lang="de-DE" sz="2800" b="1" i="1" baseline="30000" dirty="0">
              <a:solidFill>
                <a:srgbClr val="F28E00"/>
              </a:solidFill>
            </a:endParaRPr>
          </a:p>
        </p:txBody>
      </p:sp>
      <p:sp>
        <p:nvSpPr>
          <p:cNvPr id="191" name="Rectangle 41"/>
          <p:cNvSpPr>
            <a:spLocks noChangeAspect="1" noChangeArrowheads="1"/>
          </p:cNvSpPr>
          <p:nvPr/>
        </p:nvSpPr>
        <p:spPr bwMode="auto">
          <a:xfrm>
            <a:off x="1805940" y="7018021"/>
            <a:ext cx="26654759" cy="2079841"/>
          </a:xfrm>
          <a:prstGeom prst="rect">
            <a:avLst/>
          </a:prstGeom>
          <a:solidFill>
            <a:srgbClr val="B7D9F3"/>
          </a:solidFill>
          <a:ln w="38100">
            <a:solidFill>
              <a:schemeClr val="tx2"/>
            </a:solidFill>
          </a:ln>
        </p:spPr>
        <p:txBody>
          <a:bodyPr lIns="287905" tIns="287905" rIns="287905" bIns="287905"/>
          <a:lstStyle/>
          <a:p>
            <a:pPr defTabSz="912813">
              <a:buClr>
                <a:schemeClr val="folHlink"/>
              </a:buClr>
            </a:pPr>
            <a:endParaRPr lang="en-US" sz="4000" b="1" dirty="0">
              <a:solidFill>
                <a:srgbClr val="00A6EB"/>
              </a:solidFill>
            </a:endParaRPr>
          </a:p>
        </p:txBody>
      </p:sp>
      <p:sp>
        <p:nvSpPr>
          <p:cNvPr id="207" name="TextBox 206"/>
          <p:cNvSpPr txBox="1"/>
          <p:nvPr/>
        </p:nvSpPr>
        <p:spPr>
          <a:xfrm>
            <a:off x="1936896" y="7204729"/>
            <a:ext cx="26196130" cy="1477328"/>
          </a:xfrm>
          <a:prstGeom prst="rect">
            <a:avLst/>
          </a:prstGeom>
          <a:noFill/>
        </p:spPr>
        <p:txBody>
          <a:bodyPr wrap="square" rtlCol="0">
            <a:spAutoFit/>
          </a:bodyPr>
          <a:lstStyle/>
          <a:p>
            <a:pPr algn="just"/>
            <a:r>
              <a:rPr lang="en-US" sz="3000" dirty="0" err="1" smtClean="0"/>
              <a:t>Hanbury</a:t>
            </a:r>
            <a:r>
              <a:rPr lang="en-US" sz="3000" dirty="0" smtClean="0"/>
              <a:t> Brown and </a:t>
            </a:r>
            <a:r>
              <a:rPr lang="en-US" sz="3000" dirty="0" err="1" smtClean="0"/>
              <a:t>Twiss</a:t>
            </a:r>
            <a:r>
              <a:rPr lang="en-US" sz="3000" dirty="0" smtClean="0"/>
              <a:t> demonstrated that statistical properties of a light source can be retrieved from measurements of intensity correlations [1]. </a:t>
            </a:r>
            <a:r>
              <a:rPr lang="en-US" sz="3000" dirty="0" smtClean="0"/>
              <a:t>Originally designed to determine star sizes, it has since been used for different applications, including studies of FEL sources [2].</a:t>
            </a:r>
            <a:r>
              <a:rPr lang="en-US" sz="3000" dirty="0" smtClean="0"/>
              <a:t> Here we show results of extensive measurements performed at FLASH FEL at different wavelengths and accelerator conditions.</a:t>
            </a:r>
            <a:endParaRPr lang="en-US" sz="3000" b="1" dirty="0">
              <a:latin typeface="Arial" pitchFamily="34" charset="0"/>
              <a:cs typeface="Arial" pitchFamily="34" charset="0"/>
            </a:endParaRPr>
          </a:p>
        </p:txBody>
      </p:sp>
      <p:sp>
        <p:nvSpPr>
          <p:cNvPr id="223" name="Rectangle 202"/>
          <p:cNvSpPr>
            <a:spLocks noChangeArrowheads="1"/>
          </p:cNvSpPr>
          <p:nvPr/>
        </p:nvSpPr>
        <p:spPr bwMode="auto">
          <a:xfrm>
            <a:off x="1999723" y="37170360"/>
            <a:ext cx="15664455" cy="308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algn="just" eaLnBrk="1" hangingPunct="1"/>
            <a:r>
              <a:rPr lang="en-US" sz="3200" b="1" dirty="0" smtClean="0">
                <a:solidFill>
                  <a:srgbClr val="000000"/>
                </a:solidFill>
                <a:cs typeface="Times New Roman" pitchFamily="18" charset="0"/>
              </a:rPr>
              <a:t>In summary, we conclude that change in wavelength produces changes in FEL spectrum statistical properties that confirm to theory. For all wavelengths, high contrast (close to 1) can be reached. Bunch charge can also affect FEL behavior significantly, leading to double-peak spectrum with excessive number of modes in one observed case.</a:t>
            </a:r>
            <a:endParaRPr lang="en-US" sz="3200" dirty="0" smtClean="0">
              <a:solidFill>
                <a:srgbClr val="000000"/>
              </a:solidFill>
              <a:cs typeface="Times New Roman" pitchFamily="18" charset="0"/>
            </a:endParaRPr>
          </a:p>
          <a:p>
            <a:pPr algn="just" eaLnBrk="1" hangingPunct="1"/>
            <a:endParaRPr lang="de-DE" sz="3200" dirty="0">
              <a:solidFill>
                <a:srgbClr val="000000"/>
              </a:solidFill>
            </a:endParaRPr>
          </a:p>
        </p:txBody>
      </p:sp>
      <p:sp>
        <p:nvSpPr>
          <p:cNvPr id="116" name="TextBox 115"/>
          <p:cNvSpPr txBox="1"/>
          <p:nvPr/>
        </p:nvSpPr>
        <p:spPr>
          <a:xfrm>
            <a:off x="13631328" y="10331799"/>
            <a:ext cx="13457772" cy="707886"/>
          </a:xfrm>
          <a:prstGeom prst="rect">
            <a:avLst/>
          </a:prstGeom>
          <a:noFill/>
        </p:spPr>
        <p:txBody>
          <a:bodyPr wrap="square" rtlCol="0">
            <a:spAutoFit/>
          </a:bodyPr>
          <a:lstStyle/>
          <a:p>
            <a:pPr algn="just"/>
            <a:r>
              <a:rPr lang="en-US" sz="4000" b="1" dirty="0" smtClean="0">
                <a:solidFill>
                  <a:srgbClr val="F28E00"/>
                </a:solidFill>
              </a:rPr>
              <a:t>Experiment setup and parameters</a:t>
            </a:r>
            <a:endParaRPr lang="en-US" sz="4000" b="1" dirty="0">
              <a:solidFill>
                <a:srgbClr val="F28E00"/>
              </a:solidFill>
              <a:latin typeface="Arial" pitchFamily="34" charset="0"/>
              <a:cs typeface="Arial" pitchFamily="34" charset="0"/>
            </a:endParaRPr>
          </a:p>
        </p:txBody>
      </p:sp>
      <p:sp>
        <p:nvSpPr>
          <p:cNvPr id="117" name="Прямоугольник 23"/>
          <p:cNvSpPr/>
          <p:nvPr/>
        </p:nvSpPr>
        <p:spPr bwMode="auto">
          <a:xfrm>
            <a:off x="1805940" y="20069225"/>
            <a:ext cx="26654760" cy="661719"/>
          </a:xfrm>
          <a:prstGeom prst="rect">
            <a:avLst/>
          </a:prstGeom>
          <a:solidFill>
            <a:srgbClr val="00A6EB"/>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Features and Analysis</a:t>
            </a:r>
            <a:endParaRPr lang="de-DE" sz="4000" b="1" dirty="0">
              <a:solidFill>
                <a:schemeClr val="bg1"/>
              </a:solidFill>
            </a:endParaRPr>
          </a:p>
        </p:txBody>
      </p:sp>
      <p:sp>
        <p:nvSpPr>
          <p:cNvPr id="118" name="Прямоугольник 23"/>
          <p:cNvSpPr/>
          <p:nvPr/>
        </p:nvSpPr>
        <p:spPr bwMode="auto">
          <a:xfrm>
            <a:off x="12684061" y="9304347"/>
            <a:ext cx="15763627" cy="757121"/>
          </a:xfrm>
          <a:prstGeom prst="rect">
            <a:avLst/>
          </a:prstGeom>
          <a:solidFill>
            <a:srgbClr val="00A6EB"/>
          </a:solid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Experiment</a:t>
            </a:r>
            <a:endParaRPr lang="de-DE" sz="4000" b="1" dirty="0">
              <a:solidFill>
                <a:schemeClr val="bg1"/>
              </a:solidFill>
            </a:endParaRPr>
          </a:p>
        </p:txBody>
      </p:sp>
      <p:sp>
        <p:nvSpPr>
          <p:cNvPr id="156" name="Прямоугольник 23"/>
          <p:cNvSpPr/>
          <p:nvPr/>
        </p:nvSpPr>
        <p:spPr bwMode="auto">
          <a:xfrm>
            <a:off x="12783451" y="10331799"/>
            <a:ext cx="795053" cy="661719"/>
          </a:xfrm>
          <a:prstGeom prst="rect">
            <a:avLst/>
          </a:prstGeom>
          <a:solidFill>
            <a:srgbClr val="F28E00"/>
          </a:solidFill>
          <a:ln w="9525" cap="flat" cmpd="sng" algn="ctr">
            <a:solidFill>
              <a:srgbClr val="FFA5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1.</a:t>
            </a:r>
            <a:endParaRPr lang="de-DE" sz="4000" b="1" dirty="0">
              <a:solidFill>
                <a:schemeClr val="bg1"/>
              </a:solidFill>
            </a:endParaRPr>
          </a:p>
        </p:txBody>
      </p:sp>
      <p:sp>
        <p:nvSpPr>
          <p:cNvPr id="210" name="Rectangle 23"/>
          <p:cNvSpPr/>
          <p:nvPr/>
        </p:nvSpPr>
        <p:spPr bwMode="auto">
          <a:xfrm>
            <a:off x="1878216" y="20970581"/>
            <a:ext cx="9269110" cy="14829161"/>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charset="0"/>
            </a:endParaRPr>
          </a:p>
        </p:txBody>
      </p:sp>
      <p:sp>
        <p:nvSpPr>
          <p:cNvPr id="245" name="Rectangle 23"/>
          <p:cNvSpPr/>
          <p:nvPr/>
        </p:nvSpPr>
        <p:spPr bwMode="auto">
          <a:xfrm>
            <a:off x="12697073" y="10235322"/>
            <a:ext cx="15763627" cy="9538578"/>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3790" y="11018884"/>
            <a:ext cx="9096090" cy="236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8" name="TextBox 67"/>
              <p:cNvSpPr txBox="1"/>
              <p:nvPr/>
            </p:nvSpPr>
            <p:spPr>
              <a:xfrm>
                <a:off x="1856125" y="11022783"/>
                <a:ext cx="10443421" cy="7682616"/>
              </a:xfrm>
              <a:prstGeom prst="rect">
                <a:avLst/>
              </a:prstGeom>
              <a:noFill/>
            </p:spPr>
            <p:txBody>
              <a:bodyPr wrap="square" rtlCol="0">
                <a:spAutoFit/>
              </a:bodyPr>
              <a:lstStyle/>
              <a:p>
                <a:pPr algn="just"/>
                <a:r>
                  <a:rPr lang="en-US" sz="3200" dirty="0" smtClean="0"/>
                  <a:t>- The second order correlation function is defined as</a:t>
                </a:r>
              </a:p>
              <a:p>
                <a:pPr algn="just"/>
                <a:endParaRPr lang="en-US" sz="3000" dirty="0" smtClean="0"/>
              </a:p>
              <a:p>
                <a:pPr algn="just"/>
                <a14:m>
                  <m:oMathPara xmlns:m="http://schemas.openxmlformats.org/officeDocument/2006/math">
                    <m:oMathParaPr>
                      <m:jc m:val="centerGroup"/>
                    </m:oMathParaPr>
                    <m:oMath xmlns:m="http://schemas.openxmlformats.org/officeDocument/2006/math">
                      <m:sSup>
                        <m:sSupPr>
                          <m:ctrlPr>
                            <a:rPr lang="en-US" sz="3600" i="1" smtClean="0">
                              <a:latin typeface="Cambria Math"/>
                              <a:cs typeface="Arial" pitchFamily="34" charset="0"/>
                            </a:rPr>
                          </m:ctrlPr>
                        </m:sSupPr>
                        <m:e>
                          <m:r>
                            <a:rPr lang="en-US" sz="3600" b="0" i="1" smtClean="0">
                              <a:latin typeface="Cambria Math"/>
                              <a:cs typeface="Arial" pitchFamily="34" charset="0"/>
                            </a:rPr>
                            <m:t>𝑔</m:t>
                          </m:r>
                        </m:e>
                        <m:sup>
                          <m:d>
                            <m:dPr>
                              <m:ctrlPr>
                                <a:rPr lang="en-US" sz="3600" b="0" i="1" smtClean="0">
                                  <a:latin typeface="Cambria Math"/>
                                  <a:cs typeface="Arial" pitchFamily="34" charset="0"/>
                                </a:rPr>
                              </m:ctrlPr>
                            </m:dPr>
                            <m:e>
                              <m:r>
                                <a:rPr lang="en-US" sz="3600" b="0" i="1" smtClean="0">
                                  <a:latin typeface="Cambria Math"/>
                                  <a:cs typeface="Arial" pitchFamily="34" charset="0"/>
                                </a:rPr>
                                <m:t>2</m:t>
                              </m:r>
                            </m:e>
                          </m:d>
                        </m:sup>
                      </m:sSup>
                      <m:d>
                        <m:dPr>
                          <m:ctrlPr>
                            <a:rPr lang="en-US" sz="3600" b="0" i="1" smtClean="0">
                              <a:latin typeface="Cambria Math"/>
                              <a:cs typeface="Arial" pitchFamily="34" charset="0"/>
                            </a:rPr>
                          </m:ctrlPr>
                        </m:dPr>
                        <m:e>
                          <m:sSub>
                            <m:sSubPr>
                              <m:ctrlPr>
                                <a:rPr lang="en-US" sz="3600" b="1" i="1" smtClean="0">
                                  <a:latin typeface="Cambria Math"/>
                                  <a:cs typeface="Arial" pitchFamily="34" charset="0"/>
                                </a:rPr>
                              </m:ctrlPr>
                            </m:sSubPr>
                            <m:e>
                              <m:r>
                                <a:rPr lang="en-US" sz="3600" b="1" i="1" smtClean="0">
                                  <a:latin typeface="Cambria Math"/>
                                  <a:cs typeface="Arial" pitchFamily="34" charset="0"/>
                                </a:rPr>
                                <m:t>𝒓</m:t>
                              </m:r>
                            </m:e>
                            <m:sub>
                              <m:r>
                                <a:rPr lang="en-US" sz="3600" b="1" i="1" smtClean="0">
                                  <a:latin typeface="Cambria Math"/>
                                  <a:cs typeface="Arial" pitchFamily="34" charset="0"/>
                                </a:rPr>
                                <m:t>𝟏</m:t>
                              </m:r>
                            </m:sub>
                          </m:sSub>
                          <m:r>
                            <a:rPr lang="en-US" sz="3600" b="0" i="1" smtClean="0">
                              <a:latin typeface="Cambria Math"/>
                              <a:cs typeface="Arial" pitchFamily="34" charset="0"/>
                            </a:rPr>
                            <m:t>,</m:t>
                          </m:r>
                          <m:sSub>
                            <m:sSubPr>
                              <m:ctrlPr>
                                <a:rPr lang="en-US" sz="3600" b="1" i="1" smtClean="0">
                                  <a:latin typeface="Cambria Math"/>
                                  <a:cs typeface="Arial" pitchFamily="34" charset="0"/>
                                </a:rPr>
                              </m:ctrlPr>
                            </m:sSubPr>
                            <m:e>
                              <m:r>
                                <a:rPr lang="en-US" sz="3600" b="1" i="1" smtClean="0">
                                  <a:latin typeface="Cambria Math"/>
                                  <a:cs typeface="Arial" pitchFamily="34" charset="0"/>
                                </a:rPr>
                                <m:t>𝒓</m:t>
                              </m:r>
                            </m:e>
                            <m:sub>
                              <m:r>
                                <a:rPr lang="en-US" sz="3600" b="1" i="1" smtClean="0">
                                  <a:latin typeface="Cambria Math"/>
                                  <a:cs typeface="Arial" pitchFamily="34" charset="0"/>
                                </a:rPr>
                                <m:t>𝟐</m:t>
                              </m:r>
                            </m:sub>
                          </m:sSub>
                        </m:e>
                      </m:d>
                      <m:r>
                        <a:rPr lang="en-US" sz="3600" b="0" i="1" smtClean="0">
                          <a:latin typeface="Cambria Math"/>
                          <a:cs typeface="Arial" pitchFamily="34" charset="0"/>
                        </a:rPr>
                        <m:t>=</m:t>
                      </m:r>
                      <m:f>
                        <m:fPr>
                          <m:ctrlPr>
                            <a:rPr lang="en-US" sz="3600" b="0" i="1" smtClean="0">
                              <a:latin typeface="Cambria Math"/>
                              <a:cs typeface="Arial" pitchFamily="34" charset="0"/>
                            </a:rPr>
                          </m:ctrlPr>
                        </m:fPr>
                        <m:num>
                          <m:d>
                            <m:dPr>
                              <m:begChr m:val="⟨"/>
                              <m:endChr m:val="⟩"/>
                              <m:ctrlPr>
                                <a:rPr lang="en-US" sz="3600" b="0" i="1" smtClean="0">
                                  <a:latin typeface="Cambria Math"/>
                                  <a:cs typeface="Arial" pitchFamily="34" charset="0"/>
                                </a:rPr>
                              </m:ctrlPr>
                            </m:dPr>
                            <m:e>
                              <m:r>
                                <a:rPr lang="en-US" sz="3600" b="0" i="1" smtClean="0">
                                  <a:latin typeface="Cambria Math"/>
                                  <a:cs typeface="Arial" pitchFamily="34" charset="0"/>
                                </a:rPr>
                                <m:t>𝐼</m:t>
                              </m:r>
                              <m:r>
                                <a:rPr lang="en-US" sz="3600" b="0" i="1" smtClean="0">
                                  <a:latin typeface="Cambria Math"/>
                                  <a:cs typeface="Arial" pitchFamily="34" charset="0"/>
                                </a:rPr>
                                <m:t>(</m:t>
                              </m:r>
                              <m:sSub>
                                <m:sSubPr>
                                  <m:ctrlPr>
                                    <a:rPr lang="en-US" sz="3600" b="1" i="1" smtClean="0">
                                      <a:latin typeface="Cambria Math"/>
                                      <a:cs typeface="Arial" pitchFamily="34" charset="0"/>
                                    </a:rPr>
                                  </m:ctrlPr>
                                </m:sSubPr>
                                <m:e>
                                  <m:r>
                                    <a:rPr lang="en-US" sz="3600" b="1" i="1" smtClean="0">
                                      <a:latin typeface="Cambria Math"/>
                                      <a:cs typeface="Arial" pitchFamily="34" charset="0"/>
                                    </a:rPr>
                                    <m:t>𝒓</m:t>
                                  </m:r>
                                </m:e>
                                <m:sub>
                                  <m:r>
                                    <a:rPr lang="en-US" sz="3600" b="1" i="1" smtClean="0">
                                      <a:latin typeface="Cambria Math"/>
                                      <a:cs typeface="Arial" pitchFamily="34" charset="0"/>
                                    </a:rPr>
                                    <m:t>𝟏</m:t>
                                  </m:r>
                                </m:sub>
                              </m:sSub>
                              <m:r>
                                <a:rPr lang="en-US" sz="3600" b="0" i="1" smtClean="0">
                                  <a:latin typeface="Cambria Math"/>
                                  <a:cs typeface="Arial" pitchFamily="34" charset="0"/>
                                </a:rPr>
                                <m:t>)</m:t>
                              </m:r>
                              <m:r>
                                <a:rPr lang="en-US" sz="3600" b="0" i="1" smtClean="0">
                                  <a:latin typeface="Cambria Math"/>
                                  <a:ea typeface="Cambria Math"/>
                                  <a:cs typeface="Arial" pitchFamily="34" charset="0"/>
                                </a:rPr>
                                <m:t>∙</m:t>
                              </m:r>
                              <m:r>
                                <a:rPr lang="en-US" sz="3600" b="0" i="1" smtClean="0">
                                  <a:latin typeface="Cambria Math"/>
                                  <a:ea typeface="Cambria Math"/>
                                  <a:cs typeface="Arial" pitchFamily="34" charset="0"/>
                                </a:rPr>
                                <m:t>𝐼</m:t>
                              </m:r>
                              <m:r>
                                <a:rPr lang="en-US" sz="3600" b="0" i="1" smtClean="0">
                                  <a:latin typeface="Cambria Math"/>
                                  <a:ea typeface="Cambria Math"/>
                                  <a:cs typeface="Arial" pitchFamily="34" charset="0"/>
                                </a:rPr>
                                <m:t>(</m:t>
                              </m:r>
                              <m:sSub>
                                <m:sSubPr>
                                  <m:ctrlPr>
                                    <a:rPr lang="en-US" sz="3600" b="1" i="1" smtClean="0">
                                      <a:latin typeface="Cambria Math"/>
                                      <a:ea typeface="Cambria Math"/>
                                      <a:cs typeface="Arial" pitchFamily="34" charset="0"/>
                                    </a:rPr>
                                  </m:ctrlPr>
                                </m:sSubPr>
                                <m:e>
                                  <m:r>
                                    <a:rPr lang="en-US" sz="3600" b="1" i="1" smtClean="0">
                                      <a:latin typeface="Cambria Math"/>
                                      <a:ea typeface="Cambria Math"/>
                                      <a:cs typeface="Arial" pitchFamily="34" charset="0"/>
                                    </a:rPr>
                                    <m:t>𝒓</m:t>
                                  </m:r>
                                </m:e>
                                <m:sub>
                                  <m:r>
                                    <a:rPr lang="en-US" sz="3600" b="1" i="1" smtClean="0">
                                      <a:latin typeface="Cambria Math"/>
                                      <a:ea typeface="Cambria Math"/>
                                      <a:cs typeface="Arial" pitchFamily="34" charset="0"/>
                                    </a:rPr>
                                    <m:t>𝟐</m:t>
                                  </m:r>
                                </m:sub>
                              </m:sSub>
                              <m:r>
                                <a:rPr lang="en-US" sz="3600" b="0" i="1" smtClean="0">
                                  <a:latin typeface="Cambria Math"/>
                                  <a:ea typeface="Cambria Math"/>
                                  <a:cs typeface="Arial" pitchFamily="34" charset="0"/>
                                </a:rPr>
                                <m:t>)</m:t>
                              </m:r>
                            </m:e>
                          </m:d>
                        </m:num>
                        <m:den>
                          <m:d>
                            <m:dPr>
                              <m:begChr m:val="⟨"/>
                              <m:endChr m:val="⟩"/>
                              <m:ctrlPr>
                                <a:rPr lang="en-US" sz="3600" b="0" i="1" smtClean="0">
                                  <a:latin typeface="Cambria Math"/>
                                  <a:cs typeface="Arial" pitchFamily="34" charset="0"/>
                                </a:rPr>
                              </m:ctrlPr>
                            </m:dPr>
                            <m:e>
                              <m:r>
                                <a:rPr lang="en-US" sz="3600" i="1">
                                  <a:latin typeface="Cambria Math"/>
                                  <a:cs typeface="Arial" pitchFamily="34" charset="0"/>
                                </a:rPr>
                                <m:t>𝐼</m:t>
                              </m:r>
                              <m:r>
                                <a:rPr lang="en-US" sz="3600" i="1">
                                  <a:latin typeface="Cambria Math"/>
                                  <a:cs typeface="Arial" pitchFamily="34" charset="0"/>
                                </a:rPr>
                                <m:t>(</m:t>
                              </m:r>
                              <m:sSub>
                                <m:sSubPr>
                                  <m:ctrlPr>
                                    <a:rPr lang="en-US" sz="3600" b="1" i="1">
                                      <a:latin typeface="Cambria Math"/>
                                      <a:cs typeface="Arial" pitchFamily="34" charset="0"/>
                                    </a:rPr>
                                  </m:ctrlPr>
                                </m:sSubPr>
                                <m:e>
                                  <m:r>
                                    <a:rPr lang="en-US" sz="3600" b="1" i="1">
                                      <a:latin typeface="Cambria Math"/>
                                      <a:cs typeface="Arial" pitchFamily="34" charset="0"/>
                                    </a:rPr>
                                    <m:t>𝒓</m:t>
                                  </m:r>
                                </m:e>
                                <m:sub>
                                  <m:r>
                                    <a:rPr lang="en-US" sz="3600" b="1" i="1">
                                      <a:latin typeface="Cambria Math"/>
                                      <a:cs typeface="Arial" pitchFamily="34" charset="0"/>
                                    </a:rPr>
                                    <m:t>𝟏</m:t>
                                  </m:r>
                                </m:sub>
                              </m:sSub>
                              <m:r>
                                <a:rPr lang="en-US" sz="3600" i="1">
                                  <a:latin typeface="Cambria Math"/>
                                  <a:cs typeface="Arial" pitchFamily="34" charset="0"/>
                                </a:rPr>
                                <m:t>)</m:t>
                              </m:r>
                            </m:e>
                          </m:d>
                          <m:d>
                            <m:dPr>
                              <m:begChr m:val="⟨"/>
                              <m:endChr m:val="⟩"/>
                              <m:ctrlPr>
                                <a:rPr lang="en-US" sz="3600" i="1">
                                  <a:latin typeface="Cambria Math"/>
                                  <a:cs typeface="Arial" pitchFamily="34" charset="0"/>
                                </a:rPr>
                              </m:ctrlPr>
                            </m:dPr>
                            <m:e>
                              <m:r>
                                <a:rPr lang="en-US" sz="3600" i="1">
                                  <a:latin typeface="Cambria Math"/>
                                  <a:cs typeface="Arial" pitchFamily="34" charset="0"/>
                                </a:rPr>
                                <m:t>𝐼</m:t>
                              </m:r>
                              <m:r>
                                <a:rPr lang="en-US" sz="3600" i="1">
                                  <a:latin typeface="Cambria Math"/>
                                  <a:cs typeface="Arial" pitchFamily="34" charset="0"/>
                                </a:rPr>
                                <m:t>(</m:t>
                              </m:r>
                              <m:sSub>
                                <m:sSubPr>
                                  <m:ctrlPr>
                                    <a:rPr lang="en-US" sz="3600" b="1" i="1">
                                      <a:latin typeface="Cambria Math"/>
                                      <a:cs typeface="Arial" pitchFamily="34" charset="0"/>
                                    </a:rPr>
                                  </m:ctrlPr>
                                </m:sSubPr>
                                <m:e>
                                  <m:r>
                                    <a:rPr lang="en-US" sz="3600" b="1" i="1">
                                      <a:latin typeface="Cambria Math"/>
                                      <a:cs typeface="Arial" pitchFamily="34" charset="0"/>
                                    </a:rPr>
                                    <m:t>𝒓</m:t>
                                  </m:r>
                                </m:e>
                                <m:sub>
                                  <m:r>
                                    <a:rPr lang="en-US" sz="3600" b="1" i="1" smtClean="0">
                                      <a:latin typeface="Cambria Math"/>
                                      <a:cs typeface="Arial" pitchFamily="34" charset="0"/>
                                    </a:rPr>
                                    <m:t>𝟐</m:t>
                                  </m:r>
                                </m:sub>
                              </m:sSub>
                              <m:r>
                                <a:rPr lang="en-US" sz="3600" i="1">
                                  <a:latin typeface="Cambria Math"/>
                                  <a:cs typeface="Arial" pitchFamily="34" charset="0"/>
                                </a:rPr>
                                <m:t>)</m:t>
                              </m:r>
                            </m:e>
                          </m:d>
                        </m:den>
                      </m:f>
                      <m:r>
                        <a:rPr lang="en-US" sz="3600" b="0" i="1" smtClean="0">
                          <a:latin typeface="Cambria Math"/>
                          <a:cs typeface="Arial" pitchFamily="34" charset="0"/>
                        </a:rPr>
                        <m:t>.</m:t>
                      </m:r>
                    </m:oMath>
                  </m:oMathPara>
                </a14:m>
                <a:endParaRPr lang="en-US" sz="3600" dirty="0" smtClean="0">
                  <a:latin typeface="Arial" pitchFamily="34" charset="0"/>
                  <a:cs typeface="Arial" pitchFamily="34" charset="0"/>
                </a:endParaRPr>
              </a:p>
              <a:p>
                <a:pPr algn="just"/>
                <a:endParaRPr lang="en-US" sz="3600" dirty="0">
                  <a:latin typeface="Arial" pitchFamily="34" charset="0"/>
                  <a:cs typeface="Arial" pitchFamily="34" charset="0"/>
                </a:endParaRPr>
              </a:p>
              <a:p>
                <a:pPr algn="just"/>
                <a:r>
                  <a:rPr lang="en-US" sz="3200" dirty="0" smtClean="0">
                    <a:latin typeface="Arial" pitchFamily="34" charset="0"/>
                    <a:cs typeface="Arial" pitchFamily="34" charset="0"/>
                  </a:rPr>
                  <a:t>- For stationary chaotic sources [3l]</a:t>
                </a:r>
              </a:p>
              <a:p>
                <a:pPr algn="just"/>
                <a:endParaRPr lang="en-US" sz="3000" dirty="0" smtClean="0">
                  <a:latin typeface="Arial" pitchFamily="34" charset="0"/>
                  <a:cs typeface="Arial" pitchFamily="34" charset="0"/>
                </a:endParaRPr>
              </a:p>
              <a:p>
                <a:pPr algn="just"/>
                <a14:m>
                  <m:oMathPara xmlns:m="http://schemas.openxmlformats.org/officeDocument/2006/math">
                    <m:oMathParaPr>
                      <m:jc m:val="centerGroup"/>
                    </m:oMathParaPr>
                    <m:oMath xmlns:m="http://schemas.openxmlformats.org/officeDocument/2006/math">
                      <m:sSup>
                        <m:sSupPr>
                          <m:ctrlPr>
                            <a:rPr lang="en-US" sz="3600" i="1">
                              <a:latin typeface="Cambria Math"/>
                              <a:cs typeface="Arial" pitchFamily="34" charset="0"/>
                            </a:rPr>
                          </m:ctrlPr>
                        </m:sSupPr>
                        <m:e>
                          <m:r>
                            <a:rPr lang="en-US" sz="3600" i="1">
                              <a:latin typeface="Cambria Math"/>
                              <a:cs typeface="Arial" pitchFamily="34" charset="0"/>
                            </a:rPr>
                            <m:t>𝑔</m:t>
                          </m:r>
                        </m:e>
                        <m:sup>
                          <m:d>
                            <m:dPr>
                              <m:ctrlPr>
                                <a:rPr lang="en-US" sz="3600" i="1">
                                  <a:latin typeface="Cambria Math"/>
                                  <a:cs typeface="Arial" pitchFamily="34" charset="0"/>
                                </a:rPr>
                              </m:ctrlPr>
                            </m:dPr>
                            <m:e>
                              <m:r>
                                <a:rPr lang="en-US" sz="3600" i="1">
                                  <a:latin typeface="Cambria Math"/>
                                  <a:cs typeface="Arial" pitchFamily="34" charset="0"/>
                                </a:rPr>
                                <m:t>2</m:t>
                              </m:r>
                            </m:e>
                          </m:d>
                        </m:sup>
                      </m:sSup>
                      <m:d>
                        <m:dPr>
                          <m:ctrlPr>
                            <a:rPr lang="en-US" sz="3600" i="1">
                              <a:latin typeface="Cambria Math"/>
                              <a:cs typeface="Arial" pitchFamily="34" charset="0"/>
                            </a:rPr>
                          </m:ctrlPr>
                        </m:dPr>
                        <m:e>
                          <m:sSub>
                            <m:sSubPr>
                              <m:ctrlPr>
                                <a:rPr lang="en-US" sz="3600" b="1" i="1">
                                  <a:latin typeface="Cambria Math"/>
                                  <a:cs typeface="Arial" pitchFamily="34" charset="0"/>
                                </a:rPr>
                              </m:ctrlPr>
                            </m:sSubPr>
                            <m:e>
                              <m:r>
                                <a:rPr lang="en-US" sz="3600" b="1" i="1">
                                  <a:latin typeface="Cambria Math"/>
                                  <a:cs typeface="Arial" pitchFamily="34" charset="0"/>
                                </a:rPr>
                                <m:t>𝒓</m:t>
                              </m:r>
                            </m:e>
                            <m:sub>
                              <m:r>
                                <a:rPr lang="en-US" sz="3600" b="1" i="1">
                                  <a:latin typeface="Cambria Math"/>
                                  <a:cs typeface="Arial" pitchFamily="34" charset="0"/>
                                </a:rPr>
                                <m:t>𝟏</m:t>
                              </m:r>
                            </m:sub>
                          </m:sSub>
                          <m:r>
                            <a:rPr lang="en-US" sz="3600" i="1">
                              <a:latin typeface="Cambria Math"/>
                              <a:cs typeface="Arial" pitchFamily="34" charset="0"/>
                            </a:rPr>
                            <m:t>,</m:t>
                          </m:r>
                          <m:sSub>
                            <m:sSubPr>
                              <m:ctrlPr>
                                <a:rPr lang="en-US" sz="3600" b="1" i="1">
                                  <a:latin typeface="Cambria Math"/>
                                  <a:cs typeface="Arial" pitchFamily="34" charset="0"/>
                                </a:rPr>
                              </m:ctrlPr>
                            </m:sSubPr>
                            <m:e>
                              <m:r>
                                <a:rPr lang="en-US" sz="3600" b="1" i="1">
                                  <a:latin typeface="Cambria Math"/>
                                  <a:cs typeface="Arial" pitchFamily="34" charset="0"/>
                                </a:rPr>
                                <m:t>𝒓</m:t>
                              </m:r>
                            </m:e>
                            <m:sub>
                              <m:r>
                                <a:rPr lang="en-US" sz="3600" b="1" i="1">
                                  <a:latin typeface="Cambria Math"/>
                                  <a:cs typeface="Arial" pitchFamily="34" charset="0"/>
                                </a:rPr>
                                <m:t>𝟐</m:t>
                              </m:r>
                            </m:sub>
                          </m:sSub>
                        </m:e>
                      </m:d>
                      <m:r>
                        <a:rPr lang="en-US" sz="3600" i="1">
                          <a:latin typeface="Cambria Math"/>
                          <a:cs typeface="Arial" pitchFamily="34" charset="0"/>
                        </a:rPr>
                        <m:t>=</m:t>
                      </m:r>
                      <m:sSup>
                        <m:sSupPr>
                          <m:ctrlPr>
                            <a:rPr lang="en-US" sz="3600" i="1" smtClean="0">
                              <a:latin typeface="Cambria Math"/>
                              <a:cs typeface="Arial" pitchFamily="34" charset="0"/>
                            </a:rPr>
                          </m:ctrlPr>
                        </m:sSupPr>
                        <m:e>
                          <m:r>
                            <a:rPr lang="en-US" sz="3600" i="1">
                              <a:latin typeface="Cambria Math"/>
                              <a:cs typeface="Arial" pitchFamily="34" charset="0"/>
                            </a:rPr>
                            <m:t>1+</m:t>
                          </m:r>
                          <m:f>
                            <m:fPr>
                              <m:ctrlPr>
                                <a:rPr lang="en-US" sz="3600" i="1">
                                  <a:latin typeface="Cambria Math"/>
                                  <a:cs typeface="Arial" pitchFamily="34" charset="0"/>
                                </a:rPr>
                              </m:ctrlPr>
                            </m:fPr>
                            <m:num>
                              <m:sSub>
                                <m:sSubPr>
                                  <m:ctrlPr>
                                    <a:rPr lang="en-US" sz="3600" i="1">
                                      <a:latin typeface="Cambria Math"/>
                                      <a:ea typeface="Cambria Math"/>
                                      <a:cs typeface="Arial" pitchFamily="34" charset="0"/>
                                    </a:rPr>
                                  </m:ctrlPr>
                                </m:sSubPr>
                                <m:e>
                                  <m:r>
                                    <a:rPr lang="en-US" sz="3600" i="1">
                                      <a:latin typeface="Cambria Math"/>
                                      <a:ea typeface="Cambria Math"/>
                                      <a:cs typeface="Arial" pitchFamily="34" charset="0"/>
                                    </a:rPr>
                                    <m:t>𝜏</m:t>
                                  </m:r>
                                </m:e>
                                <m:sub>
                                  <m:r>
                                    <a:rPr lang="en-US" sz="3600" i="1">
                                      <a:latin typeface="Cambria Math"/>
                                      <a:ea typeface="Cambria Math"/>
                                      <a:cs typeface="Arial" pitchFamily="34" charset="0"/>
                                    </a:rPr>
                                    <m:t>𝑐</m:t>
                                  </m:r>
                                </m:sub>
                              </m:sSub>
                            </m:num>
                            <m:den>
                              <m:r>
                                <a:rPr lang="en-US" sz="3600" i="1">
                                  <a:latin typeface="Cambria Math"/>
                                  <a:ea typeface="Cambria Math"/>
                                  <a:cs typeface="Arial" pitchFamily="34" charset="0"/>
                                </a:rPr>
                                <m:t>𝑇</m:t>
                              </m:r>
                            </m:den>
                          </m:f>
                          <m:d>
                            <m:dPr>
                              <m:begChr m:val="|"/>
                              <m:endChr m:val="|"/>
                              <m:ctrlPr>
                                <a:rPr lang="en-US" sz="3600" i="1">
                                  <a:latin typeface="Cambria Math"/>
                                  <a:cs typeface="Arial" pitchFamily="34" charset="0"/>
                                </a:rPr>
                              </m:ctrlPr>
                            </m:dPr>
                            <m:e>
                              <m:r>
                                <a:rPr lang="en-US" sz="3600" i="1" smtClean="0">
                                  <a:latin typeface="Cambria Math"/>
                                  <a:ea typeface="Cambria Math"/>
                                  <a:cs typeface="Arial" pitchFamily="34" charset="0"/>
                                </a:rPr>
                                <m:t>𝛾</m:t>
                              </m:r>
                              <m:r>
                                <a:rPr lang="en-US" sz="3600" i="1">
                                  <a:latin typeface="Cambria Math"/>
                                  <a:ea typeface="Cambria Math"/>
                                  <a:cs typeface="Arial" pitchFamily="34" charset="0"/>
                                </a:rPr>
                                <m:t>(</m:t>
                              </m:r>
                              <m:sSub>
                                <m:sSubPr>
                                  <m:ctrlPr>
                                    <a:rPr lang="en-US" sz="3600" b="1" i="1">
                                      <a:latin typeface="Cambria Math"/>
                                      <a:cs typeface="Arial" pitchFamily="34" charset="0"/>
                                    </a:rPr>
                                  </m:ctrlPr>
                                </m:sSubPr>
                                <m:e>
                                  <m:r>
                                    <a:rPr lang="en-US" sz="3600" b="1" i="1">
                                      <a:latin typeface="Cambria Math"/>
                                      <a:cs typeface="Arial" pitchFamily="34" charset="0"/>
                                    </a:rPr>
                                    <m:t>𝒓</m:t>
                                  </m:r>
                                </m:e>
                                <m:sub>
                                  <m:r>
                                    <a:rPr lang="en-US" sz="3600" b="1" i="1">
                                      <a:latin typeface="Cambria Math"/>
                                      <a:cs typeface="Arial" pitchFamily="34" charset="0"/>
                                    </a:rPr>
                                    <m:t>𝟏</m:t>
                                  </m:r>
                                </m:sub>
                              </m:sSub>
                              <m:r>
                                <a:rPr lang="en-US" sz="3600" i="1">
                                  <a:latin typeface="Cambria Math"/>
                                  <a:cs typeface="Arial" pitchFamily="34" charset="0"/>
                                </a:rPr>
                                <m:t>,</m:t>
                              </m:r>
                              <m:sSub>
                                <m:sSubPr>
                                  <m:ctrlPr>
                                    <a:rPr lang="en-US" sz="3600" b="1" i="1">
                                      <a:latin typeface="Cambria Math"/>
                                      <a:cs typeface="Arial" pitchFamily="34" charset="0"/>
                                    </a:rPr>
                                  </m:ctrlPr>
                                </m:sSubPr>
                                <m:e>
                                  <m:r>
                                    <a:rPr lang="en-US" sz="3600" b="1" i="1">
                                      <a:latin typeface="Cambria Math"/>
                                      <a:cs typeface="Arial" pitchFamily="34" charset="0"/>
                                    </a:rPr>
                                    <m:t>𝒓</m:t>
                                  </m:r>
                                </m:e>
                                <m:sub>
                                  <m:r>
                                    <a:rPr lang="en-US" sz="3600" b="1" i="1">
                                      <a:latin typeface="Cambria Math"/>
                                      <a:cs typeface="Arial" pitchFamily="34" charset="0"/>
                                    </a:rPr>
                                    <m:t>𝟐</m:t>
                                  </m:r>
                                </m:sub>
                              </m:sSub>
                              <m:r>
                                <a:rPr lang="en-US" sz="3600" i="1">
                                  <a:latin typeface="Cambria Math"/>
                                  <a:cs typeface="Arial" pitchFamily="34" charset="0"/>
                                </a:rPr>
                                <m:t>)</m:t>
                              </m:r>
                            </m:e>
                          </m:d>
                        </m:e>
                        <m:sup>
                          <m:r>
                            <a:rPr lang="en-US" sz="3600" b="0" i="1" smtClean="0">
                              <a:latin typeface="Cambria Math"/>
                              <a:cs typeface="Arial" pitchFamily="34" charset="0"/>
                            </a:rPr>
                            <m:t>2</m:t>
                          </m:r>
                        </m:sup>
                      </m:sSup>
                      <m:r>
                        <a:rPr lang="en-US" sz="3600" b="0" i="1" smtClean="0">
                          <a:latin typeface="Cambria Math"/>
                          <a:cs typeface="Arial" pitchFamily="34" charset="0"/>
                        </a:rPr>
                        <m:t>.</m:t>
                      </m:r>
                    </m:oMath>
                  </m:oMathPara>
                </a14:m>
                <a:endParaRPr lang="en-US" sz="3600" dirty="0" smtClean="0">
                  <a:latin typeface="Arial" pitchFamily="34" charset="0"/>
                  <a:cs typeface="Arial" pitchFamily="34" charset="0"/>
                </a:endParaRPr>
              </a:p>
              <a:p>
                <a:pPr algn="just"/>
                <a14:m>
                  <m:oMath xmlns:m="http://schemas.openxmlformats.org/officeDocument/2006/math">
                    <m:sSub>
                      <m:sSubPr>
                        <m:ctrlPr>
                          <a:rPr lang="en-US" sz="3600" i="1">
                            <a:latin typeface="Cambria Math"/>
                            <a:ea typeface="Cambria Math"/>
                            <a:cs typeface="Arial" pitchFamily="34" charset="0"/>
                          </a:rPr>
                        </m:ctrlPr>
                      </m:sSubPr>
                      <m:e>
                        <m:r>
                          <a:rPr lang="en-US" sz="3600" i="1">
                            <a:latin typeface="Cambria Math"/>
                            <a:ea typeface="Cambria Math"/>
                            <a:cs typeface="Arial" pitchFamily="34" charset="0"/>
                          </a:rPr>
                          <m:t>𝜏</m:t>
                        </m:r>
                      </m:e>
                      <m:sub>
                        <m:r>
                          <a:rPr lang="en-US" sz="3600" i="1">
                            <a:latin typeface="Cambria Math"/>
                            <a:ea typeface="Cambria Math"/>
                            <a:cs typeface="Arial" pitchFamily="34" charset="0"/>
                          </a:rPr>
                          <m:t>𝑐</m:t>
                        </m:r>
                      </m:sub>
                    </m:sSub>
                  </m:oMath>
                </a14:m>
                <a:r>
                  <a:rPr lang="en-US" sz="3600" dirty="0" smtClean="0">
                    <a:latin typeface="Arial" pitchFamily="34" charset="0"/>
                    <a:cs typeface="Arial" pitchFamily="34" charset="0"/>
                  </a:rPr>
                  <a:t> </a:t>
                </a:r>
                <a:r>
                  <a:rPr lang="en-US" sz="3200" dirty="0" smtClean="0">
                    <a:latin typeface="Arial" pitchFamily="34" charset="0"/>
                    <a:cs typeface="Arial" pitchFamily="34" charset="0"/>
                  </a:rPr>
                  <a:t>- </a:t>
                </a:r>
                <a:r>
                  <a:rPr lang="en-US" sz="3200" dirty="0" smtClean="0">
                    <a:latin typeface="Arial" pitchFamily="34" charset="0"/>
                    <a:cs typeface="Arial" pitchFamily="34" charset="0"/>
                  </a:rPr>
                  <a:t>coherence time</a:t>
                </a:r>
                <a:r>
                  <a:rPr lang="en-US" sz="3000" dirty="0" smtClean="0">
                    <a:latin typeface="Arial" pitchFamily="34" charset="0"/>
                    <a:cs typeface="Arial" pitchFamily="34" charset="0"/>
                  </a:rPr>
                  <a:t>;</a:t>
                </a:r>
              </a:p>
              <a:p>
                <a:pPr algn="just"/>
                <a14:m>
                  <m:oMath xmlns:m="http://schemas.openxmlformats.org/officeDocument/2006/math">
                    <m:r>
                      <a:rPr lang="en-US" sz="3200" i="1">
                        <a:latin typeface="Cambria Math"/>
                        <a:ea typeface="Cambria Math"/>
                        <a:cs typeface="Arial" pitchFamily="34" charset="0"/>
                      </a:rPr>
                      <m:t>𝑇</m:t>
                    </m:r>
                  </m:oMath>
                </a14:m>
                <a:r>
                  <a:rPr lang="en-US" sz="3000" dirty="0" smtClean="0">
                    <a:latin typeface="Arial" pitchFamily="34" charset="0"/>
                    <a:cs typeface="Arial" pitchFamily="34" charset="0"/>
                  </a:rPr>
                  <a:t> </a:t>
                </a:r>
                <a:r>
                  <a:rPr lang="en-US" sz="3200" dirty="0" smtClean="0">
                    <a:latin typeface="Arial" pitchFamily="34" charset="0"/>
                    <a:cs typeface="Arial" pitchFamily="34" charset="0"/>
                  </a:rPr>
                  <a:t>– pulse duration;</a:t>
                </a:r>
              </a:p>
              <a:p>
                <a:pPr algn="just"/>
                <a14:m>
                  <m:oMath xmlns:m="http://schemas.openxmlformats.org/officeDocument/2006/math">
                    <m:r>
                      <a:rPr lang="en-US" sz="3200" i="1">
                        <a:latin typeface="Cambria Math"/>
                        <a:ea typeface="Cambria Math"/>
                        <a:cs typeface="Arial" pitchFamily="34" charset="0"/>
                      </a:rPr>
                      <m:t>𝛾</m:t>
                    </m:r>
                    <m:r>
                      <a:rPr lang="en-US" sz="3200" i="1">
                        <a:latin typeface="Cambria Math"/>
                        <a:ea typeface="Cambria Math"/>
                        <a:cs typeface="Arial" pitchFamily="34" charset="0"/>
                      </a:rPr>
                      <m:t>(</m:t>
                    </m:r>
                    <m:sSub>
                      <m:sSubPr>
                        <m:ctrlPr>
                          <a:rPr lang="en-US" sz="3200" b="1" i="1">
                            <a:latin typeface="Cambria Math"/>
                            <a:cs typeface="Arial" pitchFamily="34" charset="0"/>
                          </a:rPr>
                        </m:ctrlPr>
                      </m:sSubPr>
                      <m:e>
                        <m:r>
                          <a:rPr lang="en-US" sz="3200" b="1" i="1">
                            <a:latin typeface="Cambria Math"/>
                            <a:cs typeface="Arial" pitchFamily="34" charset="0"/>
                          </a:rPr>
                          <m:t>𝒓</m:t>
                        </m:r>
                      </m:e>
                      <m:sub>
                        <m:r>
                          <a:rPr lang="en-US" sz="3200" b="1" i="1">
                            <a:latin typeface="Cambria Math"/>
                            <a:cs typeface="Arial" pitchFamily="34" charset="0"/>
                          </a:rPr>
                          <m:t>𝟏</m:t>
                        </m:r>
                      </m:sub>
                    </m:sSub>
                    <m:r>
                      <a:rPr lang="en-US" sz="3200" i="1">
                        <a:latin typeface="Cambria Math"/>
                        <a:cs typeface="Arial" pitchFamily="34" charset="0"/>
                      </a:rPr>
                      <m:t>,</m:t>
                    </m:r>
                    <m:sSub>
                      <m:sSubPr>
                        <m:ctrlPr>
                          <a:rPr lang="en-US" sz="3200" b="1" i="1">
                            <a:latin typeface="Cambria Math"/>
                            <a:cs typeface="Arial" pitchFamily="34" charset="0"/>
                          </a:rPr>
                        </m:ctrlPr>
                      </m:sSubPr>
                      <m:e>
                        <m:r>
                          <a:rPr lang="en-US" sz="3200" b="1" i="1">
                            <a:latin typeface="Cambria Math"/>
                            <a:cs typeface="Arial" pitchFamily="34" charset="0"/>
                          </a:rPr>
                          <m:t>𝒓</m:t>
                        </m:r>
                      </m:e>
                      <m:sub>
                        <m:r>
                          <a:rPr lang="en-US" sz="3200" b="1" i="1">
                            <a:latin typeface="Cambria Math"/>
                            <a:cs typeface="Arial" pitchFamily="34" charset="0"/>
                          </a:rPr>
                          <m:t>𝟐</m:t>
                        </m:r>
                      </m:sub>
                    </m:sSub>
                    <m:r>
                      <a:rPr lang="en-US" sz="3200" i="1">
                        <a:latin typeface="Cambria Math"/>
                        <a:cs typeface="Arial" pitchFamily="34" charset="0"/>
                      </a:rPr>
                      <m:t>)</m:t>
                    </m:r>
                  </m:oMath>
                </a14:m>
                <a:r>
                  <a:rPr lang="en-US" sz="3000" dirty="0" smtClean="0">
                    <a:latin typeface="Arial" pitchFamily="34" charset="0"/>
                    <a:cs typeface="Arial" pitchFamily="34" charset="0"/>
                  </a:rPr>
                  <a:t> </a:t>
                </a:r>
                <a:r>
                  <a:rPr lang="en-US" sz="3200" dirty="0" smtClean="0">
                    <a:latin typeface="Arial" pitchFamily="34" charset="0"/>
                    <a:cs typeface="Arial" pitchFamily="34" charset="0"/>
                  </a:rPr>
                  <a:t>– complex degree of coherence.</a:t>
                </a:r>
              </a:p>
              <a:p>
                <a:pPr algn="just"/>
                <a:endParaRPr lang="en-US" sz="3200" dirty="0">
                  <a:latin typeface="Arial" pitchFamily="34" charset="0"/>
                  <a:cs typeface="Arial" pitchFamily="34" charset="0"/>
                </a:endParaRPr>
              </a:p>
              <a:p>
                <a:pPr algn="just"/>
                <a:r>
                  <a:rPr lang="en-US" sz="3200" dirty="0" smtClean="0">
                    <a:latin typeface="Arial" pitchFamily="34" charset="0"/>
                    <a:cs typeface="Arial" pitchFamily="34" charset="0"/>
                  </a:rPr>
                  <a:t>FELs based on SASE principles obey Gaussian statistics in linear and deep non-linear regimes [4].</a:t>
                </a:r>
              </a:p>
            </p:txBody>
          </p:sp>
        </mc:Choice>
        <mc:Fallback>
          <p:sp>
            <p:nvSpPr>
              <p:cNvPr id="68" name="TextBox 67"/>
              <p:cNvSpPr txBox="1">
                <a:spLocks noRot="1" noChangeAspect="1" noMove="1" noResize="1" noEditPoints="1" noAdjustHandles="1" noChangeArrowheads="1" noChangeShapeType="1" noTextEdit="1"/>
              </p:cNvSpPr>
              <p:nvPr/>
            </p:nvSpPr>
            <p:spPr>
              <a:xfrm>
                <a:off x="1856125" y="11022783"/>
                <a:ext cx="10443421" cy="7682616"/>
              </a:xfrm>
              <a:prstGeom prst="rect">
                <a:avLst/>
              </a:prstGeom>
              <a:blipFill rotWithShape="1">
                <a:blip r:embed="rId5"/>
                <a:stretch>
                  <a:fillRect l="-1459" t="-1032" r="-1459" b="-1667"/>
                </a:stretch>
              </a:blipFill>
            </p:spPr>
            <p:txBody>
              <a:bodyPr/>
              <a:lstStyle/>
              <a:p>
                <a:r>
                  <a:rPr lang="de-DE">
                    <a:noFill/>
                  </a:rPr>
                  <a:t> </a:t>
                </a:r>
              </a:p>
            </p:txBody>
          </p:sp>
        </mc:Fallback>
      </mc:AlternateContent>
      <p:sp>
        <p:nvSpPr>
          <p:cNvPr id="69" name="Прямоугольник 23"/>
          <p:cNvSpPr/>
          <p:nvPr/>
        </p:nvSpPr>
        <p:spPr bwMode="auto">
          <a:xfrm>
            <a:off x="1901075" y="10341256"/>
            <a:ext cx="795053" cy="661719"/>
          </a:xfrm>
          <a:prstGeom prst="rect">
            <a:avLst/>
          </a:prstGeom>
          <a:solidFill>
            <a:srgbClr val="F28E00"/>
          </a:solidFill>
          <a:ln w="9525" cap="flat" cmpd="sng" algn="ctr">
            <a:solidFill>
              <a:srgbClr val="FFA5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1.</a:t>
            </a:r>
            <a:endParaRPr lang="de-DE" sz="4000" b="1" dirty="0">
              <a:solidFill>
                <a:schemeClr val="bg1"/>
              </a:solidFill>
            </a:endParaRPr>
          </a:p>
        </p:txBody>
      </p:sp>
      <p:sp>
        <p:nvSpPr>
          <p:cNvPr id="70" name="TextBox 69"/>
          <p:cNvSpPr txBox="1"/>
          <p:nvPr/>
        </p:nvSpPr>
        <p:spPr>
          <a:xfrm>
            <a:off x="2817637" y="10341256"/>
            <a:ext cx="7023077" cy="707886"/>
          </a:xfrm>
          <a:prstGeom prst="rect">
            <a:avLst/>
          </a:prstGeom>
          <a:noFill/>
        </p:spPr>
        <p:txBody>
          <a:bodyPr wrap="square" rtlCol="0">
            <a:spAutoFit/>
          </a:bodyPr>
          <a:lstStyle/>
          <a:p>
            <a:pPr algn="just"/>
            <a:r>
              <a:rPr lang="en-US" sz="4000" b="1" dirty="0" smtClean="0">
                <a:solidFill>
                  <a:srgbClr val="F28E00"/>
                </a:solidFill>
              </a:rPr>
              <a:t>Correlation functions</a:t>
            </a:r>
            <a:endParaRPr lang="en-US" sz="4000" b="1" dirty="0">
              <a:solidFill>
                <a:srgbClr val="F28E00"/>
              </a:solidFill>
              <a:latin typeface="Arial" pitchFamily="34" charset="0"/>
              <a:cs typeface="Arial" pitchFamily="34" charset="0"/>
            </a:endParaRPr>
          </a:p>
        </p:txBody>
      </p:sp>
      <p:sp>
        <p:nvSpPr>
          <p:cNvPr id="71" name="TextBox 70"/>
          <p:cNvSpPr txBox="1"/>
          <p:nvPr/>
        </p:nvSpPr>
        <p:spPr>
          <a:xfrm>
            <a:off x="22911912" y="11053216"/>
            <a:ext cx="5497897" cy="6494085"/>
          </a:xfrm>
          <a:prstGeom prst="rect">
            <a:avLst/>
          </a:prstGeom>
          <a:noFill/>
        </p:spPr>
        <p:txBody>
          <a:bodyPr wrap="square" rtlCol="0">
            <a:spAutoFit/>
          </a:bodyPr>
          <a:lstStyle/>
          <a:p>
            <a:pPr marL="457200" indent="-457200" algn="just">
              <a:buFontTx/>
              <a:buChar char="-"/>
            </a:pPr>
            <a:r>
              <a:rPr lang="en-US" sz="3200" dirty="0" smtClean="0"/>
              <a:t>Wavelengths 5.5 nm, 13.4 nm, 20.8 nm</a:t>
            </a:r>
          </a:p>
          <a:p>
            <a:pPr marL="457200" indent="-457200" algn="just">
              <a:buFontTx/>
              <a:buChar char="-"/>
            </a:pPr>
            <a:r>
              <a:rPr lang="en-US" sz="3200" dirty="0" smtClean="0"/>
              <a:t>Bunch charges 0.6 </a:t>
            </a:r>
            <a:r>
              <a:rPr lang="en-US" sz="3200" dirty="0" err="1" smtClean="0"/>
              <a:t>nC</a:t>
            </a:r>
            <a:r>
              <a:rPr lang="en-US" sz="3200" dirty="0" smtClean="0"/>
              <a:t>, 0.06 </a:t>
            </a:r>
            <a:r>
              <a:rPr lang="en-US" sz="3200" dirty="0" err="1" smtClean="0"/>
              <a:t>nC</a:t>
            </a:r>
            <a:r>
              <a:rPr lang="en-US" sz="3200" dirty="0" smtClean="0"/>
              <a:t> and 0.2&amp;0.5 </a:t>
            </a:r>
            <a:r>
              <a:rPr lang="en-US" sz="3200" dirty="0" err="1" smtClean="0"/>
              <a:t>nC</a:t>
            </a:r>
            <a:r>
              <a:rPr lang="en-US" sz="3200" dirty="0" smtClean="0"/>
              <a:t> respectively</a:t>
            </a:r>
            <a:endParaRPr lang="en-US" sz="3200" dirty="0" smtClean="0"/>
          </a:p>
          <a:p>
            <a:pPr marL="457200" indent="-457200" algn="just">
              <a:buFontTx/>
              <a:buChar char="-"/>
            </a:pPr>
            <a:r>
              <a:rPr lang="en-US" sz="3200" dirty="0" err="1" smtClean="0"/>
              <a:t>Monochromator</a:t>
            </a:r>
            <a:r>
              <a:rPr lang="en-US" sz="3200" dirty="0" smtClean="0"/>
              <a:t> to modify bandwidth (coherence time)</a:t>
            </a:r>
          </a:p>
          <a:p>
            <a:pPr marL="457200" indent="-457200" algn="just">
              <a:buFontTx/>
              <a:buChar char="-"/>
            </a:pPr>
            <a:r>
              <a:rPr lang="en-US" sz="3200" dirty="0" smtClean="0">
                <a:latin typeface="Arial" pitchFamily="34" charset="0"/>
                <a:cs typeface="Arial" pitchFamily="34" charset="0"/>
              </a:rPr>
              <a:t>2D detector to measure high order correlation functions at different separations simultaneously </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8504" y="13295823"/>
            <a:ext cx="8885412" cy="481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TextBox 76"/>
          <p:cNvSpPr txBox="1"/>
          <p:nvPr/>
        </p:nvSpPr>
        <p:spPr>
          <a:xfrm>
            <a:off x="12684060" y="18080589"/>
            <a:ext cx="10517011" cy="1569660"/>
          </a:xfrm>
          <a:prstGeom prst="rect">
            <a:avLst/>
          </a:prstGeom>
          <a:noFill/>
        </p:spPr>
        <p:txBody>
          <a:bodyPr wrap="square" rtlCol="0">
            <a:spAutoFit/>
          </a:bodyPr>
          <a:lstStyle/>
          <a:p>
            <a:pPr algn="ctr"/>
            <a:r>
              <a:rPr lang="en-US" sz="3200" dirty="0" smtClean="0"/>
              <a:t>Wavelength 5.5 nm, </a:t>
            </a:r>
            <a:r>
              <a:rPr lang="el-GR" sz="3200" dirty="0" smtClean="0"/>
              <a:t>Δ</a:t>
            </a:r>
            <a:r>
              <a:rPr lang="en-US" sz="3200" dirty="0" smtClean="0"/>
              <a:t>E/E = 0.8∙10</a:t>
            </a:r>
            <a:r>
              <a:rPr lang="en-US" sz="3200" baseline="30000" dirty="0" smtClean="0"/>
              <a:t>-4</a:t>
            </a:r>
            <a:r>
              <a:rPr lang="en-US" sz="3200" dirty="0"/>
              <a:t>:</a:t>
            </a:r>
            <a:endParaRPr lang="en-US" sz="3200" dirty="0" smtClean="0"/>
          </a:p>
          <a:p>
            <a:pPr algn="just"/>
            <a:r>
              <a:rPr lang="en-US" sz="3200" dirty="0" smtClean="0"/>
              <a:t>(b), (c) – typical pulses, (d) – average over 20000 pulses. </a:t>
            </a:r>
            <a:r>
              <a:rPr lang="en-US" sz="3200" dirty="0" smtClean="0"/>
              <a:t>(e)</a:t>
            </a:r>
            <a:r>
              <a:rPr lang="en-US" sz="3200" dirty="0" smtClean="0"/>
              <a:t> - (g) – their projections.</a:t>
            </a:r>
            <a:endParaRPr lang="en-US" sz="3200" dirty="0" smtClean="0">
              <a:latin typeface="Arial" pitchFamily="34" charset="0"/>
              <a:cs typeface="Arial" pitchFamily="34" charset="0"/>
            </a:endParaRPr>
          </a:p>
        </p:txBody>
      </p:sp>
      <p:pic>
        <p:nvPicPr>
          <p:cNvPr id="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969" y="21767986"/>
            <a:ext cx="8522777" cy="670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Прямоугольник 23"/>
          <p:cNvSpPr/>
          <p:nvPr/>
        </p:nvSpPr>
        <p:spPr bwMode="auto">
          <a:xfrm>
            <a:off x="1999724" y="21052919"/>
            <a:ext cx="795053" cy="661719"/>
          </a:xfrm>
          <a:prstGeom prst="rect">
            <a:avLst/>
          </a:prstGeom>
          <a:solidFill>
            <a:srgbClr val="F28E00"/>
          </a:solidFill>
          <a:ln w="9525" cap="flat" cmpd="sng" algn="ctr">
            <a:solidFill>
              <a:srgbClr val="FFA5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1.</a:t>
            </a:r>
            <a:endParaRPr lang="de-DE" sz="4000" b="1" dirty="0">
              <a:solidFill>
                <a:schemeClr val="bg1"/>
              </a:solidFill>
            </a:endParaRPr>
          </a:p>
        </p:txBody>
      </p:sp>
      <p:sp>
        <p:nvSpPr>
          <p:cNvPr id="83" name="TextBox 82"/>
          <p:cNvSpPr txBox="1"/>
          <p:nvPr/>
        </p:nvSpPr>
        <p:spPr>
          <a:xfrm>
            <a:off x="2996906" y="21052919"/>
            <a:ext cx="8150420" cy="707886"/>
          </a:xfrm>
          <a:prstGeom prst="rect">
            <a:avLst/>
          </a:prstGeom>
          <a:noFill/>
        </p:spPr>
        <p:txBody>
          <a:bodyPr wrap="square" rtlCol="0">
            <a:spAutoFit/>
          </a:bodyPr>
          <a:lstStyle/>
          <a:p>
            <a:pPr algn="just"/>
            <a:r>
              <a:rPr lang="en-US" sz="4000" b="1" dirty="0" smtClean="0">
                <a:solidFill>
                  <a:srgbClr val="F28E00"/>
                </a:solidFill>
                <a:latin typeface="Arial" pitchFamily="34" charset="0"/>
                <a:cs typeface="Arial" pitchFamily="34" charset="0"/>
              </a:rPr>
              <a:t>Intensity correlation analysis</a:t>
            </a:r>
            <a:endParaRPr lang="en-US" sz="4000" b="1" dirty="0">
              <a:solidFill>
                <a:srgbClr val="F28E00"/>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878216" y="28270861"/>
                <a:ext cx="9269110" cy="3572901"/>
              </a:xfrm>
              <a:prstGeom prst="rect">
                <a:avLst/>
              </a:prstGeom>
            </p:spPr>
            <p:txBody>
              <a:bodyPr wrap="square">
                <a:spAutoFit/>
              </a:bodyPr>
              <a:lstStyle/>
              <a:p>
                <a:r>
                  <a:rPr lang="en-US" sz="3200" dirty="0" smtClean="0"/>
                  <a:t>Wavelength 5.5 nm:  (</a:t>
                </a:r>
                <a:r>
                  <a:rPr lang="en-US" sz="3200" dirty="0"/>
                  <a:t>a),(</a:t>
                </a:r>
                <a:r>
                  <a:rPr lang="en-US" sz="3200" dirty="0" smtClean="0"/>
                  <a:t>b) Intensity </a:t>
                </a:r>
                <a:r>
                  <a:rPr lang="en-US" sz="3200" dirty="0"/>
                  <a:t>correlation function </a:t>
                </a:r>
                <a14:m>
                  <m:oMath xmlns:m="http://schemas.openxmlformats.org/officeDocument/2006/math">
                    <m:sSup>
                      <m:sSupPr>
                        <m:ctrlPr>
                          <a:rPr lang="en-US" sz="3200" i="1">
                            <a:latin typeface="Cambria Math"/>
                            <a:cs typeface="Arial" pitchFamily="34" charset="0"/>
                          </a:rPr>
                        </m:ctrlPr>
                      </m:sSupPr>
                      <m:e>
                        <m:r>
                          <a:rPr lang="en-US" sz="3200" i="1">
                            <a:latin typeface="Cambria Math"/>
                            <a:cs typeface="Arial" pitchFamily="34" charset="0"/>
                          </a:rPr>
                          <m:t>𝑔</m:t>
                        </m:r>
                      </m:e>
                      <m:sup>
                        <m:d>
                          <m:dPr>
                            <m:ctrlPr>
                              <a:rPr lang="en-US" sz="3200" i="1">
                                <a:latin typeface="Cambria Math"/>
                                <a:cs typeface="Arial" pitchFamily="34" charset="0"/>
                              </a:rPr>
                            </m:ctrlPr>
                          </m:dPr>
                          <m:e>
                            <m:r>
                              <a:rPr lang="en-US" sz="3200" i="1">
                                <a:latin typeface="Cambria Math"/>
                                <a:cs typeface="Arial" pitchFamily="34" charset="0"/>
                              </a:rPr>
                              <m:t>2</m:t>
                            </m:r>
                          </m:e>
                        </m:d>
                      </m:sup>
                    </m:sSup>
                    <m:d>
                      <m:dPr>
                        <m:ctrlPr>
                          <a:rPr lang="en-US" sz="3200" i="1">
                            <a:latin typeface="Cambria Math"/>
                            <a:cs typeface="Arial" pitchFamily="34" charset="0"/>
                          </a:rPr>
                        </m:ctrlPr>
                      </m:dPr>
                      <m:e>
                        <m:sSub>
                          <m:sSubPr>
                            <m:ctrlPr>
                              <a:rPr lang="en-US" sz="3200" i="1">
                                <a:latin typeface="Cambria Math"/>
                                <a:cs typeface="Arial" pitchFamily="34" charset="0"/>
                              </a:rPr>
                            </m:ctrlPr>
                          </m:sSubPr>
                          <m:e>
                            <m:r>
                              <a:rPr lang="en-US" sz="3200" b="0" i="1" smtClean="0">
                                <a:latin typeface="Cambria Math"/>
                                <a:cs typeface="Arial" pitchFamily="34" charset="0"/>
                              </a:rPr>
                              <m:t>𝑥</m:t>
                            </m:r>
                          </m:e>
                          <m:sub>
                            <m:r>
                              <a:rPr lang="en-US" sz="3200" b="0" i="1">
                                <a:latin typeface="Cambria Math"/>
                                <a:cs typeface="Arial" pitchFamily="34" charset="0"/>
                              </a:rPr>
                              <m:t>1</m:t>
                            </m:r>
                          </m:sub>
                        </m:sSub>
                        <m:r>
                          <a:rPr lang="en-US" sz="3200" b="0" i="1">
                            <a:latin typeface="Cambria Math"/>
                            <a:cs typeface="Arial" pitchFamily="34" charset="0"/>
                          </a:rPr>
                          <m:t>,</m:t>
                        </m:r>
                        <m:sSub>
                          <m:sSubPr>
                            <m:ctrlPr>
                              <a:rPr lang="en-US" sz="3200" i="1">
                                <a:latin typeface="Cambria Math"/>
                                <a:cs typeface="Arial" pitchFamily="34" charset="0"/>
                              </a:rPr>
                            </m:ctrlPr>
                          </m:sSubPr>
                          <m:e>
                            <m:r>
                              <a:rPr lang="en-US" sz="3200" b="0" i="1" smtClean="0">
                                <a:latin typeface="Cambria Math"/>
                                <a:cs typeface="Arial" pitchFamily="34" charset="0"/>
                              </a:rPr>
                              <m:t>𝑥</m:t>
                            </m:r>
                          </m:e>
                          <m:sub>
                            <m:r>
                              <a:rPr lang="en-US" sz="3200" b="0" i="1">
                                <a:latin typeface="Cambria Math"/>
                                <a:cs typeface="Arial" pitchFamily="34" charset="0"/>
                              </a:rPr>
                              <m:t>2</m:t>
                            </m:r>
                          </m:sub>
                        </m:sSub>
                      </m:e>
                    </m:d>
                  </m:oMath>
                </a14:m>
                <a:r>
                  <a:rPr lang="en-US" sz="3200" dirty="0" smtClean="0"/>
                  <a:t> </a:t>
                </a:r>
                <a:r>
                  <a:rPr lang="en-US" sz="3200" dirty="0"/>
                  <a:t>for a bandwidth </a:t>
                </a:r>
                <a:r>
                  <a:rPr lang="en-US" sz="3200" dirty="0" smtClean="0"/>
                  <a:t>of 0.8x10</a:t>
                </a:r>
                <a:r>
                  <a:rPr lang="en-US" sz="3200" baseline="30000" dirty="0" smtClean="0"/>
                  <a:t>4</a:t>
                </a:r>
                <a:r>
                  <a:rPr lang="en-US" sz="3200" dirty="0" smtClean="0"/>
                  <a:t> </a:t>
                </a:r>
                <a:r>
                  <a:rPr lang="en-US" sz="3200" dirty="0"/>
                  <a:t>(a) and </a:t>
                </a:r>
                <a:r>
                  <a:rPr lang="en-US" sz="3200" dirty="0" smtClean="0"/>
                  <a:t>1.4x10</a:t>
                </a:r>
                <a:r>
                  <a:rPr lang="en-US" sz="3200" baseline="30000" dirty="0" smtClean="0"/>
                  <a:t>3</a:t>
                </a:r>
                <a:r>
                  <a:rPr lang="en-US" sz="3200" dirty="0" smtClean="0"/>
                  <a:t> </a:t>
                </a:r>
                <a:r>
                  <a:rPr lang="en-US" sz="3200" dirty="0"/>
                  <a:t>(b). (c),(d) Intensity correlation</a:t>
                </a:r>
              </a:p>
              <a:p>
                <a:r>
                  <a:rPr lang="en-US" sz="3200" dirty="0"/>
                  <a:t>function </a:t>
                </a:r>
                <a:r>
                  <a:rPr lang="en-US" sz="3200" dirty="0" smtClean="0"/>
                  <a:t>taken </a:t>
                </a:r>
                <a:r>
                  <a:rPr lang="en-US" sz="3200" dirty="0"/>
                  <a:t>along the white line in (a),(b) around </a:t>
                </a:r>
                <a:r>
                  <a:rPr lang="en-US" sz="3200" dirty="0" smtClean="0"/>
                  <a:t>the center </a:t>
                </a:r>
                <a:r>
                  <a:rPr lang="en-US" sz="3200" dirty="0"/>
                  <a:t>of the beam. </a:t>
                </a:r>
                <a:r>
                  <a:rPr lang="en-US" sz="3200" dirty="0" smtClean="0"/>
                  <a:t>Insets </a:t>
                </a:r>
                <a:r>
                  <a:rPr lang="en-US" sz="3200" dirty="0"/>
                  <a:t>in (c),(d) show intensity </a:t>
                </a:r>
                <a:r>
                  <a:rPr lang="en-US" sz="3200" dirty="0" smtClean="0"/>
                  <a:t>fluctuations taken </a:t>
                </a:r>
                <a:r>
                  <a:rPr lang="en-US" sz="3200" dirty="0"/>
                  <a:t>along the blue line in (a),(b</a:t>
                </a:r>
                <a:r>
                  <a:rPr lang="en-US" sz="3200" dirty="0" smtClean="0"/>
                  <a:t>). [2]</a:t>
                </a:r>
                <a:endParaRPr lang="de-DE" sz="3200" dirty="0"/>
              </a:p>
            </p:txBody>
          </p:sp>
        </mc:Choice>
        <mc:Fallback>
          <p:sp>
            <p:nvSpPr>
              <p:cNvPr id="4" name="Rectangle 3"/>
              <p:cNvSpPr>
                <a:spLocks noRot="1" noChangeAspect="1" noMove="1" noResize="1" noEditPoints="1" noAdjustHandles="1" noChangeArrowheads="1" noChangeShapeType="1" noTextEdit="1"/>
              </p:cNvSpPr>
              <p:nvPr/>
            </p:nvSpPr>
            <p:spPr>
              <a:xfrm>
                <a:off x="1878216" y="28270861"/>
                <a:ext cx="9269110" cy="3572901"/>
              </a:xfrm>
              <a:prstGeom prst="rect">
                <a:avLst/>
              </a:prstGeom>
              <a:blipFill rotWithShape="1">
                <a:blip r:embed="rId8"/>
                <a:stretch>
                  <a:fillRect l="-1644" t="-2218" r="-1183" b="-4608"/>
                </a:stretch>
              </a:blipFill>
            </p:spPr>
            <p:txBody>
              <a:bodyPr/>
              <a:lstStyle/>
              <a:p>
                <a:r>
                  <a:rPr lang="de-DE">
                    <a:noFill/>
                  </a:rPr>
                  <a:t> </a:t>
                </a:r>
              </a:p>
            </p:txBody>
          </p:sp>
        </mc:Fallback>
      </mc:AlternateContent>
      <p:sp>
        <p:nvSpPr>
          <p:cNvPr id="85" name="Rectangle 23"/>
          <p:cNvSpPr/>
          <p:nvPr/>
        </p:nvSpPr>
        <p:spPr bwMode="auto">
          <a:xfrm>
            <a:off x="11504202" y="20912965"/>
            <a:ext cx="16974187" cy="7913495"/>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charset="0"/>
            </a:endParaRPr>
          </a:p>
        </p:txBody>
      </p:sp>
      <p:sp>
        <p:nvSpPr>
          <p:cNvPr id="86" name="Прямоугольник 23"/>
          <p:cNvSpPr/>
          <p:nvPr/>
        </p:nvSpPr>
        <p:spPr bwMode="auto">
          <a:xfrm>
            <a:off x="11889008" y="21090325"/>
            <a:ext cx="795053" cy="661719"/>
          </a:xfrm>
          <a:prstGeom prst="rect">
            <a:avLst/>
          </a:prstGeom>
          <a:solidFill>
            <a:srgbClr val="F28E00"/>
          </a:solidFill>
          <a:ln w="9525" cap="flat" cmpd="sng" algn="ctr">
            <a:solidFill>
              <a:srgbClr val="FFA5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a:solidFill>
                  <a:schemeClr val="bg1"/>
                </a:solidFill>
              </a:rPr>
              <a:t>2</a:t>
            </a:r>
            <a:r>
              <a:rPr lang="en-US" sz="4000" b="1" dirty="0" smtClean="0">
                <a:solidFill>
                  <a:schemeClr val="bg1"/>
                </a:solidFill>
              </a:rPr>
              <a:t>.</a:t>
            </a:r>
            <a:endParaRPr lang="de-DE" sz="4000" b="1" dirty="0">
              <a:solidFill>
                <a:schemeClr val="bg1"/>
              </a:solidFill>
            </a:endParaRPr>
          </a:p>
        </p:txBody>
      </p:sp>
      <p:sp>
        <p:nvSpPr>
          <p:cNvPr id="87" name="TextBox 86"/>
          <p:cNvSpPr txBox="1"/>
          <p:nvPr/>
        </p:nvSpPr>
        <p:spPr>
          <a:xfrm>
            <a:off x="12899958" y="21090325"/>
            <a:ext cx="8150420" cy="707886"/>
          </a:xfrm>
          <a:prstGeom prst="rect">
            <a:avLst/>
          </a:prstGeom>
          <a:noFill/>
        </p:spPr>
        <p:txBody>
          <a:bodyPr wrap="square" rtlCol="0">
            <a:spAutoFit/>
          </a:bodyPr>
          <a:lstStyle/>
          <a:p>
            <a:pPr algn="just"/>
            <a:r>
              <a:rPr lang="en-US" sz="4000" b="1" dirty="0" smtClean="0">
                <a:solidFill>
                  <a:srgbClr val="F28E00"/>
                </a:solidFill>
                <a:latin typeface="Arial" pitchFamily="34" charset="0"/>
                <a:cs typeface="Arial" pitchFamily="34" charset="0"/>
              </a:rPr>
              <a:t>Spectra and modes</a:t>
            </a:r>
            <a:endParaRPr lang="en-US" sz="4000" b="1" dirty="0">
              <a:solidFill>
                <a:srgbClr val="F28E00"/>
              </a:solidFill>
              <a:latin typeface="Arial" pitchFamily="34" charset="0"/>
              <a:cs typeface="Arial" pitchFamily="34" charset="0"/>
            </a:endParaRPr>
          </a:p>
        </p:txBody>
      </p:sp>
      <p:sp>
        <p:nvSpPr>
          <p:cNvPr id="92" name="TextBox 91"/>
          <p:cNvSpPr txBox="1"/>
          <p:nvPr/>
        </p:nvSpPr>
        <p:spPr>
          <a:xfrm>
            <a:off x="12049835" y="26231042"/>
            <a:ext cx="16213257" cy="2554545"/>
          </a:xfrm>
          <a:prstGeom prst="rect">
            <a:avLst/>
          </a:prstGeom>
          <a:noFill/>
        </p:spPr>
        <p:txBody>
          <a:bodyPr wrap="square" rtlCol="0">
            <a:spAutoFit/>
          </a:bodyPr>
          <a:lstStyle/>
          <a:p>
            <a:pPr algn="just"/>
            <a:r>
              <a:rPr lang="en-US" sz="3200" dirty="0" smtClean="0"/>
              <a:t>Typical spectra for different wavelengths and bunch charges.</a:t>
            </a:r>
          </a:p>
          <a:p>
            <a:pPr algn="just"/>
            <a:r>
              <a:rPr lang="en-US" sz="3200" dirty="0" smtClean="0"/>
              <a:t>S</a:t>
            </a:r>
            <a:r>
              <a:rPr lang="en-US" sz="3200" dirty="0" smtClean="0"/>
              <a:t>pectra of a single pulse, averaged and </a:t>
            </a:r>
            <a:r>
              <a:rPr lang="en-US" sz="3200" dirty="0" err="1" smtClean="0"/>
              <a:t>gaussian</a:t>
            </a:r>
            <a:r>
              <a:rPr lang="en-US" sz="3200" dirty="0" smtClean="0"/>
              <a:t> fit for (a) 5.5 nm wavelength, 0.6 </a:t>
            </a:r>
            <a:r>
              <a:rPr lang="en-US" sz="3200" dirty="0" err="1" smtClean="0"/>
              <a:t>nC</a:t>
            </a:r>
            <a:r>
              <a:rPr lang="en-US" sz="3200" dirty="0" smtClean="0"/>
              <a:t> bunch charge (b) 13.4 nm, 0.06 </a:t>
            </a:r>
            <a:r>
              <a:rPr lang="en-US" sz="3200" dirty="0" err="1" smtClean="0"/>
              <a:t>nC</a:t>
            </a:r>
            <a:r>
              <a:rPr lang="en-US" sz="3200" dirty="0" smtClean="0"/>
              <a:t> (c) 20.8 nm, 0.5 </a:t>
            </a:r>
            <a:r>
              <a:rPr lang="en-US" sz="3200" dirty="0" err="1" smtClean="0"/>
              <a:t>nC</a:t>
            </a:r>
            <a:r>
              <a:rPr lang="en-US" sz="3200" dirty="0" smtClean="0"/>
              <a:t>.</a:t>
            </a:r>
          </a:p>
          <a:p>
            <a:pPr algn="just"/>
            <a:r>
              <a:rPr lang="en-US" sz="3200" dirty="0" smtClean="0">
                <a:latin typeface="Arial" pitchFamily="34" charset="0"/>
                <a:cs typeface="Arial" pitchFamily="34" charset="0"/>
              </a:rPr>
              <a:t>- The latter case corresponds to high bunch charge regime, which leads to a greater number of modes than expected and double peak.</a:t>
            </a:r>
            <a:endParaRPr lang="en-US" sz="3200" dirty="0" smtClean="0">
              <a:latin typeface="Arial" pitchFamily="34" charset="0"/>
              <a:cs typeface="Arial" pitchFamily="34" charset="0"/>
            </a:endParaRPr>
          </a:p>
        </p:txBody>
      </p:sp>
      <p:sp>
        <p:nvSpPr>
          <p:cNvPr id="93" name="Rectangle 92"/>
          <p:cNvSpPr/>
          <p:nvPr/>
        </p:nvSpPr>
        <p:spPr>
          <a:xfrm>
            <a:off x="18065766" y="36657973"/>
            <a:ext cx="10368065" cy="3046988"/>
          </a:xfrm>
          <a:prstGeom prst="rect">
            <a:avLst/>
          </a:prstGeom>
        </p:spPr>
        <p:txBody>
          <a:bodyPr wrap="square">
            <a:spAutoFit/>
          </a:bodyPr>
          <a:lstStyle/>
          <a:p>
            <a:r>
              <a:rPr lang="en-US" sz="3200" dirty="0" smtClean="0"/>
              <a:t>[1] – </a:t>
            </a:r>
            <a:r>
              <a:rPr lang="en-US" sz="3200" dirty="0" err="1" smtClean="0"/>
              <a:t>Hanbury</a:t>
            </a:r>
            <a:r>
              <a:rPr lang="en-US" sz="3200" dirty="0" smtClean="0"/>
              <a:t> Brown and </a:t>
            </a:r>
            <a:r>
              <a:rPr lang="en-US" sz="3200" dirty="0" err="1" smtClean="0"/>
              <a:t>Twiss</a:t>
            </a:r>
            <a:r>
              <a:rPr lang="en-US" sz="3200" dirty="0" smtClean="0"/>
              <a:t>, Nature </a:t>
            </a:r>
            <a:r>
              <a:rPr lang="en-US" sz="3200" b="1" dirty="0" smtClean="0"/>
              <a:t>177</a:t>
            </a:r>
            <a:r>
              <a:rPr lang="en-US" sz="3200" dirty="0" smtClean="0"/>
              <a:t>, 27 (1956)</a:t>
            </a:r>
            <a:endParaRPr lang="en-US" sz="3200" b="1" dirty="0" smtClean="0"/>
          </a:p>
          <a:p>
            <a:r>
              <a:rPr lang="en-US" sz="3200" dirty="0" smtClean="0"/>
              <a:t>[2] – Singer et. al., Physical Review Letters </a:t>
            </a:r>
            <a:r>
              <a:rPr lang="en-US" sz="3200" b="1" dirty="0" smtClean="0"/>
              <a:t>111</a:t>
            </a:r>
            <a:r>
              <a:rPr lang="en-US" sz="3200" dirty="0"/>
              <a:t> </a:t>
            </a:r>
            <a:r>
              <a:rPr lang="en-US" sz="3200" dirty="0" smtClean="0"/>
              <a:t>(2013)</a:t>
            </a:r>
          </a:p>
          <a:p>
            <a:r>
              <a:rPr lang="en-US" sz="3200" dirty="0" smtClean="0"/>
              <a:t>[3] – Mandel and Wolf, </a:t>
            </a:r>
            <a:r>
              <a:rPr lang="en-US" sz="3200" i="1" dirty="0" smtClean="0"/>
              <a:t>Optical Coherence and Quantum Optics</a:t>
            </a:r>
          </a:p>
          <a:p>
            <a:r>
              <a:rPr lang="en-US" sz="3200" dirty="0" smtClean="0"/>
              <a:t>[4] – Saldin, </a:t>
            </a:r>
            <a:r>
              <a:rPr lang="en-US" sz="3200" dirty="0" err="1" smtClean="0"/>
              <a:t>Schneidmiller</a:t>
            </a:r>
            <a:r>
              <a:rPr lang="en-US" sz="3200" dirty="0" smtClean="0"/>
              <a:t> and </a:t>
            </a:r>
            <a:r>
              <a:rPr lang="en-US" sz="3200" dirty="0" err="1" smtClean="0"/>
              <a:t>Yurkov</a:t>
            </a:r>
            <a:r>
              <a:rPr lang="en-US" sz="3200" dirty="0" smtClean="0"/>
              <a:t>, </a:t>
            </a:r>
            <a:r>
              <a:rPr lang="en-US" sz="3200" i="1" dirty="0" smtClean="0"/>
              <a:t>The Physics of Free Electron Lasers</a:t>
            </a:r>
            <a:endParaRPr lang="de-DE" sz="3200" i="1" dirty="0"/>
          </a:p>
        </p:txBody>
      </p:sp>
      <p:sp>
        <p:nvSpPr>
          <p:cNvPr id="94" name="Rectangle 23"/>
          <p:cNvSpPr/>
          <p:nvPr/>
        </p:nvSpPr>
        <p:spPr bwMode="auto">
          <a:xfrm>
            <a:off x="11504202" y="29123641"/>
            <a:ext cx="16990047" cy="6432262"/>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charset="0"/>
            </a:endParaRPr>
          </a:p>
        </p:txBody>
      </p:sp>
      <p:sp>
        <p:nvSpPr>
          <p:cNvPr id="95" name="Прямоугольник 23"/>
          <p:cNvSpPr/>
          <p:nvPr/>
        </p:nvSpPr>
        <p:spPr bwMode="auto">
          <a:xfrm>
            <a:off x="11757723" y="29250588"/>
            <a:ext cx="795053" cy="661719"/>
          </a:xfrm>
          <a:prstGeom prst="rect">
            <a:avLst/>
          </a:prstGeom>
          <a:solidFill>
            <a:srgbClr val="F28E00"/>
          </a:solidFill>
          <a:ln w="9525" cap="flat" cmpd="sng" algn="ctr">
            <a:solidFill>
              <a:srgbClr val="FFA5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4000" b="1" dirty="0" smtClean="0">
                <a:solidFill>
                  <a:schemeClr val="bg1"/>
                </a:solidFill>
              </a:rPr>
              <a:t>3</a:t>
            </a:r>
            <a:r>
              <a:rPr lang="en-US" sz="4000" b="1" dirty="0" smtClean="0">
                <a:solidFill>
                  <a:schemeClr val="bg1"/>
                </a:solidFill>
              </a:rPr>
              <a:t>.</a:t>
            </a:r>
            <a:endParaRPr lang="de-DE" sz="4000" b="1" dirty="0">
              <a:solidFill>
                <a:schemeClr val="bg1"/>
              </a:solidFill>
            </a:endParaRPr>
          </a:p>
        </p:txBody>
      </p:sp>
      <p:sp>
        <p:nvSpPr>
          <p:cNvPr id="96" name="TextBox 95"/>
          <p:cNvSpPr txBox="1"/>
          <p:nvPr/>
        </p:nvSpPr>
        <p:spPr>
          <a:xfrm>
            <a:off x="12832047" y="29250588"/>
            <a:ext cx="15431045" cy="707886"/>
          </a:xfrm>
          <a:prstGeom prst="rect">
            <a:avLst/>
          </a:prstGeom>
          <a:noFill/>
        </p:spPr>
        <p:txBody>
          <a:bodyPr wrap="square" rtlCol="0">
            <a:spAutoFit/>
          </a:bodyPr>
          <a:lstStyle/>
          <a:p>
            <a:pPr algn="just"/>
            <a:r>
              <a:rPr lang="en-US" sz="4000" b="1" dirty="0" smtClean="0">
                <a:solidFill>
                  <a:srgbClr val="F28E00"/>
                </a:solidFill>
                <a:latin typeface="Arial" pitchFamily="34" charset="0"/>
                <a:cs typeface="Arial" pitchFamily="34" charset="0"/>
              </a:rPr>
              <a:t>Degree of coherence and pulse duration</a:t>
            </a:r>
            <a:endParaRPr lang="en-US" sz="4000" b="1" dirty="0">
              <a:solidFill>
                <a:srgbClr val="F28E00"/>
              </a:solidFill>
              <a:latin typeface="Arial" pitchFamily="34" charset="0"/>
              <a:cs typeface="Arial" pitchFamily="34" charset="0"/>
            </a:endParaRPr>
          </a:p>
        </p:txBody>
      </p:sp>
      <p:pic>
        <p:nvPicPr>
          <p:cNvPr id="97" name="Grafik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28639" y="30112264"/>
            <a:ext cx="5356612" cy="3900095"/>
          </a:xfrm>
          <a:prstGeom prst="rect">
            <a:avLst/>
          </a:prstGeom>
        </p:spPr>
      </p:pic>
      <p:sp>
        <p:nvSpPr>
          <p:cNvPr id="100" name="TextBox 99"/>
          <p:cNvSpPr txBox="1"/>
          <p:nvPr/>
        </p:nvSpPr>
        <p:spPr>
          <a:xfrm>
            <a:off x="11991955" y="34076266"/>
            <a:ext cx="15998679" cy="1077218"/>
          </a:xfrm>
          <a:prstGeom prst="rect">
            <a:avLst/>
          </a:prstGeom>
          <a:noFill/>
        </p:spPr>
        <p:txBody>
          <a:bodyPr wrap="square" rtlCol="0">
            <a:spAutoFit/>
          </a:bodyPr>
          <a:lstStyle/>
          <a:p>
            <a:pPr algn="just"/>
            <a:r>
              <a:rPr lang="en-US" sz="3200" dirty="0" smtClean="0"/>
              <a:t>Contrast as a function of coherence time for different wavelengths.</a:t>
            </a:r>
          </a:p>
          <a:p>
            <a:pPr algn="just"/>
            <a:r>
              <a:rPr lang="en-US" sz="3200" dirty="0" smtClean="0"/>
              <a:t>Pulse durations: (a) T </a:t>
            </a:r>
            <a:r>
              <a:rPr lang="en-US" sz="3200" b="1" dirty="0">
                <a:latin typeface="Cambria" panose="02040503050406030204" pitchFamily="18" charset="0"/>
              </a:rPr>
              <a:t>≈</a:t>
            </a:r>
            <a:r>
              <a:rPr lang="en-US" sz="3200" dirty="0" smtClean="0"/>
              <a:t> 50 fs; (b) T </a:t>
            </a:r>
            <a:r>
              <a:rPr lang="en-US" sz="3200" b="1" dirty="0">
                <a:latin typeface="Cambria" panose="02040503050406030204" pitchFamily="18" charset="0"/>
              </a:rPr>
              <a:t>≈</a:t>
            </a:r>
            <a:r>
              <a:rPr lang="en-US" sz="3200" dirty="0" smtClean="0"/>
              <a:t> 20 fs; (c) T </a:t>
            </a:r>
            <a:r>
              <a:rPr lang="en-US" sz="3200" b="1" dirty="0">
                <a:latin typeface="Cambria" panose="02040503050406030204" pitchFamily="18" charset="0"/>
              </a:rPr>
              <a:t>≈</a:t>
            </a:r>
            <a:r>
              <a:rPr lang="en-US" sz="3200" dirty="0" smtClean="0"/>
              <a:t> 70 fs. (0.2 </a:t>
            </a:r>
            <a:r>
              <a:rPr lang="en-US" sz="3200" dirty="0" err="1" smtClean="0"/>
              <a:t>nC</a:t>
            </a:r>
            <a:r>
              <a:rPr lang="en-US" sz="3200" dirty="0" smtClean="0"/>
              <a:t> charge). </a:t>
            </a:r>
            <a:endParaRPr lang="en-US" sz="3200" dirty="0" smtClean="0">
              <a:latin typeface="Arial" pitchFamily="34" charset="0"/>
              <a:cs typeface="Arial" pitchFamily="34" charset="0"/>
            </a:endParaRPr>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92265" y="22076760"/>
            <a:ext cx="5861356" cy="396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53621" y="22118541"/>
            <a:ext cx="5383475" cy="381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595643" y="21798212"/>
            <a:ext cx="5567145" cy="413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379518" y="22118541"/>
            <a:ext cx="635110" cy="523220"/>
          </a:xfrm>
          <a:prstGeom prst="rect">
            <a:avLst/>
          </a:prstGeom>
          <a:noFill/>
        </p:spPr>
        <p:txBody>
          <a:bodyPr wrap="none" rtlCol="0">
            <a:spAutoFit/>
          </a:bodyPr>
          <a:lstStyle/>
          <a:p>
            <a:r>
              <a:rPr lang="en-US" sz="2800" dirty="0" smtClean="0">
                <a:latin typeface="Cambria" panose="02040503050406030204" pitchFamily="18" charset="0"/>
              </a:rPr>
              <a:t>(a)</a:t>
            </a:r>
            <a:endParaRPr lang="de-DE" sz="2800" dirty="0">
              <a:latin typeface="Cambria" panose="02040503050406030204" pitchFamily="18" charset="0"/>
            </a:endParaRPr>
          </a:p>
        </p:txBody>
      </p:sp>
      <p:sp>
        <p:nvSpPr>
          <p:cNvPr id="125" name="TextBox 124"/>
          <p:cNvSpPr txBox="1"/>
          <p:nvPr/>
        </p:nvSpPr>
        <p:spPr>
          <a:xfrm>
            <a:off x="17736990" y="22320814"/>
            <a:ext cx="657552" cy="523220"/>
          </a:xfrm>
          <a:prstGeom prst="rect">
            <a:avLst/>
          </a:prstGeom>
          <a:noFill/>
        </p:spPr>
        <p:txBody>
          <a:bodyPr wrap="none" rtlCol="0">
            <a:spAutoFit/>
          </a:bodyPr>
          <a:lstStyle/>
          <a:p>
            <a:r>
              <a:rPr lang="en-US" sz="2800" dirty="0" smtClean="0">
                <a:latin typeface="Cambria" panose="02040503050406030204" pitchFamily="18" charset="0"/>
              </a:rPr>
              <a:t>(b)</a:t>
            </a:r>
            <a:endParaRPr lang="de-DE" sz="2800" dirty="0">
              <a:latin typeface="Cambria" panose="02040503050406030204" pitchFamily="18" charset="0"/>
            </a:endParaRPr>
          </a:p>
        </p:txBody>
      </p:sp>
      <p:sp>
        <p:nvSpPr>
          <p:cNvPr id="128" name="TextBox 127"/>
          <p:cNvSpPr txBox="1"/>
          <p:nvPr/>
        </p:nvSpPr>
        <p:spPr>
          <a:xfrm>
            <a:off x="23763736" y="22296905"/>
            <a:ext cx="619080" cy="523220"/>
          </a:xfrm>
          <a:prstGeom prst="rect">
            <a:avLst/>
          </a:prstGeom>
          <a:noFill/>
        </p:spPr>
        <p:txBody>
          <a:bodyPr wrap="none" rtlCol="0">
            <a:spAutoFit/>
          </a:bodyPr>
          <a:lstStyle/>
          <a:p>
            <a:r>
              <a:rPr lang="en-US" sz="2800" dirty="0" smtClean="0">
                <a:latin typeface="Cambria" panose="02040503050406030204" pitchFamily="18" charset="0"/>
              </a:rPr>
              <a:t>(c)</a:t>
            </a:r>
            <a:endParaRPr lang="de-DE" sz="2800" dirty="0">
              <a:latin typeface="Cambria" panose="02040503050406030204" pitchFamily="18" charset="0"/>
            </a:endParaRPr>
          </a:p>
        </p:txBody>
      </p:sp>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04281" y="22118541"/>
            <a:ext cx="1646457" cy="9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23372" y="22280853"/>
            <a:ext cx="1646457" cy="9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01519" y="22211156"/>
            <a:ext cx="1557679" cy="115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557421" y="30195185"/>
            <a:ext cx="5777330" cy="378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090733" y="30185492"/>
            <a:ext cx="5526097" cy="365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5325409" y="32542021"/>
            <a:ext cx="1592103" cy="584775"/>
          </a:xfrm>
          <a:prstGeom prst="rect">
            <a:avLst/>
          </a:prstGeom>
          <a:noFill/>
        </p:spPr>
        <p:txBody>
          <a:bodyPr wrap="none" rtlCol="0">
            <a:spAutoFit/>
          </a:bodyPr>
          <a:lstStyle/>
          <a:p>
            <a:r>
              <a:rPr lang="en-US" sz="3200" b="1" dirty="0" smtClean="0">
                <a:latin typeface="Cambria" panose="02040503050406030204" pitchFamily="18" charset="0"/>
              </a:rPr>
              <a:t>T≈50 fs</a:t>
            </a:r>
            <a:endParaRPr lang="de-DE" sz="3200" b="1" dirty="0">
              <a:latin typeface="Cambria" panose="02040503050406030204" pitchFamily="18" charset="0"/>
            </a:endParaRPr>
          </a:p>
        </p:txBody>
      </p:sp>
      <p:sp>
        <p:nvSpPr>
          <p:cNvPr id="135" name="TextBox 134"/>
          <p:cNvSpPr txBox="1"/>
          <p:nvPr/>
        </p:nvSpPr>
        <p:spPr>
          <a:xfrm>
            <a:off x="20709860" y="32549641"/>
            <a:ext cx="1771639" cy="584775"/>
          </a:xfrm>
          <a:prstGeom prst="rect">
            <a:avLst/>
          </a:prstGeom>
          <a:noFill/>
        </p:spPr>
        <p:txBody>
          <a:bodyPr wrap="none" rtlCol="0">
            <a:spAutoFit/>
          </a:bodyPr>
          <a:lstStyle/>
          <a:p>
            <a:r>
              <a:rPr lang="en-US" sz="3200" b="1" dirty="0" smtClean="0">
                <a:latin typeface="Cambria" panose="02040503050406030204" pitchFamily="18" charset="0"/>
              </a:rPr>
              <a:t>T</a:t>
            </a:r>
            <a:r>
              <a:rPr lang="en-US" sz="3200" b="1" dirty="0">
                <a:latin typeface="Cambria" panose="02040503050406030204" pitchFamily="18" charset="0"/>
              </a:rPr>
              <a:t> ≈ </a:t>
            </a:r>
            <a:r>
              <a:rPr lang="en-US" sz="3200" b="1" dirty="0" smtClean="0">
                <a:latin typeface="Cambria" panose="02040503050406030204" pitchFamily="18" charset="0"/>
              </a:rPr>
              <a:t>20 fs</a:t>
            </a:r>
            <a:endParaRPr lang="de-DE" sz="3200" b="1" dirty="0">
              <a:latin typeface="Cambria" panose="02040503050406030204" pitchFamily="18" charset="0"/>
            </a:endParaRPr>
          </a:p>
        </p:txBody>
      </p:sp>
      <p:sp>
        <p:nvSpPr>
          <p:cNvPr id="136" name="TextBox 135"/>
          <p:cNvSpPr txBox="1"/>
          <p:nvPr/>
        </p:nvSpPr>
        <p:spPr>
          <a:xfrm>
            <a:off x="26475687" y="32482567"/>
            <a:ext cx="1771639" cy="584775"/>
          </a:xfrm>
          <a:prstGeom prst="rect">
            <a:avLst/>
          </a:prstGeom>
          <a:noFill/>
        </p:spPr>
        <p:txBody>
          <a:bodyPr wrap="none" rtlCol="0">
            <a:spAutoFit/>
          </a:bodyPr>
          <a:lstStyle/>
          <a:p>
            <a:r>
              <a:rPr lang="en-US" sz="3200" b="1" dirty="0" smtClean="0">
                <a:latin typeface="Cambria" panose="02040503050406030204" pitchFamily="18" charset="0"/>
              </a:rPr>
              <a:t>T</a:t>
            </a:r>
            <a:r>
              <a:rPr lang="en-US" sz="3200" b="1" dirty="0">
                <a:latin typeface="Cambria" panose="02040503050406030204" pitchFamily="18" charset="0"/>
              </a:rPr>
              <a:t> ≈ </a:t>
            </a:r>
            <a:r>
              <a:rPr lang="en-US" sz="3200" b="1" dirty="0" smtClean="0">
                <a:latin typeface="Cambria" panose="02040503050406030204" pitchFamily="18" charset="0"/>
              </a:rPr>
              <a:t>70 fs</a:t>
            </a:r>
            <a:endParaRPr lang="de-DE" sz="3200" b="1" dirty="0">
              <a:latin typeface="Cambria" panose="02040503050406030204" pitchFamily="18" charset="0"/>
            </a:endParaRPr>
          </a:p>
        </p:txBody>
      </p:sp>
      <p:sp>
        <p:nvSpPr>
          <p:cNvPr id="13" name="TextBox 12"/>
          <p:cNvSpPr txBox="1"/>
          <p:nvPr/>
        </p:nvSpPr>
        <p:spPr>
          <a:xfrm>
            <a:off x="14765786" y="31626324"/>
            <a:ext cx="2012089" cy="646331"/>
          </a:xfrm>
          <a:prstGeom prst="rect">
            <a:avLst/>
          </a:prstGeom>
          <a:noFill/>
        </p:spPr>
        <p:txBody>
          <a:bodyPr wrap="none" rtlCol="0">
            <a:spAutoFit/>
          </a:bodyPr>
          <a:lstStyle/>
          <a:p>
            <a:r>
              <a:rPr lang="el-GR" sz="3600" dirty="0" smtClean="0">
                <a:latin typeface="Cambria" panose="02040503050406030204" pitchFamily="18" charset="0"/>
              </a:rPr>
              <a:t>λ</a:t>
            </a:r>
            <a:r>
              <a:rPr lang="en-US" sz="3600" dirty="0" smtClean="0">
                <a:latin typeface="Cambria" panose="02040503050406030204" pitchFamily="18" charset="0"/>
              </a:rPr>
              <a:t>=5.5 nm</a:t>
            </a:r>
            <a:endParaRPr lang="de-DE" sz="3600" dirty="0">
              <a:latin typeface="Cambria" panose="02040503050406030204" pitchFamily="18" charset="0"/>
            </a:endParaRPr>
          </a:p>
        </p:txBody>
      </p:sp>
      <p:sp>
        <p:nvSpPr>
          <p:cNvPr id="138" name="TextBox 137"/>
          <p:cNvSpPr txBox="1"/>
          <p:nvPr/>
        </p:nvSpPr>
        <p:spPr>
          <a:xfrm>
            <a:off x="20119674" y="31676216"/>
            <a:ext cx="2266967" cy="646331"/>
          </a:xfrm>
          <a:prstGeom prst="rect">
            <a:avLst/>
          </a:prstGeom>
          <a:noFill/>
        </p:spPr>
        <p:txBody>
          <a:bodyPr wrap="none" rtlCol="0">
            <a:spAutoFit/>
          </a:bodyPr>
          <a:lstStyle/>
          <a:p>
            <a:r>
              <a:rPr lang="el-GR" sz="3600" dirty="0" smtClean="0">
                <a:latin typeface="Cambria" panose="02040503050406030204" pitchFamily="18" charset="0"/>
              </a:rPr>
              <a:t>λ</a:t>
            </a:r>
            <a:r>
              <a:rPr lang="en-US" sz="3600" dirty="0" smtClean="0">
                <a:latin typeface="Cambria" panose="02040503050406030204" pitchFamily="18" charset="0"/>
              </a:rPr>
              <a:t>=13.4 nm</a:t>
            </a:r>
            <a:endParaRPr lang="de-DE" sz="3600" dirty="0">
              <a:latin typeface="Cambria" panose="02040503050406030204" pitchFamily="18" charset="0"/>
            </a:endParaRPr>
          </a:p>
        </p:txBody>
      </p:sp>
      <p:sp>
        <p:nvSpPr>
          <p:cNvPr id="141" name="TextBox 140"/>
          <p:cNvSpPr txBox="1"/>
          <p:nvPr/>
        </p:nvSpPr>
        <p:spPr>
          <a:xfrm>
            <a:off x="25918276" y="31626324"/>
            <a:ext cx="2266967" cy="646331"/>
          </a:xfrm>
          <a:prstGeom prst="rect">
            <a:avLst/>
          </a:prstGeom>
          <a:noFill/>
        </p:spPr>
        <p:txBody>
          <a:bodyPr wrap="none" rtlCol="0">
            <a:spAutoFit/>
          </a:bodyPr>
          <a:lstStyle/>
          <a:p>
            <a:r>
              <a:rPr lang="el-GR" sz="3600" dirty="0" smtClean="0">
                <a:latin typeface="Cambria" panose="02040503050406030204" pitchFamily="18" charset="0"/>
              </a:rPr>
              <a:t>λ</a:t>
            </a:r>
            <a:r>
              <a:rPr lang="en-US" sz="3600" dirty="0" smtClean="0">
                <a:latin typeface="Cambria" panose="02040503050406030204" pitchFamily="18" charset="0"/>
              </a:rPr>
              <a:t>=20.8 nm</a:t>
            </a:r>
            <a:endParaRPr lang="de-DE" sz="3600" dirty="0">
              <a:latin typeface="Cambria" panose="02040503050406030204" pitchFamily="18" charset="0"/>
            </a:endParaRPr>
          </a:p>
        </p:txBody>
      </p:sp>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4004" y="31718439"/>
            <a:ext cx="3852436" cy="404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43" name="TextBox 142"/>
              <p:cNvSpPr txBox="1"/>
              <p:nvPr/>
            </p:nvSpPr>
            <p:spPr>
              <a:xfrm>
                <a:off x="5966460" y="31843956"/>
                <a:ext cx="4983480" cy="3638560"/>
              </a:xfrm>
              <a:prstGeom prst="rect">
                <a:avLst/>
              </a:prstGeom>
              <a:noFill/>
              <a:ln>
                <a:noFill/>
              </a:ln>
            </p:spPr>
            <p:txBody>
              <a:bodyPr wrap="square" rtlCol="0">
                <a:spAutoFit/>
              </a:bodyPr>
              <a:lstStyle/>
              <a:p>
                <a:r>
                  <a:rPr lang="en-GB" sz="3200" dirty="0" smtClean="0">
                    <a:latin typeface="Arial" panose="020B0604020202020204" pitchFamily="34" charset="0"/>
                    <a:ea typeface="Cambria Math"/>
                    <a:cs typeface="Arial" panose="020B0604020202020204" pitchFamily="34" charset="0"/>
                  </a:rPr>
                  <a:t>In cases with high beam intensity fluctuations</a:t>
                </a:r>
                <a:r>
                  <a:rPr lang="en-GB" sz="3200" dirty="0" smtClean="0">
                    <a:solidFill>
                      <a:schemeClr val="tx1"/>
                    </a:solidFill>
                    <a:latin typeface="Arial" panose="020B0604020202020204" pitchFamily="34" charset="0"/>
                    <a:ea typeface="Cambria Math"/>
                    <a:cs typeface="Arial" panose="020B0604020202020204" pitchFamily="34" charset="0"/>
                  </a:rPr>
                  <a:t>, it can be better to obtain contrast using relationship</a:t>
                </a:r>
              </a:p>
              <a:p>
                <a14:m>
                  <m:oMath xmlns:m="http://schemas.openxmlformats.org/officeDocument/2006/math">
                    <m:sSup>
                      <m:sSupPr>
                        <m:ctrlPr>
                          <a:rPr lang="en-GB" sz="3600" i="1" smtClean="0">
                            <a:solidFill>
                              <a:schemeClr val="tx1"/>
                            </a:solidFill>
                            <a:latin typeface="Cambria Math"/>
                            <a:ea typeface="Cambria Math"/>
                          </a:rPr>
                        </m:ctrlPr>
                      </m:sSupPr>
                      <m:e>
                        <m:r>
                          <a:rPr lang="en-GB" sz="3600" i="1" smtClean="0">
                            <a:solidFill>
                              <a:schemeClr val="tx1"/>
                            </a:solidFill>
                            <a:latin typeface="Cambria Math"/>
                            <a:ea typeface="Cambria Math"/>
                          </a:rPr>
                          <m:t>𝜎</m:t>
                        </m:r>
                      </m:e>
                      <m:sup>
                        <m:r>
                          <a:rPr lang="en-US" sz="3600" b="0" i="1" smtClean="0">
                            <a:solidFill>
                              <a:schemeClr val="tx1"/>
                            </a:solidFill>
                            <a:latin typeface="Cambria Math"/>
                            <a:ea typeface="Cambria Math"/>
                          </a:rPr>
                          <m:t>2</m:t>
                        </m:r>
                      </m:sup>
                    </m:sSup>
                    <m:r>
                      <a:rPr lang="en-US" sz="3600" b="0" i="1" smtClean="0">
                        <a:solidFill>
                          <a:schemeClr val="tx1"/>
                        </a:solidFill>
                        <a:latin typeface="Cambria Math"/>
                        <a:ea typeface="Cambria Math"/>
                      </a:rPr>
                      <m:t>/</m:t>
                    </m:r>
                    <m:sSup>
                      <m:sSupPr>
                        <m:ctrlPr>
                          <a:rPr lang="en-US" sz="3600" b="0" i="1" smtClean="0">
                            <a:solidFill>
                              <a:schemeClr val="tx1"/>
                            </a:solidFill>
                            <a:latin typeface="Cambria Math"/>
                            <a:ea typeface="Cambria Math"/>
                          </a:rPr>
                        </m:ctrlPr>
                      </m:sSupPr>
                      <m:e>
                        <m:d>
                          <m:dPr>
                            <m:begChr m:val="⟨"/>
                            <m:endChr m:val="⟩"/>
                            <m:ctrlPr>
                              <a:rPr lang="en-US" sz="3600" i="1">
                                <a:solidFill>
                                  <a:schemeClr val="tx1"/>
                                </a:solidFill>
                                <a:latin typeface="Cambria Math"/>
                                <a:ea typeface="Cambria Math"/>
                              </a:rPr>
                            </m:ctrlPr>
                          </m:dPr>
                          <m:e>
                            <m:r>
                              <a:rPr lang="en-US" sz="3600" i="1">
                                <a:solidFill>
                                  <a:schemeClr val="tx1"/>
                                </a:solidFill>
                                <a:latin typeface="Cambria Math"/>
                                <a:ea typeface="Cambria Math"/>
                              </a:rPr>
                              <m:t>𝐼</m:t>
                            </m:r>
                          </m:e>
                        </m:d>
                      </m:e>
                      <m:sup>
                        <m:r>
                          <a:rPr lang="en-US" sz="3600" b="0" i="1" smtClean="0">
                            <a:solidFill>
                              <a:schemeClr val="tx1"/>
                            </a:solidFill>
                            <a:latin typeface="Cambria Math"/>
                            <a:ea typeface="Cambria Math"/>
                          </a:rPr>
                          <m:t>2</m:t>
                        </m:r>
                      </m:sup>
                    </m:sSup>
                    <m:r>
                      <a:rPr lang="en-US" sz="3600" b="0" i="1" smtClean="0">
                        <a:solidFill>
                          <a:schemeClr val="tx1"/>
                        </a:solidFill>
                        <a:latin typeface="Cambria Math"/>
                        <a:ea typeface="Cambria Math"/>
                      </a:rPr>
                      <m:t>=</m:t>
                    </m:r>
                    <m:sSup>
                      <m:sSupPr>
                        <m:ctrlPr>
                          <a:rPr lang="en-US" sz="3600" i="1">
                            <a:solidFill>
                              <a:schemeClr val="tx1"/>
                            </a:solidFill>
                            <a:latin typeface="Cambria Math"/>
                          </a:rPr>
                        </m:ctrlPr>
                      </m:sSupPr>
                      <m:e>
                        <m:r>
                          <a:rPr lang="en-US" sz="3600" i="1">
                            <a:solidFill>
                              <a:schemeClr val="tx1"/>
                            </a:solidFill>
                            <a:latin typeface="Cambria Math"/>
                          </a:rPr>
                          <m:t>𝑔</m:t>
                        </m:r>
                      </m:e>
                      <m:sup>
                        <m:d>
                          <m:dPr>
                            <m:ctrlPr>
                              <a:rPr lang="en-US" sz="3600" i="1">
                                <a:solidFill>
                                  <a:schemeClr val="tx1"/>
                                </a:solidFill>
                                <a:latin typeface="Cambria Math"/>
                              </a:rPr>
                            </m:ctrlPr>
                          </m:dPr>
                          <m:e>
                            <m:r>
                              <a:rPr lang="en-US" sz="3600">
                                <a:solidFill>
                                  <a:schemeClr val="tx1"/>
                                </a:solidFill>
                                <a:latin typeface="Cambria Math"/>
                              </a:rPr>
                              <m:t>2</m:t>
                            </m:r>
                          </m:e>
                        </m:d>
                      </m:sup>
                    </m:sSup>
                    <m:r>
                      <a:rPr lang="en-US" sz="3600" b="0" i="1" smtClean="0">
                        <a:solidFill>
                          <a:schemeClr val="tx1"/>
                        </a:solidFill>
                        <a:latin typeface="Cambria Math"/>
                        <a:ea typeface="Cambria Math"/>
                      </a:rPr>
                      <m:t>−</m:t>
                    </m:r>
                    <m:r>
                      <a:rPr lang="en-US" sz="3600" b="0" i="1" smtClean="0">
                        <a:solidFill>
                          <a:schemeClr val="tx1"/>
                        </a:solidFill>
                        <a:latin typeface="Cambria Math"/>
                        <a:ea typeface="Cambria Math"/>
                      </a:rPr>
                      <m:t>1</m:t>
                    </m:r>
                  </m:oMath>
                </a14:m>
                <a:r>
                  <a:rPr lang="en-GB" sz="2400" dirty="0" smtClean="0">
                    <a:solidFill>
                      <a:schemeClr val="tx1"/>
                    </a:solidFill>
                  </a:rPr>
                  <a:t>;</a:t>
                </a:r>
              </a:p>
              <a:p>
                <a:r>
                  <a:rPr lang="en-GB" sz="3200" dirty="0" smtClean="0"/>
                  <a:t>Where </a:t>
                </a:r>
                <a14:m>
                  <m:oMath xmlns:m="http://schemas.openxmlformats.org/officeDocument/2006/math">
                    <m:r>
                      <a:rPr lang="en-GB" sz="3200" i="1">
                        <a:latin typeface="Cambria Math"/>
                        <a:ea typeface="Cambria Math"/>
                      </a:rPr>
                      <m:t>𝜎</m:t>
                    </m:r>
                  </m:oMath>
                </a14:m>
                <a:r>
                  <a:rPr lang="en-GB" sz="3200" dirty="0" smtClean="0">
                    <a:solidFill>
                      <a:schemeClr val="tx1"/>
                    </a:solidFill>
                  </a:rPr>
                  <a:t> is intensity dispersion.</a:t>
                </a:r>
                <a:endParaRPr lang="en-GB" sz="3200" dirty="0">
                  <a:solidFill>
                    <a:schemeClr val="tx1"/>
                  </a:solidFill>
                </a:endParaRPr>
              </a:p>
            </p:txBody>
          </p:sp>
        </mc:Choice>
        <mc:Fallback>
          <p:sp>
            <p:nvSpPr>
              <p:cNvPr id="143" name="TextBox 142"/>
              <p:cNvSpPr txBox="1">
                <a:spLocks noRot="1" noChangeAspect="1" noMove="1" noResize="1" noEditPoints="1" noAdjustHandles="1" noChangeArrowheads="1" noChangeShapeType="1" noTextEdit="1"/>
              </p:cNvSpPr>
              <p:nvPr/>
            </p:nvSpPr>
            <p:spPr>
              <a:xfrm>
                <a:off x="5966460" y="31843956"/>
                <a:ext cx="4983480" cy="3638560"/>
              </a:xfrm>
              <a:prstGeom prst="rect">
                <a:avLst/>
              </a:prstGeom>
              <a:blipFill rotWithShape="1">
                <a:blip r:embed="rId18"/>
                <a:stretch>
                  <a:fillRect l="-3182" t="-2178" r="-1591" b="-4523"/>
                </a:stretch>
              </a:blipFill>
              <a:ln>
                <a:noFill/>
              </a:ln>
            </p:spPr>
            <p:txBody>
              <a:bodyPr/>
              <a:lstStyle/>
              <a:p>
                <a:r>
                  <a:rPr lang="de-DE">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Measuring of transverse coherence at P04 beamline at PETRA III">
  <a:themeElements>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ientific-Poster_Template_A0">
      <a:majorFont>
        <a:latin typeface="Arial Black"/>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tific-Poster_Template_A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tific-Poster_Template_A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tific-Poster_Template_A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tific-Poster_Template_A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tific-Poster_Template_A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tific-Poster_Template_A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tific-Poster_Template_A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tific-Poster_Template_A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tific-Poster_Template_A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tific-Poster_Template_A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tific-Poster_Template_A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Measuring of transverse coherence at P04 beamline at PETRA III</Template>
  <TotalTime>0</TotalTime>
  <Words>849</Words>
  <Application>Microsoft Office PowerPoint</Application>
  <PresentationFormat>Custom</PresentationFormat>
  <Paragraphs>63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Measuring of transverse coherence at P04 beamline at PETRA III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Oleg Gorobtsov</dc:creator>
  <cp:lastModifiedBy>Gorobtsov, Oleg</cp:lastModifiedBy>
  <cp:revision>1014</cp:revision>
  <cp:lastPrinted>2014-08-22T11:49:19Z</cp:lastPrinted>
  <dcterms:created xsi:type="dcterms:W3CDTF">2013-01-15T12:17:46Z</dcterms:created>
  <dcterms:modified xsi:type="dcterms:W3CDTF">2014-09-20T01:54:43Z</dcterms:modified>
</cp:coreProperties>
</file>