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66" r:id="rId3"/>
    <p:sldId id="275" r:id="rId4"/>
    <p:sldId id="268" r:id="rId5"/>
    <p:sldId id="269" r:id="rId6"/>
    <p:sldId id="270" r:id="rId7"/>
    <p:sldId id="280" r:id="rId8"/>
    <p:sldId id="282" r:id="rId9"/>
    <p:sldId id="281" r:id="rId10"/>
  </p:sldIdLst>
  <p:sldSz cx="9144000" cy="6858000" type="screen4x3"/>
  <p:notesSz cx="67976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26" autoAdjust="0"/>
    <p:restoredTop sz="94822" autoAdjust="0"/>
  </p:normalViewPr>
  <p:slideViewPr>
    <p:cSldViewPr snapToGrid="0">
      <p:cViewPr>
        <p:scale>
          <a:sx n="90" d="100"/>
          <a:sy n="90" d="100"/>
        </p:scale>
        <p:origin x="-1190" y="-24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Ricarda</a:t>
            </a:r>
            <a:r>
              <a:rPr lang="en-GB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b="1" baseline="0" dirty="0" err="1" smtClean="0">
                <a:solidFill>
                  <a:schemeClr val="bg2"/>
                </a:solidFill>
              </a:rPr>
              <a:t>Laasch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|  DESY</a:t>
            </a:r>
            <a:r>
              <a:rPr lang="en-GB" sz="900" baseline="0" dirty="0" smtClean="0">
                <a:solidFill>
                  <a:schemeClr val="bg2"/>
                </a:solidFill>
              </a:rPr>
              <a:t> Experiments on Thermal Cycling</a:t>
            </a:r>
            <a:r>
              <a:rPr lang="en-GB" sz="900" dirty="0" smtClean="0">
                <a:solidFill>
                  <a:schemeClr val="bg2"/>
                </a:solidFill>
              </a:rPr>
              <a:t>  |  25</a:t>
            </a:r>
            <a:r>
              <a:rPr lang="en-GB" sz="900" baseline="30000" dirty="0" smtClean="0">
                <a:solidFill>
                  <a:schemeClr val="bg2"/>
                </a:solidFill>
              </a:rPr>
              <a:t>th</a:t>
            </a:r>
            <a:r>
              <a:rPr lang="en-GB" sz="900" dirty="0" smtClean="0">
                <a:solidFill>
                  <a:schemeClr val="bg2"/>
                </a:solidFill>
              </a:rPr>
              <a:t> March 2014  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-318973"/>
            <a:ext cx="8520113" cy="1266825"/>
          </a:xfrm>
        </p:spPr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xperiments </a:t>
            </a:r>
            <a:r>
              <a:rPr lang="en-US" dirty="0"/>
              <a:t>on </a:t>
            </a:r>
            <a:r>
              <a:rPr lang="en-US" dirty="0" smtClean="0"/>
              <a:t>thermal cycling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243617" y="1512076"/>
            <a:ext cx="6485713" cy="3374329"/>
          </a:xfrm>
        </p:spPr>
        <p:txBody>
          <a:bodyPr/>
          <a:lstStyle/>
          <a:p>
            <a:r>
              <a:rPr lang="de-DE" sz="2200" dirty="0" err="1" smtClean="0"/>
              <a:t>Measurements</a:t>
            </a:r>
            <a:r>
              <a:rPr lang="de-DE" sz="2200" dirty="0" smtClean="0"/>
              <a:t> on </a:t>
            </a:r>
            <a:r>
              <a:rPr lang="de-DE" sz="2200" dirty="0" err="1" smtClean="0"/>
              <a:t>selected</a:t>
            </a:r>
            <a:r>
              <a:rPr lang="de-DE" sz="2200" dirty="0" smtClean="0"/>
              <a:t> </a:t>
            </a:r>
            <a:r>
              <a:rPr lang="de-DE" sz="2200" dirty="0" err="1" smtClean="0"/>
              <a:t>cavities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</a:p>
          <a:p>
            <a:r>
              <a:rPr lang="de-DE" sz="2200" dirty="0"/>
              <a:t> </a:t>
            </a:r>
            <a:r>
              <a:rPr lang="de-DE" sz="2200" dirty="0" smtClean="0"/>
              <a:t>                       European XFEL </a:t>
            </a:r>
            <a:r>
              <a:rPr lang="de-DE" sz="2200" dirty="0" err="1" smtClean="0"/>
              <a:t>production</a:t>
            </a:r>
            <a:r>
              <a:rPr lang="de-DE" sz="2200" dirty="0" smtClean="0"/>
              <a:t> </a:t>
            </a:r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Ricarda </a:t>
            </a:r>
            <a:r>
              <a:rPr lang="de-DE" dirty="0" err="1" smtClean="0">
                <a:solidFill>
                  <a:srgbClr val="00A5EB"/>
                </a:solidFill>
              </a:rPr>
              <a:t>Laasch</a:t>
            </a:r>
            <a:endParaRPr lang="de-DE" dirty="0" smtClean="0">
              <a:solidFill>
                <a:srgbClr val="00A5EB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Hamburg, 25th March 2014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50873" y="3617436"/>
            <a:ext cx="3306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C000"/>
                </a:solidFill>
              </a:rPr>
              <a:t>T</a:t>
            </a:r>
            <a:r>
              <a:rPr lang="de-DE" sz="1200" dirty="0" err="1" smtClean="0">
                <a:solidFill>
                  <a:srgbClr val="FFC000"/>
                </a:solidFill>
              </a:rPr>
              <a:t>hanks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to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the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following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groups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and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colleagues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for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support</a:t>
            </a:r>
            <a:r>
              <a:rPr lang="de-DE" sz="1200" dirty="0">
                <a:solidFill>
                  <a:srgbClr val="FFC000"/>
                </a:solidFill>
              </a:rPr>
              <a:t>, </a:t>
            </a:r>
            <a:r>
              <a:rPr lang="de-DE" sz="1200" dirty="0" err="1">
                <a:solidFill>
                  <a:srgbClr val="FFC000"/>
                </a:solidFill>
              </a:rPr>
              <a:t>help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and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work</a:t>
            </a:r>
            <a:r>
              <a:rPr lang="de-DE" sz="1200" dirty="0">
                <a:solidFill>
                  <a:srgbClr val="FFC000"/>
                </a:solidFill>
              </a:rPr>
              <a:t> on </a:t>
            </a:r>
            <a:r>
              <a:rPr lang="de-DE" sz="1200" dirty="0" err="1">
                <a:solidFill>
                  <a:srgbClr val="FFC000"/>
                </a:solidFill>
              </a:rPr>
              <a:t>this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topic</a:t>
            </a:r>
            <a:r>
              <a:rPr lang="de-DE" sz="1200" dirty="0" smtClean="0">
                <a:solidFill>
                  <a:srgbClr val="FFC000"/>
                </a:solidFill>
              </a:rPr>
              <a:t>:</a:t>
            </a:r>
          </a:p>
          <a:p>
            <a:endParaRPr lang="de-DE" sz="1200" dirty="0">
              <a:solidFill>
                <a:srgbClr val="FFC000"/>
              </a:solidFill>
            </a:endParaRPr>
          </a:p>
          <a:p>
            <a:r>
              <a:rPr lang="de-DE" sz="1200" dirty="0">
                <a:solidFill>
                  <a:srgbClr val="FFC000"/>
                </a:solidFill>
              </a:rPr>
              <a:t>All </a:t>
            </a:r>
            <a:r>
              <a:rPr lang="de-DE" sz="1200" dirty="0" err="1">
                <a:solidFill>
                  <a:srgbClr val="FFC000"/>
                </a:solidFill>
              </a:rPr>
              <a:t>c</a:t>
            </a:r>
            <a:r>
              <a:rPr lang="de-DE" sz="1200" dirty="0" err="1" smtClean="0">
                <a:solidFill>
                  <a:srgbClr val="FFC000"/>
                </a:solidFill>
              </a:rPr>
              <a:t>olleagues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involved</a:t>
            </a:r>
            <a:r>
              <a:rPr lang="de-DE" sz="1200" dirty="0">
                <a:solidFill>
                  <a:srgbClr val="FFC000"/>
                </a:solidFill>
              </a:rPr>
              <a:t> in </a:t>
            </a:r>
            <a:r>
              <a:rPr lang="de-DE" sz="1200" dirty="0" err="1">
                <a:solidFill>
                  <a:srgbClr val="FFC000"/>
                </a:solidFill>
              </a:rPr>
              <a:t>cavity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preparation</a:t>
            </a:r>
            <a:r>
              <a:rPr lang="de-DE" sz="1200" dirty="0">
                <a:solidFill>
                  <a:srgbClr val="FFC000"/>
                </a:solidFill>
              </a:rPr>
              <a:t>, </a:t>
            </a:r>
            <a:r>
              <a:rPr lang="de-DE" sz="1200" dirty="0" err="1">
                <a:solidFill>
                  <a:srgbClr val="FFC000"/>
                </a:solidFill>
              </a:rPr>
              <a:t>cavity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handling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and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cavity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transport</a:t>
            </a:r>
            <a:r>
              <a:rPr lang="de-DE" sz="1200" dirty="0" smtClean="0">
                <a:solidFill>
                  <a:srgbClr val="FFC000"/>
                </a:solidFill>
              </a:rPr>
              <a:t>. </a:t>
            </a:r>
            <a:endParaRPr lang="de-DE" sz="1200" dirty="0">
              <a:solidFill>
                <a:srgbClr val="FFC000"/>
              </a:solidFill>
            </a:endParaRPr>
          </a:p>
          <a:p>
            <a:endParaRPr lang="de-DE" sz="1200" dirty="0" smtClean="0">
              <a:solidFill>
                <a:srgbClr val="FFC000"/>
              </a:solidFill>
            </a:endParaRPr>
          </a:p>
          <a:p>
            <a:r>
              <a:rPr lang="de-DE" sz="1200" dirty="0" smtClean="0">
                <a:solidFill>
                  <a:srgbClr val="FFC000"/>
                </a:solidFill>
              </a:rPr>
              <a:t>J</a:t>
            </a:r>
            <a:r>
              <a:rPr lang="de-DE" sz="1200" dirty="0">
                <a:solidFill>
                  <a:srgbClr val="FFC000"/>
                </a:solidFill>
              </a:rPr>
              <a:t>. Eschke </a:t>
            </a:r>
            <a:r>
              <a:rPr lang="de-DE" sz="1200" dirty="0" err="1">
                <a:solidFill>
                  <a:srgbClr val="FFC000"/>
                </a:solidFill>
              </a:rPr>
              <a:t>and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the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  <a:r>
              <a:rPr lang="de-DE" sz="1200" dirty="0" err="1">
                <a:solidFill>
                  <a:srgbClr val="FFC000"/>
                </a:solidFill>
              </a:rPr>
              <a:t>Cryogenic</a:t>
            </a:r>
            <a:r>
              <a:rPr lang="de-DE" sz="1200" dirty="0">
                <a:solidFill>
                  <a:srgbClr val="FFC000"/>
                </a:solidFill>
              </a:rPr>
              <a:t> Team,</a:t>
            </a:r>
          </a:p>
          <a:p>
            <a:endParaRPr lang="de-DE" sz="1200" dirty="0" smtClean="0">
              <a:solidFill>
                <a:srgbClr val="FFC000"/>
              </a:solidFill>
            </a:endParaRPr>
          </a:p>
          <a:p>
            <a:r>
              <a:rPr lang="de-DE" sz="1200" dirty="0" smtClean="0">
                <a:solidFill>
                  <a:srgbClr val="FFC000"/>
                </a:solidFill>
              </a:rPr>
              <a:t>The </a:t>
            </a:r>
            <a:r>
              <a:rPr lang="de-DE" sz="1200" dirty="0">
                <a:solidFill>
                  <a:srgbClr val="FFC000"/>
                </a:solidFill>
              </a:rPr>
              <a:t>AMTF </a:t>
            </a:r>
            <a:r>
              <a:rPr lang="de-DE" sz="1200" dirty="0" smtClean="0">
                <a:solidFill>
                  <a:srgbClr val="FFC000"/>
                </a:solidFill>
              </a:rPr>
              <a:t>Team </a:t>
            </a:r>
            <a:r>
              <a:rPr lang="de-DE" sz="1200" dirty="0" err="1" smtClean="0">
                <a:solidFill>
                  <a:srgbClr val="FFC000"/>
                </a:solidFill>
              </a:rPr>
              <a:t>and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my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colleagues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from</a:t>
            </a:r>
            <a:r>
              <a:rPr lang="de-DE" sz="1200" dirty="0" smtClean="0">
                <a:solidFill>
                  <a:srgbClr val="FFC000"/>
                </a:solidFill>
              </a:rPr>
              <a:t> FLA-ILC </a:t>
            </a:r>
            <a:r>
              <a:rPr lang="de-DE" sz="1200" dirty="0" err="1" smtClean="0">
                <a:solidFill>
                  <a:srgbClr val="FFC000"/>
                </a:solidFill>
              </a:rPr>
              <a:t>for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>
                <a:solidFill>
                  <a:srgbClr val="FFC000"/>
                </a:solidFill>
              </a:rPr>
              <a:t>RF </a:t>
            </a:r>
            <a:r>
              <a:rPr lang="de-DE" sz="1200" dirty="0" err="1">
                <a:solidFill>
                  <a:srgbClr val="FFC000"/>
                </a:solidFill>
              </a:rPr>
              <a:t>tests</a:t>
            </a:r>
            <a:r>
              <a:rPr lang="de-DE" sz="1200" dirty="0">
                <a:solidFill>
                  <a:srgbClr val="FFC000"/>
                </a:solidFill>
              </a:rPr>
              <a:t> / </a:t>
            </a:r>
            <a:r>
              <a:rPr lang="de-DE" sz="1200" dirty="0" err="1">
                <a:solidFill>
                  <a:srgbClr val="FFC000"/>
                </a:solidFill>
              </a:rPr>
              <a:t>support</a:t>
            </a:r>
            <a:r>
              <a:rPr lang="de-DE" sz="1200" dirty="0">
                <a:solidFill>
                  <a:srgbClr val="FFC000"/>
                </a:solidFill>
              </a:rPr>
              <a:t> </a:t>
            </a:r>
          </a:p>
          <a:p>
            <a:endParaRPr lang="de-DE" sz="1200" dirty="0" smtClean="0">
              <a:solidFill>
                <a:srgbClr val="FFC000"/>
              </a:solidFill>
            </a:endParaRPr>
          </a:p>
          <a:p>
            <a:r>
              <a:rPr lang="de-DE" sz="1200" dirty="0" smtClean="0">
                <a:solidFill>
                  <a:srgbClr val="FFC000"/>
                </a:solidFill>
              </a:rPr>
              <a:t>MHF-SL </a:t>
            </a:r>
            <a:r>
              <a:rPr lang="de-DE" sz="1200" dirty="0" err="1" smtClean="0">
                <a:solidFill>
                  <a:srgbClr val="FFC000"/>
                </a:solidFill>
              </a:rPr>
              <a:t>and</a:t>
            </a:r>
            <a:r>
              <a:rPr lang="de-DE" sz="1200" dirty="0" smtClean="0">
                <a:solidFill>
                  <a:srgbClr val="FFC000"/>
                </a:solidFill>
              </a:rPr>
              <a:t> MPY </a:t>
            </a:r>
            <a:r>
              <a:rPr lang="de-DE" sz="1200" dirty="0" err="1" smtClean="0">
                <a:solidFill>
                  <a:srgbClr val="FFC000"/>
                </a:solidFill>
              </a:rPr>
              <a:t>for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general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r>
              <a:rPr lang="de-DE" sz="1200" dirty="0" err="1" smtClean="0">
                <a:solidFill>
                  <a:srgbClr val="FFC000"/>
                </a:solidFill>
              </a:rPr>
              <a:t>support</a:t>
            </a:r>
            <a:r>
              <a:rPr lang="de-DE" sz="1200" dirty="0" smtClean="0">
                <a:solidFill>
                  <a:srgbClr val="FFC000"/>
                </a:solidFill>
              </a:rPr>
              <a:t> </a:t>
            </a:r>
            <a:endParaRPr lang="de-DE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thermal </a:t>
            </a:r>
            <a:r>
              <a:rPr lang="de-DE" dirty="0" err="1"/>
              <a:t>c</a:t>
            </a:r>
            <a:r>
              <a:rPr lang="de-DE" dirty="0" err="1" smtClean="0"/>
              <a:t>ycling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2609" y="4671237"/>
            <a:ext cx="3850556" cy="1368684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 smtClean="0"/>
              <a:t>Quality </a:t>
            </a:r>
            <a:r>
              <a:rPr lang="de-DE" sz="1400" dirty="0" err="1" smtClean="0"/>
              <a:t>factor</a:t>
            </a:r>
            <a:r>
              <a:rPr lang="de-DE" sz="1400" dirty="0" smtClean="0"/>
              <a:t> in HTC-2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prototype </a:t>
            </a:r>
            <a:r>
              <a:rPr lang="de-DE" sz="1400" dirty="0" err="1" smtClean="0"/>
              <a:t>cavity</a:t>
            </a:r>
            <a:r>
              <a:rPr lang="de-DE" sz="1400" dirty="0" smtClean="0"/>
              <a:t> </a:t>
            </a:r>
            <a:r>
              <a:rPr lang="de-DE" sz="1400" dirty="0" err="1" smtClean="0"/>
              <a:t>at</a:t>
            </a:r>
            <a:r>
              <a:rPr lang="de-DE" sz="1400" dirty="0" smtClean="0"/>
              <a:t> 1.6K </a:t>
            </a:r>
            <a:r>
              <a:rPr lang="de-DE" sz="1400" dirty="0" err="1" smtClean="0"/>
              <a:t>before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after thermal </a:t>
            </a:r>
            <a:r>
              <a:rPr lang="de-DE" sz="1400" dirty="0" err="1" smtClean="0"/>
              <a:t>cycle</a:t>
            </a:r>
            <a:r>
              <a:rPr lang="de-DE" sz="1400" dirty="0" smtClean="0"/>
              <a:t>. (Error </a:t>
            </a:r>
            <a:r>
              <a:rPr lang="de-DE" sz="1400" dirty="0" err="1" smtClean="0"/>
              <a:t>bars</a:t>
            </a:r>
            <a:r>
              <a:rPr lang="de-DE" sz="1400" dirty="0" smtClean="0"/>
              <a:t> 20%)</a:t>
            </a:r>
          </a:p>
          <a:p>
            <a:pPr marL="0" indent="0">
              <a:buNone/>
            </a:pPr>
            <a:r>
              <a:rPr lang="de-DE" sz="1000" dirty="0" err="1" smtClean="0"/>
              <a:t>Proceedings</a:t>
            </a:r>
            <a:r>
              <a:rPr lang="de-DE" sz="1000" dirty="0" smtClean="0"/>
              <a:t> </a:t>
            </a:r>
            <a:r>
              <a:rPr lang="de-DE" sz="1000" dirty="0" err="1" smtClean="0"/>
              <a:t>of</a:t>
            </a:r>
            <a:r>
              <a:rPr lang="de-DE" sz="1000" dirty="0" smtClean="0"/>
              <a:t> IPAC2013, Cornell ERL Main </a:t>
            </a:r>
            <a:r>
              <a:rPr lang="de-DE" sz="1000" dirty="0" err="1" smtClean="0"/>
              <a:t>Linac</a:t>
            </a:r>
            <a:r>
              <a:rPr lang="de-DE" sz="1000" dirty="0" smtClean="0"/>
              <a:t> 7-Cell </a:t>
            </a:r>
            <a:r>
              <a:rPr lang="de-DE" sz="1000" dirty="0" err="1" smtClean="0"/>
              <a:t>cavity</a:t>
            </a:r>
            <a:r>
              <a:rPr lang="de-DE" sz="1000" dirty="0" smtClean="0"/>
              <a:t> </a:t>
            </a:r>
            <a:r>
              <a:rPr lang="de-DE" sz="1000" dirty="0" err="1" smtClean="0"/>
              <a:t>performance</a:t>
            </a:r>
            <a:r>
              <a:rPr lang="de-DE" sz="1000" dirty="0" smtClean="0"/>
              <a:t> in horizontal </a:t>
            </a:r>
            <a:r>
              <a:rPr lang="de-DE" sz="1000" dirty="0" err="1" smtClean="0"/>
              <a:t>test</a:t>
            </a:r>
            <a:r>
              <a:rPr lang="de-DE" sz="1000" dirty="0" smtClean="0"/>
              <a:t> </a:t>
            </a:r>
            <a:r>
              <a:rPr lang="de-DE" sz="1000" dirty="0" err="1" smtClean="0"/>
              <a:t>cryomodule</a:t>
            </a:r>
            <a:r>
              <a:rPr lang="de-DE" sz="1000" dirty="0" smtClean="0"/>
              <a:t> </a:t>
            </a:r>
            <a:r>
              <a:rPr lang="de-DE" sz="1000" dirty="0" err="1" smtClean="0"/>
              <a:t>qualifications</a:t>
            </a:r>
            <a:r>
              <a:rPr lang="de-DE" sz="1000" dirty="0" smtClean="0"/>
              <a:t>, N. Valles et 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83" y="850605"/>
            <a:ext cx="5321946" cy="358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4976" y="1130300"/>
            <a:ext cx="3461507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Different cool down </a:t>
            </a:r>
            <a:r>
              <a:rPr lang="de-DE" dirty="0" err="1" smtClean="0"/>
              <a:t>velocities</a:t>
            </a:r>
            <a:r>
              <a:rPr lang="de-DE" dirty="0" smtClean="0"/>
              <a:t> in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Rise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Q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5% </a:t>
            </a:r>
            <a:r>
              <a:rPr lang="de-DE" dirty="0" err="1" smtClean="0"/>
              <a:t>and</a:t>
            </a:r>
            <a:r>
              <a:rPr lang="de-DE" dirty="0" smtClean="0"/>
              <a:t> 15% </a:t>
            </a:r>
          </a:p>
          <a:p>
            <a:endParaRPr lang="de-DE" dirty="0"/>
          </a:p>
          <a:p>
            <a:r>
              <a:rPr lang="de-DE" dirty="0"/>
              <a:t>Thermal </a:t>
            </a:r>
            <a:r>
              <a:rPr lang="de-DE" dirty="0" err="1"/>
              <a:t>cycling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additional ‚</a:t>
            </a:r>
            <a:r>
              <a:rPr lang="de-DE" dirty="0" err="1"/>
              <a:t>method</a:t>
            </a:r>
            <a:r>
              <a:rPr lang="de-DE" dirty="0"/>
              <a:t>‘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? </a:t>
            </a:r>
          </a:p>
          <a:p>
            <a:endParaRPr lang="de-DE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814767" y="985291"/>
            <a:ext cx="3850556" cy="35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sz="1400" dirty="0" smtClean="0"/>
              <a:t>Paper </a:t>
            </a:r>
            <a:r>
              <a:rPr lang="de-DE" sz="1400" dirty="0" err="1" smtClean="0"/>
              <a:t>by</a:t>
            </a:r>
            <a:r>
              <a:rPr lang="de-DE" sz="1400" dirty="0" smtClean="0"/>
              <a:t> N. Valles et al., Cornell University</a:t>
            </a:r>
            <a:endParaRPr lang="de-DE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Cool </a:t>
            </a:r>
            <a:r>
              <a:rPr lang="de-DE" dirty="0" err="1"/>
              <a:t>d</a:t>
            </a:r>
            <a:r>
              <a:rPr lang="de-DE" dirty="0" err="1" smtClean="0"/>
              <a:t>owns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thermal </a:t>
            </a:r>
            <a:r>
              <a:rPr lang="de-DE" dirty="0" err="1" smtClean="0"/>
              <a:t>cycles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5" y="803163"/>
            <a:ext cx="4438281" cy="2344075"/>
          </a:xfrm>
        </p:spPr>
        <p:txBody>
          <a:bodyPr/>
          <a:lstStyle/>
          <a:p>
            <a:r>
              <a:rPr lang="de-DE" sz="1800" dirty="0" smtClean="0"/>
              <a:t>Initial fast cool down (DESY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): </a:t>
            </a:r>
            <a:endParaRPr lang="de-DE" sz="1800" dirty="0"/>
          </a:p>
          <a:p>
            <a:r>
              <a:rPr lang="en-US" sz="1400" dirty="0"/>
              <a:t>From 300K slow to 100K</a:t>
            </a:r>
          </a:p>
          <a:p>
            <a:r>
              <a:rPr lang="en-US" sz="1400" dirty="0" smtClean="0"/>
              <a:t>At 100K </a:t>
            </a:r>
            <a:r>
              <a:rPr lang="en-US" sz="1400" dirty="0"/>
              <a:t>for 6h (</a:t>
            </a:r>
            <a:r>
              <a:rPr lang="en-US" sz="1400" dirty="0" smtClean="0"/>
              <a:t>Q-disease</a:t>
            </a:r>
            <a:r>
              <a:rPr lang="en-US" sz="1400" dirty="0"/>
              <a:t>)</a:t>
            </a:r>
          </a:p>
          <a:p>
            <a:r>
              <a:rPr lang="en-US" sz="1400" dirty="0"/>
              <a:t>From </a:t>
            </a:r>
            <a:r>
              <a:rPr lang="en-US" sz="1400" dirty="0" smtClean="0"/>
              <a:t>100K </a:t>
            </a:r>
            <a:r>
              <a:rPr lang="en-US" sz="1400" dirty="0"/>
              <a:t>fast to 4K (~30min)</a:t>
            </a:r>
          </a:p>
          <a:p>
            <a:r>
              <a:rPr lang="en-US" sz="1400" dirty="0"/>
              <a:t>Pumping to 2K (~ 2h)</a:t>
            </a:r>
          </a:p>
          <a:p>
            <a:r>
              <a:rPr lang="en-US" sz="1400" dirty="0"/>
              <a:t>Pumping to 1.8K (~ 20min)</a:t>
            </a:r>
            <a:endParaRPr lang="de-DE" sz="1400" dirty="0"/>
          </a:p>
          <a:p>
            <a:endParaRPr lang="de-DE" dirty="0"/>
          </a:p>
        </p:txBody>
      </p:sp>
      <p:pic>
        <p:nvPicPr>
          <p:cNvPr id="2051" name="Picture 3" descr="C:\Users\laaschr\Desktop\Thermo Cycling Vortrag\Bilder\Karas_Vortrag\Karas_Vortrag\TempZeit_white_mitBeschriftung_mitTrennlinie_trab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" y="2803752"/>
            <a:ext cx="6251944" cy="34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aschr\Desktop\Thermo Cycling Vortrag\Bilder\Karas_Vortrag\Karas_Vortrag\TempZeit_zoom2_white_mitBeschriftung_mitTrennlinie_ohneLegen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88" y="1180208"/>
            <a:ext cx="6135450" cy="34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aschr\Desktop\Thermo Cycling Vortrag\Bilder\Karas_Vortrag\Karas_Vortrag\Legende_Cycl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49" y="4805916"/>
            <a:ext cx="2703024" cy="9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40753" y="3277165"/>
            <a:ext cx="1109570" cy="10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500" dirty="0" smtClean="0"/>
              <a:t>Initial fast cool down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94083" y="5238925"/>
            <a:ext cx="2041447" cy="58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500" dirty="0" smtClean="0"/>
              <a:t>Thermal </a:t>
            </a:r>
            <a:r>
              <a:rPr lang="de-DE" sz="1500" dirty="0" err="1" smtClean="0"/>
              <a:t>cycling</a:t>
            </a:r>
            <a:endParaRPr lang="de-DE" sz="15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726014" y="2983300"/>
            <a:ext cx="2041447" cy="58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500" dirty="0" smtClean="0"/>
              <a:t>Fast cool down</a:t>
            </a:r>
          </a:p>
          <a:p>
            <a:pPr marL="0" indent="0">
              <a:buNone/>
            </a:pPr>
            <a:r>
              <a:rPr lang="de-DE" sz="1500" dirty="0"/>
              <a:t>t</a:t>
            </a:r>
            <a:r>
              <a:rPr lang="de-DE" sz="1500" dirty="0" smtClean="0"/>
              <a:t>hermal </a:t>
            </a:r>
            <a:r>
              <a:rPr lang="de-DE" sz="1500" dirty="0" err="1" smtClean="0"/>
              <a:t>cycle</a:t>
            </a:r>
            <a:endParaRPr lang="de-DE" sz="15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453427" y="1645737"/>
            <a:ext cx="1690573" cy="58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500" dirty="0" smtClean="0"/>
              <a:t>Slow cool down</a:t>
            </a:r>
          </a:p>
          <a:p>
            <a:pPr marL="0" indent="0">
              <a:buNone/>
            </a:pPr>
            <a:r>
              <a:rPr lang="de-DE" sz="1500" dirty="0"/>
              <a:t>t</a:t>
            </a:r>
            <a:r>
              <a:rPr lang="de-DE" sz="1500" dirty="0" smtClean="0"/>
              <a:t>hermal </a:t>
            </a:r>
            <a:r>
              <a:rPr lang="de-DE" sz="1500" dirty="0" err="1" smtClean="0"/>
              <a:t>cycle</a:t>
            </a:r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13632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CAV00551 Q(E) </a:t>
            </a:r>
            <a:r>
              <a:rPr lang="de-DE" dirty="0" err="1"/>
              <a:t>c</a:t>
            </a:r>
            <a:r>
              <a:rPr lang="de-DE" dirty="0" err="1" smtClean="0"/>
              <a:t>urve</a:t>
            </a:r>
            <a:endParaRPr lang="de-DE" dirty="0"/>
          </a:p>
        </p:txBody>
      </p:sp>
      <p:pic>
        <p:nvPicPr>
          <p:cNvPr id="1027" name="Picture 3" descr="C:\Users\laaschr\Desktop\Thermo Cycling Vortrag\CA551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" y="903771"/>
            <a:ext cx="8909577" cy="52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 rot="16200000">
            <a:off x="69923" y="2994545"/>
            <a:ext cx="557398" cy="53653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Q</a:t>
            </a:r>
            <a:r>
              <a:rPr lang="de-DE" sz="2400" baseline="-25000" dirty="0" smtClean="0"/>
              <a:t>0</a:t>
            </a:r>
            <a:endParaRPr lang="de-DE" sz="2400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56910" y="5815719"/>
            <a:ext cx="2478346" cy="53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dirty="0" err="1" smtClean="0"/>
              <a:t>Eacc</a:t>
            </a:r>
            <a:r>
              <a:rPr lang="de-DE" dirty="0"/>
              <a:t> </a:t>
            </a:r>
            <a:r>
              <a:rPr lang="de-DE" dirty="0" smtClean="0"/>
              <a:t>[MV/m]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1265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aaschr\Desktop\Thermo Cycling Vortrag\Bilder\Karas_Vortrag\Karas_Vortrag\5MV Werte_ohneAchsenbeschriftung_transp_dp_l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4" y="611377"/>
            <a:ext cx="7696911" cy="43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cavities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816" y="4889213"/>
            <a:ext cx="7368068" cy="1551210"/>
          </a:xfrm>
        </p:spPr>
        <p:txBody>
          <a:bodyPr/>
          <a:lstStyle/>
          <a:p>
            <a:r>
              <a:rPr lang="de-DE" sz="1800" dirty="0" smtClean="0"/>
              <a:t>CAV00551 </a:t>
            </a:r>
            <a:r>
              <a:rPr lang="de-DE" sz="1800" dirty="0" err="1" smtClean="0"/>
              <a:t>slow</a:t>
            </a:r>
            <a:r>
              <a:rPr lang="de-DE" sz="1800" dirty="0" smtClean="0"/>
              <a:t> </a:t>
            </a:r>
            <a:r>
              <a:rPr lang="de-DE" sz="1800" dirty="0" err="1" smtClean="0"/>
              <a:t>cycle</a:t>
            </a:r>
            <a:endParaRPr lang="de-DE" sz="1800" dirty="0" smtClean="0"/>
          </a:p>
          <a:p>
            <a:r>
              <a:rPr lang="de-DE" sz="1800" dirty="0" smtClean="0"/>
              <a:t>CAV00071 </a:t>
            </a:r>
            <a:r>
              <a:rPr lang="de-DE" sz="1800" dirty="0" err="1" smtClean="0"/>
              <a:t>slow</a:t>
            </a:r>
            <a:r>
              <a:rPr lang="de-DE" sz="1800" dirty="0" smtClean="0"/>
              <a:t> </a:t>
            </a:r>
            <a:r>
              <a:rPr lang="de-DE" sz="1800" dirty="0" err="1" smtClean="0"/>
              <a:t>cycle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He-</a:t>
            </a:r>
            <a:r>
              <a:rPr lang="de-DE" sz="1800" dirty="0" err="1" smtClean="0"/>
              <a:t>vessel</a:t>
            </a:r>
            <a:endParaRPr lang="de-DE" sz="1800" dirty="0" smtClean="0"/>
          </a:p>
          <a:p>
            <a:r>
              <a:rPr lang="de-DE" sz="1800" dirty="0" smtClean="0"/>
              <a:t>CAV00064 fast </a:t>
            </a:r>
            <a:r>
              <a:rPr lang="de-DE" sz="1800" dirty="0" err="1" smtClean="0"/>
              <a:t>cycle</a:t>
            </a:r>
            <a:r>
              <a:rPr lang="de-DE" sz="1800" dirty="0" smtClean="0"/>
              <a:t>, but Q</a:t>
            </a:r>
            <a:r>
              <a:rPr lang="de-DE" sz="1800" baseline="-25000" dirty="0" smtClean="0"/>
              <a:t>0</a:t>
            </a:r>
            <a:r>
              <a:rPr lang="de-DE" sz="1800" dirty="0" smtClean="0"/>
              <a:t> </a:t>
            </a:r>
            <a:r>
              <a:rPr lang="de-DE" sz="1800" dirty="0" err="1" smtClean="0"/>
              <a:t>drop</a:t>
            </a:r>
            <a:r>
              <a:rPr lang="de-DE" sz="1800" dirty="0" smtClean="0"/>
              <a:t> in-</a:t>
            </a:r>
            <a:r>
              <a:rPr lang="de-DE" sz="1800" dirty="0" err="1" smtClean="0"/>
              <a:t>between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power </a:t>
            </a:r>
            <a:r>
              <a:rPr lang="de-DE" sz="1800" dirty="0" err="1" smtClean="0"/>
              <a:t>rises</a:t>
            </a:r>
            <a:r>
              <a:rPr lang="de-DE" sz="1800" dirty="0" smtClean="0"/>
              <a:t> in </a:t>
            </a:r>
            <a:r>
              <a:rPr lang="de-DE" sz="1800" dirty="0" err="1" smtClean="0"/>
              <a:t>initial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measurement</a:t>
            </a:r>
            <a:endParaRPr lang="de-DE" sz="18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7591646" y="1256521"/>
            <a:ext cx="1435396" cy="21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dirty="0" smtClean="0"/>
              <a:t>All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/>
              <a:t> </a:t>
            </a:r>
            <a:r>
              <a:rPr lang="de-DE" dirty="0" smtClean="0"/>
              <a:t>5MV/m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Typically</a:t>
            </a:r>
            <a:r>
              <a:rPr lang="de-DE" dirty="0" smtClean="0"/>
              <a:t> 10% </a:t>
            </a:r>
            <a:r>
              <a:rPr lang="de-DE" dirty="0" err="1" smtClean="0"/>
              <a:t>rise</a:t>
            </a:r>
            <a:endParaRPr lang="de-DE" dirty="0" smtClean="0"/>
          </a:p>
        </p:txBody>
      </p:sp>
      <p:sp>
        <p:nvSpPr>
          <p:cNvPr id="3" name="Curved Right Arrow 2"/>
          <p:cNvSpPr/>
          <p:nvPr/>
        </p:nvSpPr>
        <p:spPr bwMode="auto">
          <a:xfrm>
            <a:off x="1901645" y="3508747"/>
            <a:ext cx="239141" cy="70708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 rot="10800000">
            <a:off x="2480267" y="3508747"/>
            <a:ext cx="239143" cy="696455"/>
          </a:xfrm>
          <a:prstGeom prst="curved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1031063" y="3551297"/>
            <a:ext cx="1149277" cy="7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dirty="0" smtClean="0"/>
              <a:t>Q</a:t>
            </a:r>
            <a:r>
              <a:rPr lang="de-DE" sz="1400" baseline="-25000" dirty="0" smtClean="0"/>
              <a:t>0</a:t>
            </a:r>
            <a:r>
              <a:rPr lang="de-DE" sz="1400" dirty="0" smtClean="0"/>
              <a:t> </a:t>
            </a:r>
            <a:r>
              <a:rPr lang="de-DE" sz="1400" dirty="0" err="1" smtClean="0"/>
              <a:t>drop</a:t>
            </a:r>
            <a:r>
              <a:rPr lang="de-DE" sz="1400" dirty="0" smtClean="0"/>
              <a:t> after 1st power </a:t>
            </a:r>
            <a:r>
              <a:rPr lang="de-DE" sz="1400" dirty="0" err="1" smtClean="0"/>
              <a:t>rise</a:t>
            </a:r>
            <a:endParaRPr lang="de-DE" sz="1400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2737131" y="3540669"/>
            <a:ext cx="894819" cy="69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400" dirty="0" smtClean="0"/>
              <a:t>After TC Q</a:t>
            </a:r>
            <a:r>
              <a:rPr lang="de-DE" sz="1400" baseline="-25000" dirty="0" smtClean="0"/>
              <a:t>0</a:t>
            </a:r>
            <a:r>
              <a:rPr lang="de-DE" sz="1400" dirty="0" smtClean="0"/>
              <a:t> </a:t>
            </a:r>
            <a:r>
              <a:rPr lang="de-DE" sz="1400" dirty="0" err="1" smtClean="0"/>
              <a:t>rise</a:t>
            </a:r>
            <a:endParaRPr lang="de-DE" sz="1400" dirty="0" smtClean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298558" y="4383918"/>
            <a:ext cx="1435396" cy="4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smtClean="0"/>
              <a:t>CAV00551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3483934" y="4390696"/>
            <a:ext cx="143539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smtClean="0"/>
              <a:t>CAV00071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1697666" y="4362000"/>
            <a:ext cx="1435396" cy="57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smtClean="0"/>
              <a:t>CAV00064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 rot="16200000">
            <a:off x="-99060" y="2554744"/>
            <a:ext cx="565298" cy="4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dirty="0" smtClean="0"/>
              <a:t>Q</a:t>
            </a:r>
            <a:r>
              <a:rPr lang="de-DE" sz="1600" baseline="-250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216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ise</a:t>
            </a:r>
            <a:r>
              <a:rPr lang="de-DE" dirty="0" smtClean="0"/>
              <a:t>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accelerating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417" y="807780"/>
            <a:ext cx="7723740" cy="967857"/>
          </a:xfrm>
        </p:spPr>
        <p:txBody>
          <a:bodyPr/>
          <a:lstStyle/>
          <a:p>
            <a:r>
              <a:rPr lang="de-DE" dirty="0" smtClean="0"/>
              <a:t>CAV00551 </a:t>
            </a:r>
            <a:r>
              <a:rPr lang="de-DE" dirty="0" err="1" smtClean="0"/>
              <a:t>with</a:t>
            </a:r>
            <a:r>
              <a:rPr lang="de-DE" dirty="0" smtClean="0"/>
              <a:t> He-</a:t>
            </a:r>
            <a:r>
              <a:rPr lang="de-DE" dirty="0" err="1" smtClean="0"/>
              <a:t>vessel</a:t>
            </a:r>
            <a:r>
              <a:rPr lang="de-DE" dirty="0" smtClean="0"/>
              <a:t>, CAV00071 </a:t>
            </a:r>
            <a:r>
              <a:rPr lang="de-DE" dirty="0" err="1" smtClean="0"/>
              <a:t>without</a:t>
            </a:r>
            <a:r>
              <a:rPr lang="de-DE" dirty="0" smtClean="0"/>
              <a:t> He-</a:t>
            </a:r>
            <a:r>
              <a:rPr lang="de-DE" dirty="0" err="1" smtClean="0"/>
              <a:t>vessel</a:t>
            </a:r>
            <a:endParaRPr lang="de-DE" dirty="0"/>
          </a:p>
        </p:txBody>
      </p:sp>
      <p:pic>
        <p:nvPicPr>
          <p:cNvPr id="3075" name="Picture 3" descr="C:\Users\laaschr\Desktop\Thermo Cycling Vortrag\protpl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" y="1116087"/>
            <a:ext cx="7970165" cy="53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He-</a:t>
            </a:r>
            <a:r>
              <a:rPr lang="de-DE" dirty="0" err="1" smtClean="0"/>
              <a:t>vessel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He-</a:t>
            </a:r>
            <a:r>
              <a:rPr lang="de-DE" dirty="0" err="1" smtClean="0"/>
              <a:t>vessel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849273"/>
            <a:ext cx="2796363" cy="70972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He-</a:t>
            </a:r>
            <a:r>
              <a:rPr lang="de-DE" dirty="0" err="1" smtClean="0"/>
              <a:t>vessel</a:t>
            </a:r>
            <a:r>
              <a:rPr lang="de-DE" dirty="0" smtClean="0"/>
              <a:t> in </a:t>
            </a:r>
            <a:r>
              <a:rPr lang="de-DE" dirty="0" err="1" smtClean="0"/>
              <a:t>insert</a:t>
            </a:r>
            <a:endParaRPr lang="de-DE" dirty="0"/>
          </a:p>
        </p:txBody>
      </p:sp>
      <p:pic>
        <p:nvPicPr>
          <p:cNvPr id="2050" name="Picture 2" descr="C:\Users\laaschr\Desktop\Thermo Cycling Vortrag\cav ohne t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41" y="1427429"/>
            <a:ext cx="3484229" cy="45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aschr\Desktop\Thermo Cycling Vortrag\cavity ta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2" y="1605516"/>
            <a:ext cx="2260411" cy="48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47427" y="762448"/>
            <a:ext cx="3515833" cy="7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He-</a:t>
            </a:r>
            <a:r>
              <a:rPr lang="de-DE" dirty="0" err="1" smtClean="0"/>
              <a:t>vessel</a:t>
            </a:r>
            <a:r>
              <a:rPr lang="de-DE" dirty="0" smtClean="0"/>
              <a:t> in </a:t>
            </a:r>
            <a:r>
              <a:rPr lang="de-DE" dirty="0" err="1" smtClean="0"/>
              <a:t>insert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86277" y="1713612"/>
            <a:ext cx="1834579" cy="289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endParaRPr lang="de-D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7522" y="6495569"/>
            <a:ext cx="1834579" cy="26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sz="800" dirty="0" err="1" smtClean="0"/>
              <a:t>Photo</a:t>
            </a:r>
            <a:r>
              <a:rPr lang="de-DE" sz="800" dirty="0" smtClean="0"/>
              <a:t>: D. Noelle</a:t>
            </a:r>
            <a:endParaRPr lang="de-DE" sz="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82641" y="6023317"/>
            <a:ext cx="1834579" cy="26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sz="800" dirty="0" err="1" smtClean="0"/>
              <a:t>Thanks</a:t>
            </a:r>
            <a:r>
              <a:rPr lang="de-DE" sz="800" dirty="0" smtClean="0"/>
              <a:t> </a:t>
            </a:r>
            <a:r>
              <a:rPr lang="de-DE" sz="800" dirty="0" err="1" smtClean="0"/>
              <a:t>to</a:t>
            </a:r>
            <a:r>
              <a:rPr lang="de-DE" sz="800" dirty="0" smtClean="0"/>
              <a:t> D. Reschke</a:t>
            </a:r>
            <a:endParaRPr lang="de-DE" sz="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86277" y="1394633"/>
            <a:ext cx="2238617" cy="308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de-DE" dirty="0" smtClean="0"/>
              <a:t>Insert materiales:</a:t>
            </a:r>
          </a:p>
          <a:p>
            <a:pPr marL="0" indent="0">
              <a:buFont typeface="Arial Black" pitchFamily="34" charset="0"/>
              <a:buNone/>
            </a:pPr>
            <a:r>
              <a:rPr lang="de-DE" sz="1800" dirty="0" smtClean="0"/>
              <a:t>Holding </a:t>
            </a:r>
            <a:r>
              <a:rPr lang="de-DE" sz="1800" dirty="0" err="1" smtClean="0"/>
              <a:t>plates</a:t>
            </a:r>
            <a:r>
              <a:rPr lang="de-DE" sz="1800" dirty="0" smtClean="0"/>
              <a:t>:</a:t>
            </a:r>
          </a:p>
          <a:p>
            <a:pPr marL="0" indent="0">
              <a:buFont typeface="Arial Black" pitchFamily="34" charset="0"/>
              <a:buNone/>
            </a:pPr>
            <a:r>
              <a:rPr lang="de-DE" sz="1800" dirty="0" err="1" smtClean="0"/>
              <a:t>Stainless</a:t>
            </a:r>
            <a:r>
              <a:rPr lang="de-DE" sz="1800" dirty="0" smtClean="0"/>
              <a:t> </a:t>
            </a:r>
            <a:r>
              <a:rPr lang="de-DE" sz="1800" dirty="0" err="1" smtClean="0"/>
              <a:t>steel</a:t>
            </a:r>
            <a:endParaRPr lang="de-DE" sz="1800" dirty="0" smtClean="0"/>
          </a:p>
          <a:p>
            <a:pPr marL="0" indent="0">
              <a:buFont typeface="Arial Black" pitchFamily="34" charset="0"/>
              <a:buNone/>
            </a:pPr>
            <a:endParaRPr lang="de-DE" sz="1800" dirty="0"/>
          </a:p>
          <a:p>
            <a:pPr marL="0" indent="0">
              <a:buFont typeface="Arial Black" pitchFamily="34" charset="0"/>
              <a:buNone/>
            </a:pPr>
            <a:r>
              <a:rPr lang="de-DE" sz="1800" dirty="0" err="1" smtClean="0"/>
              <a:t>Connecting</a:t>
            </a:r>
            <a:r>
              <a:rPr lang="de-DE" sz="1800" dirty="0" smtClean="0"/>
              <a:t> </a:t>
            </a:r>
            <a:r>
              <a:rPr lang="de-DE" sz="1800" dirty="0" err="1" smtClean="0"/>
              <a:t>rod</a:t>
            </a:r>
            <a:r>
              <a:rPr lang="de-DE" sz="1800" dirty="0" smtClean="0"/>
              <a:t>:</a:t>
            </a:r>
          </a:p>
          <a:p>
            <a:pPr marL="0" indent="0">
              <a:buFont typeface="Arial Black" pitchFamily="34" charset="0"/>
              <a:buNone/>
            </a:pPr>
            <a:r>
              <a:rPr lang="de-DE" sz="1800" dirty="0" err="1" smtClean="0"/>
              <a:t>Titanium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8337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in </a:t>
            </a:r>
            <a:r>
              <a:rPr lang="de-DE" smtClean="0"/>
              <a:t>cool down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2035323" cy="5412267"/>
          </a:xfrm>
        </p:spPr>
        <p:txBody>
          <a:bodyPr/>
          <a:lstStyle/>
          <a:p>
            <a:r>
              <a:rPr lang="de-DE" dirty="0" err="1" smtClean="0"/>
              <a:t>Measurementduring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fast cool down</a:t>
            </a:r>
          </a:p>
          <a:p>
            <a:r>
              <a:rPr lang="de-DE" dirty="0" smtClean="0"/>
              <a:t>Eddy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NC </a:t>
            </a:r>
            <a:r>
              <a:rPr lang="de-DE" dirty="0" err="1" smtClean="0"/>
              <a:t>to</a:t>
            </a:r>
            <a:r>
              <a:rPr lang="de-DE" dirty="0" smtClean="0"/>
              <a:t> SC </a:t>
            </a:r>
            <a:r>
              <a:rPr lang="de-DE" dirty="0" err="1" smtClean="0"/>
              <a:t>state</a:t>
            </a:r>
            <a:endParaRPr lang="de-DE" dirty="0" smtClean="0"/>
          </a:p>
          <a:p>
            <a:r>
              <a:rPr lang="de-DE" dirty="0" smtClean="0"/>
              <a:t>Critical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different </a:t>
            </a:r>
            <a:r>
              <a:rPr lang="de-DE" dirty="0" err="1" smtClean="0"/>
              <a:t>point</a:t>
            </a:r>
            <a:r>
              <a:rPr lang="de-DE" dirty="0" smtClean="0"/>
              <a:t> in time</a:t>
            </a:r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2050" name="Picture 2" descr="C:\Users\laaschr\Desktop\Thermo Cycling Vortrag\cavg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55" y="1073887"/>
            <a:ext cx="2233109" cy="50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aschr\Desktop\Thermo Cycling Vortrag\cooldowneddygro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48" y="1476610"/>
            <a:ext cx="6154552" cy="47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8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13" y="1381954"/>
            <a:ext cx="7585518" cy="5339944"/>
          </a:xfrm>
        </p:spPr>
        <p:txBody>
          <a:bodyPr/>
          <a:lstStyle/>
          <a:p>
            <a:r>
              <a:rPr lang="de-DE" dirty="0" smtClean="0"/>
              <a:t>Q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ise</a:t>
            </a:r>
            <a:r>
              <a:rPr lang="de-DE" dirty="0" smtClean="0"/>
              <a:t> after thermal </a:t>
            </a:r>
            <a:r>
              <a:rPr lang="de-DE" dirty="0" err="1" smtClean="0"/>
              <a:t>cycling</a:t>
            </a:r>
            <a:r>
              <a:rPr lang="de-DE" dirty="0" smtClean="0"/>
              <a:t> (~10%)</a:t>
            </a:r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He-</a:t>
            </a:r>
            <a:r>
              <a:rPr lang="de-DE" dirty="0" err="1" smtClean="0"/>
              <a:t>vessel</a:t>
            </a:r>
            <a:endParaRPr lang="de-DE" dirty="0" smtClean="0"/>
          </a:p>
          <a:p>
            <a:r>
              <a:rPr lang="de-DE" sz="1800" dirty="0" smtClean="0"/>
              <a:t>Further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planned</a:t>
            </a:r>
            <a:endParaRPr lang="de-DE" sz="1800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en-US" dirty="0" smtClean="0"/>
              <a:t>Explore </a:t>
            </a:r>
            <a:r>
              <a:rPr lang="en-US" dirty="0"/>
              <a:t>the role of the current induced by the metal-metal </a:t>
            </a:r>
            <a:r>
              <a:rPr lang="en-US" dirty="0" smtClean="0"/>
              <a:t>junction</a:t>
            </a:r>
          </a:p>
          <a:p>
            <a:r>
              <a:rPr lang="de-DE" dirty="0" err="1" smtClean="0"/>
              <a:t>Explore</a:t>
            </a:r>
            <a:r>
              <a:rPr lang="de-DE" dirty="0" smtClean="0"/>
              <a:t> </a:t>
            </a:r>
            <a:r>
              <a:rPr lang="de-DE" dirty="0" err="1"/>
              <a:t>cooldown</a:t>
            </a:r>
            <a:r>
              <a:rPr lang="de-DE" dirty="0"/>
              <a:t> </a:t>
            </a:r>
            <a:r>
              <a:rPr lang="de-DE" dirty="0" err="1"/>
              <a:t>rates</a:t>
            </a:r>
            <a:endParaRPr lang="en-US" dirty="0" smtClean="0"/>
          </a:p>
          <a:p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an Eddy </a:t>
            </a:r>
            <a:r>
              <a:rPr lang="de-DE" dirty="0" err="1" smtClean="0"/>
              <a:t>Current</a:t>
            </a:r>
            <a:r>
              <a:rPr lang="de-DE" dirty="0" smtClean="0"/>
              <a:t>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807868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398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PPT-Vorlage_en</vt:lpstr>
      <vt:lpstr>Experiments on thermal cycling</vt:lpstr>
      <vt:lpstr>Role of thermal cycling of cavities</vt:lpstr>
      <vt:lpstr>Cool downs and thermal cycles</vt:lpstr>
      <vt:lpstr>Example: CAV00551 Q(E) curve</vt:lpstr>
      <vt:lpstr>Comparison of different cavities</vt:lpstr>
      <vt:lpstr>Q0 rise depending on accelerating field</vt:lpstr>
      <vt:lpstr>Cavity with He-vessel and cavity without He-vessel</vt:lpstr>
      <vt:lpstr>Temperature difference in cool down</vt:lpstr>
      <vt:lpstr>Summary and Outlook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 experiments on cool down and warm up of cavities</dc:title>
  <dc:creator>Laasch, Ricarda</dc:creator>
  <cp:lastModifiedBy>Djuanda, Ursula</cp:lastModifiedBy>
  <cp:revision>213</cp:revision>
  <cp:lastPrinted>2014-03-19T09:08:57Z</cp:lastPrinted>
  <dcterms:created xsi:type="dcterms:W3CDTF">2014-03-18T09:24:18Z</dcterms:created>
  <dcterms:modified xsi:type="dcterms:W3CDTF">2015-01-06T14:02:18Z</dcterms:modified>
</cp:coreProperties>
</file>